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77" r:id="rId2"/>
    <p:sldId id="325" r:id="rId3"/>
    <p:sldId id="490" r:id="rId4"/>
    <p:sldId id="491" r:id="rId5"/>
    <p:sldId id="493" r:id="rId6"/>
    <p:sldId id="492" r:id="rId7"/>
    <p:sldId id="494" r:id="rId8"/>
    <p:sldId id="264" r:id="rId9"/>
    <p:sldId id="495" r:id="rId10"/>
    <p:sldId id="496" r:id="rId11"/>
    <p:sldId id="479" r:id="rId12"/>
    <p:sldId id="259" r:id="rId13"/>
    <p:sldId id="498" r:id="rId14"/>
    <p:sldId id="497" r:id="rId15"/>
    <p:sldId id="263" r:id="rId16"/>
    <p:sldId id="499" r:id="rId17"/>
    <p:sldId id="267" r:id="rId18"/>
    <p:sldId id="261" r:id="rId19"/>
    <p:sldId id="501" r:id="rId20"/>
    <p:sldId id="500" r:id="rId21"/>
    <p:sldId id="502" r:id="rId22"/>
    <p:sldId id="324" r:id="rId23"/>
    <p:sldId id="265" r:id="rId24"/>
    <p:sldId id="504" r:id="rId25"/>
    <p:sldId id="503" r:id="rId26"/>
    <p:sldId id="480" r:id="rId27"/>
    <p:sldId id="296" r:id="rId28"/>
    <p:sldId id="505" r:id="rId29"/>
    <p:sldId id="326" r:id="rId30"/>
    <p:sldId id="327" r:id="rId31"/>
    <p:sldId id="328" r:id="rId32"/>
    <p:sldId id="481" r:id="rId33"/>
    <p:sldId id="482" r:id="rId34"/>
    <p:sldId id="484" r:id="rId35"/>
    <p:sldId id="483" r:id="rId36"/>
    <p:sldId id="486" r:id="rId37"/>
    <p:sldId id="488" r:id="rId38"/>
    <p:sldId id="485" r:id="rId39"/>
    <p:sldId id="487" r:id="rId40"/>
    <p:sldId id="323" r:id="rId41"/>
    <p:sldId id="294" r:id="rId42"/>
    <p:sldId id="269" r:id="rId43"/>
    <p:sldId id="288" r:id="rId44"/>
    <p:sldId id="303" r:id="rId45"/>
    <p:sldId id="304" r:id="rId46"/>
    <p:sldId id="291" r:id="rId47"/>
    <p:sldId id="289" r:id="rId48"/>
    <p:sldId id="305" r:id="rId49"/>
    <p:sldId id="310" r:id="rId5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72" autoAdjust="0"/>
    <p:restoredTop sz="94660"/>
  </p:normalViewPr>
  <p:slideViewPr>
    <p:cSldViewPr snapToGrid="0">
      <p:cViewPr varScale="1">
        <p:scale>
          <a:sx n="124" d="100"/>
          <a:sy n="124" d="100"/>
        </p:scale>
        <p:origin x="7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3E49B2DD-33A2-449A-99BB-2FB524EDC3E5}" type="datetimeFigureOut">
              <a:rPr lang="ru-RU" smtClean="0"/>
              <a:t>31.08.2022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82480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31.08.2022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712318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31.08.2022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714964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31.08.2022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90063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E49B2DD-33A2-449A-99BB-2FB524EDC3E5}" type="datetimeFigureOut">
              <a:rPr lang="ru-RU" smtClean="0"/>
              <a:t>31.08.2022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22856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3E49B2DD-33A2-449A-99BB-2FB524EDC3E5}" type="datetimeFigureOut">
              <a:rPr lang="ru-RU" smtClean="0"/>
              <a:t>31.08.2022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77627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E49B2DD-33A2-449A-99BB-2FB524EDC3E5}" type="datetimeFigureOut">
              <a:rPr lang="ru-RU" smtClean="0"/>
              <a:t>31.08.2022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266793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3E49B2DD-33A2-449A-99BB-2FB524EDC3E5}" type="datetimeFigureOut">
              <a:rPr lang="ru-RU" smtClean="0"/>
              <a:t>31.08.2022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505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E49B2DD-33A2-449A-99BB-2FB524EDC3E5}" type="datetimeFigureOut">
              <a:rPr lang="ru-RU" smtClean="0"/>
              <a:t>31.08.2022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9643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31.08.2022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144734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31.08.2022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143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9B2DD-33A2-449A-99BB-2FB524EDC3E5}" type="datetimeFigureOut">
              <a:rPr lang="ru-RU" smtClean="0"/>
              <a:t>31.08.2022</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EADA8-6807-4626-AA79-AD0D07E7EF36}" type="slidenum">
              <a:rPr lang="ru-RU" smtClean="0"/>
              <a:t>‹#›</a:t>
            </a:fld>
            <a:endParaRPr lang="ru-RU"/>
          </a:p>
        </p:txBody>
      </p:sp>
    </p:spTree>
    <p:extLst>
      <p:ext uri="{BB962C8B-B14F-4D97-AF65-F5344CB8AC3E}">
        <p14:creationId xmlns:p14="http://schemas.microsoft.com/office/powerpoint/2010/main" val="1307603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662940" y="1868984"/>
            <a:ext cx="9361170"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5400" b="1" dirty="0">
                <a:solidFill>
                  <a:schemeClr val="bg1"/>
                </a:solidFill>
              </a:rPr>
              <a:t>Особенности представления </a:t>
            </a:r>
            <a:br>
              <a:rPr lang="ru-RU" sz="5400" b="1" dirty="0">
                <a:solidFill>
                  <a:schemeClr val="bg1"/>
                </a:solidFill>
              </a:rPr>
            </a:br>
            <a:r>
              <a:rPr lang="ru-RU" sz="5400" b="1" dirty="0">
                <a:solidFill>
                  <a:schemeClr val="bg1"/>
                </a:solidFill>
              </a:rPr>
              <a:t>изображений в цифровом виде</a:t>
            </a:r>
            <a:endParaRPr lang="ru-RU" altLang="ru-RU" sz="5400" b="1" cap="all"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64866" y="3946430"/>
            <a:ext cx="10687050" cy="1938992"/>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Введение в предмет «Компьютерное зрение».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 Тема 1.2.</a:t>
            </a:r>
            <a:endParaRPr lang="en-US" sz="2400" i="1" dirty="0">
              <a:solidFill>
                <a:schemeClr val="bg1"/>
              </a:solidFill>
              <a:latin typeface="Arial" panose="020B0604020202020204" pitchFamily="34" charset="0"/>
              <a:cs typeface="Arial" panose="020B0604020202020204" pitchFamily="34" charset="0"/>
            </a:endParaRPr>
          </a:p>
          <a:p>
            <a:pPr algn="ctr"/>
            <a:endParaRPr lang="ru-RU" sz="2000"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02870" y="6020668"/>
            <a:ext cx="10086794" cy="784830"/>
          </a:xfrm>
          <a:prstGeom prst="rect">
            <a:avLst/>
          </a:prstGeom>
          <a:noFill/>
        </p:spPr>
        <p:txBody>
          <a:bodyPr wrap="square">
            <a:spAutoFit/>
          </a:bodyPr>
          <a:lstStyle/>
          <a:p>
            <a:pPr algn="ctr"/>
            <a:r>
              <a:rPr lang="ru-RU" sz="1500" b="0" i="0" dirty="0">
                <a:solidFill>
                  <a:schemeClr val="bg1"/>
                </a:solidFill>
                <a:effectLst/>
                <a:latin typeface="Arial" panose="020B0604020202020204" pitchFamily="34" charset="0"/>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lang="ru-RU" sz="1500" dirty="0">
              <a:solidFill>
                <a:schemeClr val="bg1"/>
              </a:solidFill>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319736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grpSp>
        <p:nvGrpSpPr>
          <p:cNvPr id="18" name="Группа 17"/>
          <p:cNvGrpSpPr/>
          <p:nvPr/>
        </p:nvGrpSpPr>
        <p:grpSpPr>
          <a:xfrm>
            <a:off x="1402566" y="1991193"/>
            <a:ext cx="10344768" cy="4727815"/>
            <a:chOff x="1402566" y="1991193"/>
            <a:chExt cx="10344768" cy="4727815"/>
          </a:xfrm>
        </p:grpSpPr>
        <p:sp>
          <p:nvSpPr>
            <p:cNvPr id="20" name="Прямоугольник 19">
              <a:extLst>
                <a:ext uri="{FF2B5EF4-FFF2-40B4-BE49-F238E27FC236}">
                  <a16:creationId xmlns:a16="http://schemas.microsoft.com/office/drawing/2014/main" id="{2D5D0129-7074-77C2-F226-49FE5417CC63}"/>
                </a:ext>
              </a:extLst>
            </p:cNvPr>
            <p:cNvSpPr/>
            <p:nvPr/>
          </p:nvSpPr>
          <p:spPr>
            <a:xfrm>
              <a:off x="8416274" y="1991193"/>
              <a:ext cx="3331060" cy="47278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1" name="Рисунок 20"/>
            <p:cNvPicPr>
              <a:picLocks noChangeAspect="1"/>
            </p:cNvPicPr>
            <p:nvPr/>
          </p:nvPicPr>
          <p:blipFill>
            <a:blip r:embed="rId2"/>
            <a:stretch>
              <a:fillRect/>
            </a:stretch>
          </p:blipFill>
          <p:spPr>
            <a:xfrm>
              <a:off x="1402566" y="4189699"/>
              <a:ext cx="10303747" cy="2516326"/>
            </a:xfrm>
            <a:prstGeom prst="rect">
              <a:avLst/>
            </a:prstGeom>
            <a:solidFill>
              <a:schemeClr val="bg1">
                <a:lumMod val="95000"/>
              </a:schemeClr>
            </a:solidFill>
          </p:spPr>
        </p:pic>
        <p:sp>
          <p:nvSpPr>
            <p:cNvPr id="22" name="TextBox 21"/>
            <p:cNvSpPr txBox="1"/>
            <p:nvPr/>
          </p:nvSpPr>
          <p:spPr>
            <a:xfrm>
              <a:off x="2998928" y="3916344"/>
              <a:ext cx="5024517" cy="369332"/>
            </a:xfrm>
            <a:prstGeom prst="rect">
              <a:avLst/>
            </a:prstGeom>
            <a:noFill/>
          </p:spPr>
          <p:txBody>
            <a:bodyPr wrap="none" rtlCol="0">
              <a:spAutoFit/>
            </a:bodyPr>
            <a:lstStyle/>
            <a:p>
              <a:r>
                <a:rPr lang="ru-RU" b="1" dirty="0">
                  <a:solidFill>
                    <a:schemeClr val="bg1"/>
                  </a:solidFill>
                </a:rPr>
                <a:t>Примеры изображений с разным разрешением</a:t>
              </a:r>
            </a:p>
          </p:txBody>
        </p:sp>
        <p:sp>
          <p:nvSpPr>
            <p:cNvPr id="34" name="Трапеция 33">
              <a:extLst>
                <a:ext uri="{FF2B5EF4-FFF2-40B4-BE49-F238E27FC236}">
                  <a16:creationId xmlns:a16="http://schemas.microsoft.com/office/drawing/2014/main" id="{84920BCA-0844-1288-2B26-377066C0DDBC}"/>
                </a:ext>
              </a:extLst>
            </p:cNvPr>
            <p:cNvSpPr/>
            <p:nvPr/>
          </p:nvSpPr>
          <p:spPr>
            <a:xfrm rot="10800000">
              <a:off x="9440331" y="3915296"/>
              <a:ext cx="2027393" cy="1678072"/>
            </a:xfrm>
            <a:prstGeom prst="trapezoid">
              <a:avLst>
                <a:gd name="adj" fmla="val 56083"/>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5" name="Прямая соединительная линия 34">
              <a:extLst>
                <a:ext uri="{FF2B5EF4-FFF2-40B4-BE49-F238E27FC236}">
                  <a16:creationId xmlns:a16="http://schemas.microsoft.com/office/drawing/2014/main" id="{63C45E88-2F3B-FFE3-20DC-4BCA4861D900}"/>
                </a:ext>
              </a:extLst>
            </p:cNvPr>
            <p:cNvCxnSpPr/>
            <p:nvPr/>
          </p:nvCxnSpPr>
          <p:spPr>
            <a:xfrm flipH="1">
              <a:off x="9198517" y="3764646"/>
              <a:ext cx="24181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a:extLst>
                <a:ext uri="{FF2B5EF4-FFF2-40B4-BE49-F238E27FC236}">
                  <a16:creationId xmlns:a16="http://schemas.microsoft.com/office/drawing/2014/main" id="{8862A8C3-8F75-2A23-73BE-6478503A22D2}"/>
                </a:ext>
              </a:extLst>
            </p:cNvPr>
            <p:cNvCxnSpPr/>
            <p:nvPr/>
          </p:nvCxnSpPr>
          <p:spPr>
            <a:xfrm flipH="1">
              <a:off x="9198517" y="3870231"/>
              <a:ext cx="24181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4348FF-D736-2FB1-4B69-F5E26E4241E5}"/>
                    </a:ext>
                  </a:extLst>
                </p:cNvPr>
                <p:cNvSpPr txBox="1"/>
                <p:nvPr/>
              </p:nvSpPr>
              <p:spPr>
                <a:xfrm>
                  <a:off x="8504626" y="3627489"/>
                  <a:ext cx="106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chemeClr val="tx1"/>
                            </a:solidFill>
                            <a:latin typeface="Cambria Math" panose="02040503050406030204" pitchFamily="18" charset="0"/>
                          </a:rPr>
                          <m:t>Δy</m:t>
                        </m:r>
                      </m:oMath>
                    </m:oMathPara>
                  </a14:m>
                  <a:endParaRPr lang="ru-RU" dirty="0">
                    <a:solidFill>
                      <a:schemeClr val="tx1"/>
                    </a:solidFill>
                  </a:endParaRPr>
                </a:p>
              </p:txBody>
            </p:sp>
          </mc:Choice>
          <mc:Fallback xmlns="">
            <p:sp>
              <p:nvSpPr>
                <p:cNvPr id="37" name="TextBox 36">
                  <a:extLst>
                    <a:ext uri="{FF2B5EF4-FFF2-40B4-BE49-F238E27FC236}">
                      <a16:creationId xmlns:a16="http://schemas.microsoft.com/office/drawing/2014/main" id="{DC4348FF-D736-2FB1-4B69-F5E26E4241E5}"/>
                    </a:ext>
                  </a:extLst>
                </p:cNvPr>
                <p:cNvSpPr txBox="1">
                  <a:spLocks noRot="1" noChangeAspect="1" noMove="1" noResize="1" noEditPoints="1" noAdjustHandles="1" noChangeArrowheads="1" noChangeShapeType="1" noTextEdit="1"/>
                </p:cNvSpPr>
                <p:nvPr/>
              </p:nvSpPr>
              <p:spPr>
                <a:xfrm>
                  <a:off x="8504626" y="3627489"/>
                  <a:ext cx="1064607" cy="369332"/>
                </a:xfrm>
                <a:prstGeom prst="rect">
                  <a:avLst/>
                </a:prstGeom>
                <a:blipFill>
                  <a:blip r:embed="rId3"/>
                  <a:stretch>
                    <a:fillRect b="-11475"/>
                  </a:stretch>
                </a:blipFill>
              </p:spPr>
              <p:txBody>
                <a:bodyPr/>
                <a:lstStyle/>
                <a:p>
                  <a:r>
                    <a:rPr lang="ru-RU">
                      <a:noFill/>
                    </a:rPr>
                    <a:t> </a:t>
                  </a:r>
                </a:p>
              </p:txBody>
            </p:sp>
          </mc:Fallback>
        </mc:AlternateContent>
        <p:cxnSp>
          <p:nvCxnSpPr>
            <p:cNvPr id="38" name="Прямая соединительная линия 37">
              <a:extLst>
                <a:ext uri="{FF2B5EF4-FFF2-40B4-BE49-F238E27FC236}">
                  <a16:creationId xmlns:a16="http://schemas.microsoft.com/office/drawing/2014/main" id="{E3AAC6D4-7BD6-0C31-7C26-20722E5F9910}"/>
                </a:ext>
              </a:extLst>
            </p:cNvPr>
            <p:cNvCxnSpPr>
              <a:cxnSpLocks/>
            </p:cNvCxnSpPr>
            <p:nvPr/>
          </p:nvCxnSpPr>
          <p:spPr>
            <a:xfrm>
              <a:off x="9818511" y="3903217"/>
              <a:ext cx="0" cy="14496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a:extLst>
                <a:ext uri="{FF2B5EF4-FFF2-40B4-BE49-F238E27FC236}">
                  <a16:creationId xmlns:a16="http://schemas.microsoft.com/office/drawing/2014/main" id="{5B047A44-9B19-5D3A-E0E1-A4CF472DE940}"/>
                </a:ext>
              </a:extLst>
            </p:cNvPr>
            <p:cNvCxnSpPr>
              <a:cxnSpLocks/>
            </p:cNvCxnSpPr>
            <p:nvPr/>
          </p:nvCxnSpPr>
          <p:spPr>
            <a:xfrm>
              <a:off x="9720063" y="3915297"/>
              <a:ext cx="0" cy="14496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BDE9921-FA20-4EB9-EDD4-A7E4A5C85827}"/>
                    </a:ext>
                  </a:extLst>
                </p:cNvPr>
                <p:cNvSpPr txBox="1"/>
                <p:nvPr/>
              </p:nvSpPr>
              <p:spPr>
                <a:xfrm>
                  <a:off x="9254016" y="3996822"/>
                  <a:ext cx="106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chemeClr val="tx1"/>
                            </a:solidFill>
                            <a:latin typeface="Cambria Math" panose="02040503050406030204" pitchFamily="18" charset="0"/>
                          </a:rPr>
                          <m:t>Δ</m:t>
                        </m:r>
                        <m:r>
                          <m:rPr>
                            <m:sty m:val="p"/>
                          </m:rPr>
                          <a:rPr lang="ru-RU" sz="1800" b="0" i="0" smtClean="0">
                            <a:solidFill>
                              <a:schemeClr val="tx1"/>
                            </a:solidFill>
                            <a:latin typeface="Cambria Math" panose="02040503050406030204" pitchFamily="18" charset="0"/>
                          </a:rPr>
                          <m:t>x</m:t>
                        </m:r>
                      </m:oMath>
                    </m:oMathPara>
                  </a14:m>
                  <a:endParaRPr lang="ru-RU" dirty="0">
                    <a:solidFill>
                      <a:schemeClr val="tx1"/>
                    </a:solidFill>
                  </a:endParaRPr>
                </a:p>
              </p:txBody>
            </p:sp>
          </mc:Choice>
          <mc:Fallback xmlns="">
            <p:sp>
              <p:nvSpPr>
                <p:cNvPr id="40" name="TextBox 39">
                  <a:extLst>
                    <a:ext uri="{FF2B5EF4-FFF2-40B4-BE49-F238E27FC236}">
                      <a16:creationId xmlns:a16="http://schemas.microsoft.com/office/drawing/2014/main" id="{8BDE9921-FA20-4EB9-EDD4-A7E4A5C85827}"/>
                    </a:ext>
                  </a:extLst>
                </p:cNvPr>
                <p:cNvSpPr txBox="1">
                  <a:spLocks noRot="1" noChangeAspect="1" noMove="1" noResize="1" noEditPoints="1" noAdjustHandles="1" noChangeArrowheads="1" noChangeShapeType="1" noTextEdit="1"/>
                </p:cNvSpPr>
                <p:nvPr/>
              </p:nvSpPr>
              <p:spPr>
                <a:xfrm>
                  <a:off x="9254016" y="3996822"/>
                  <a:ext cx="1064607" cy="369332"/>
                </a:xfrm>
                <a:prstGeom prst="rect">
                  <a:avLst/>
                </a:prstGeom>
                <a:blipFill>
                  <a:blip r:embed="rId4"/>
                  <a:stretch>
                    <a:fillRect/>
                  </a:stretch>
                </a:blipFill>
              </p:spPr>
              <p:txBody>
                <a:bodyPr/>
                <a:lstStyle/>
                <a:p>
                  <a:r>
                    <a:rPr lang="ru-RU">
                      <a:noFill/>
                    </a:rPr>
                    <a:t> </a:t>
                  </a:r>
                </a:p>
              </p:txBody>
            </p:sp>
          </mc:Fallback>
        </mc:AlternateContent>
        <p:pic>
          <p:nvPicPr>
            <p:cNvPr id="41" name="Рисунок 40"/>
            <p:cNvPicPr>
              <a:picLocks noChangeAspect="1"/>
            </p:cNvPicPr>
            <p:nvPr/>
          </p:nvPicPr>
          <p:blipFill rotWithShape="1">
            <a:blip r:embed="rId2"/>
            <a:srcRect l="82725" t="52437" r="8692" b="23336"/>
            <a:stretch/>
          </p:blipFill>
          <p:spPr>
            <a:xfrm>
              <a:off x="9387308" y="2446360"/>
              <a:ext cx="2113393" cy="1456857"/>
            </a:xfrm>
            <a:prstGeom prst="rect">
              <a:avLst/>
            </a:prstGeom>
            <a:solidFill>
              <a:schemeClr val="bg1">
                <a:lumMod val="95000"/>
              </a:schemeClr>
            </a:solidFill>
          </p:spPr>
        </p:pic>
      </p:grpSp>
      <p:sp>
        <p:nvSpPr>
          <p:cNvPr id="2" name="Заголовок 1"/>
          <p:cNvSpPr>
            <a:spLocks noGrp="1"/>
          </p:cNvSpPr>
          <p:nvPr>
            <p:ph type="title"/>
          </p:nvPr>
        </p:nvSpPr>
        <p:spPr>
          <a:xfrm>
            <a:off x="310497" y="175428"/>
            <a:ext cx="11571005" cy="1325563"/>
          </a:xfrm>
        </p:spPr>
        <p:txBody>
          <a:bodyPr/>
          <a:lstStyle/>
          <a:p>
            <a:pPr algn="ctr"/>
            <a:r>
              <a:rPr lang="ru-RU" sz="4800" b="1" dirty="0">
                <a:solidFill>
                  <a:schemeClr val="bg1">
                    <a:lumMod val="95000"/>
                  </a:schemeClr>
                </a:solidFill>
              </a:rPr>
              <a:t>Разрешение цифрового изображения</a:t>
            </a:r>
            <a:r>
              <a:rPr lang="ru-RU" b="1" dirty="0">
                <a:solidFill>
                  <a:schemeClr val="bg1"/>
                </a:solidFill>
              </a:rPr>
              <a:t> </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10497" y="1298589"/>
                <a:ext cx="11220627" cy="3112769"/>
              </a:xfrm>
            </p:spPr>
            <p:txBody>
              <a:bodyPr>
                <a:noAutofit/>
              </a:bodyPr>
              <a:lstStyle/>
              <a:p>
                <a:pPr algn="just">
                  <a:lnSpc>
                    <a:spcPct val="110000"/>
                  </a:lnSpc>
                  <a:spcBef>
                    <a:spcPts val="0"/>
                  </a:spcBef>
                </a:pPr>
                <a:r>
                  <a:rPr lang="ru-RU" sz="2200" dirty="0">
                    <a:solidFill>
                      <a:schemeClr val="bg1"/>
                    </a:solidFill>
                  </a:rPr>
                  <a:t>Каждый </a:t>
                </a:r>
                <a:r>
                  <a:rPr lang="ru-RU" sz="2200" dirty="0" err="1">
                    <a:solidFill>
                      <a:schemeClr val="bg1"/>
                    </a:solidFill>
                  </a:rPr>
                  <a:t>пискель</a:t>
                </a:r>
                <a:r>
                  <a:rPr lang="ru-RU" sz="2200" dirty="0">
                    <a:solidFill>
                      <a:schemeClr val="bg1"/>
                    </a:solidFill>
                  </a:rPr>
                  <a:t> - комбинация местоположения </a:t>
                </a:r>
                <a14:m>
                  <m:oMath xmlns:m="http://schemas.openxmlformats.org/officeDocument/2006/math">
                    <m:r>
                      <a:rPr lang="ru-RU" sz="2200" i="1" dirty="0" smtClean="0">
                        <a:solidFill>
                          <a:schemeClr val="bg1"/>
                        </a:solidFill>
                        <a:latin typeface="Cambria Math" panose="02040503050406030204" pitchFamily="18" charset="0"/>
                      </a:rPr>
                      <m:t>(</m:t>
                    </m:r>
                    <m:r>
                      <a:rPr lang="ru-RU" sz="2200" i="1" dirty="0" smtClean="0">
                        <a:solidFill>
                          <a:schemeClr val="bg1"/>
                        </a:solidFill>
                        <a:latin typeface="Cambria Math" panose="02040503050406030204" pitchFamily="18" charset="0"/>
                      </a:rPr>
                      <m:t>𝑥</m:t>
                    </m:r>
                    <m:r>
                      <a:rPr lang="ru-RU" sz="2200" i="1" dirty="0" smtClean="0">
                        <a:solidFill>
                          <a:schemeClr val="bg1"/>
                        </a:solidFill>
                        <a:latin typeface="Cambria Math" panose="02040503050406030204" pitchFamily="18" charset="0"/>
                      </a:rPr>
                      <m:t>, </m:t>
                    </m:r>
                    <m:r>
                      <a:rPr lang="ru-RU" sz="2200" i="1" dirty="0" smtClean="0">
                        <a:solidFill>
                          <a:schemeClr val="bg1"/>
                        </a:solidFill>
                        <a:latin typeface="Cambria Math" panose="02040503050406030204" pitchFamily="18" charset="0"/>
                      </a:rPr>
                      <m:t>𝑦</m:t>
                    </m:r>
                    <m:r>
                      <a:rPr lang="ru-RU" sz="2200" i="1" dirty="0" smtClean="0">
                        <a:solidFill>
                          <a:schemeClr val="bg1"/>
                        </a:solidFill>
                        <a:latin typeface="Cambria Math" panose="02040503050406030204" pitchFamily="18" charset="0"/>
                      </a:rPr>
                      <m:t>) </m:t>
                    </m:r>
                  </m:oMath>
                </a14:m>
                <a:r>
                  <a:rPr lang="ru-RU" sz="2200" dirty="0">
                    <a:solidFill>
                      <a:schemeClr val="bg1"/>
                    </a:solidFill>
                  </a:rPr>
                  <a:t>и значения интенсивности </a:t>
                </a:r>
                <a14:m>
                  <m:oMath xmlns:m="http://schemas.openxmlformats.org/officeDocument/2006/math">
                    <m:r>
                      <a:rPr lang="ru-RU" sz="2200" i="1" dirty="0" smtClean="0">
                        <a:solidFill>
                          <a:schemeClr val="bg1"/>
                        </a:solidFill>
                        <a:latin typeface="Cambria Math" panose="02040503050406030204" pitchFamily="18" charset="0"/>
                      </a:rPr>
                      <m:t>𝑢</m:t>
                    </m:r>
                  </m:oMath>
                </a14:m>
                <a:r>
                  <a:rPr lang="ru-RU" sz="2200" dirty="0">
                    <a:solidFill>
                      <a:schemeClr val="bg1"/>
                    </a:solidFill>
                  </a:rPr>
                  <a:t>.</a:t>
                </a:r>
              </a:p>
              <a:p>
                <a:pPr lvl="1" algn="just">
                  <a:lnSpc>
                    <a:spcPct val="110000"/>
                  </a:lnSpc>
                  <a:spcBef>
                    <a:spcPts val="0"/>
                  </a:spcBef>
                </a:pPr>
                <a:r>
                  <a:rPr lang="ru-RU" sz="2200" b="0" dirty="0">
                    <a:solidFill>
                      <a:schemeClr val="bg1"/>
                    </a:solidFill>
                  </a:rPr>
                  <a:t>Точки </a:t>
                </a:r>
                <a14:m>
                  <m:oMath xmlns:m="http://schemas.openxmlformats.org/officeDocument/2006/math">
                    <m:r>
                      <a:rPr lang="ru-RU" sz="2200" b="0" i="1" dirty="0" smtClean="0">
                        <a:solidFill>
                          <a:schemeClr val="bg1"/>
                        </a:solidFill>
                        <a:latin typeface="Cambria Math" panose="02040503050406030204" pitchFamily="18" charset="0"/>
                      </a:rPr>
                      <m:t>(</m:t>
                    </m:r>
                    <m:r>
                      <a:rPr lang="ru-RU" sz="2200" b="0" i="1" dirty="0" smtClean="0">
                        <a:solidFill>
                          <a:schemeClr val="bg1"/>
                        </a:solidFill>
                        <a:latin typeface="Cambria Math" panose="02040503050406030204" pitchFamily="18" charset="0"/>
                      </a:rPr>
                      <m:t>𝑥</m:t>
                    </m:r>
                    <m:r>
                      <a:rPr lang="ru-RU" sz="2200" b="0" i="1" dirty="0" smtClean="0">
                        <a:solidFill>
                          <a:schemeClr val="bg1"/>
                        </a:solidFill>
                        <a:latin typeface="Cambria Math" panose="02040503050406030204" pitchFamily="18" charset="0"/>
                      </a:rPr>
                      <m:t>, </m:t>
                    </m:r>
                    <m:r>
                      <a:rPr lang="ru-RU" sz="2200" b="0" i="1" dirty="0" smtClean="0">
                        <a:solidFill>
                          <a:schemeClr val="bg1"/>
                        </a:solidFill>
                        <a:latin typeface="Cambria Math" panose="02040503050406030204" pitchFamily="18" charset="0"/>
                      </a:rPr>
                      <m:t>𝑦</m:t>
                    </m:r>
                    <m:r>
                      <a:rPr lang="ru-RU" sz="2200" b="0" i="1" dirty="0" smtClean="0">
                        <a:solidFill>
                          <a:schemeClr val="bg1"/>
                        </a:solidFill>
                        <a:latin typeface="Cambria Math" panose="02040503050406030204" pitchFamily="18" charset="0"/>
                      </a:rPr>
                      <m:t>)  </m:t>
                    </m:r>
                  </m:oMath>
                </a14:m>
                <a:r>
                  <a:rPr lang="ru-RU" sz="2200" b="0" dirty="0">
                    <a:solidFill>
                      <a:schemeClr val="bg1"/>
                    </a:solidFill>
                  </a:rPr>
                  <a:t>образуют регулярную сетку (</a:t>
                </a:r>
                <a14:m>
                  <m:oMath xmlns:m="http://schemas.openxmlformats.org/officeDocument/2006/math">
                    <m:r>
                      <m:rPr>
                        <m:sty m:val="p"/>
                      </m:rPr>
                      <a:rPr lang="en-US" sz="2200" b="0" i="0" smtClean="0">
                        <a:solidFill>
                          <a:schemeClr val="bg1"/>
                        </a:solidFill>
                        <a:latin typeface="Cambria Math" panose="02040503050406030204" pitchFamily="18" charset="0"/>
                      </a:rPr>
                      <m:t>Δ</m:t>
                    </m:r>
                    <m:r>
                      <a:rPr lang="en-US" sz="2200" b="0" i="1" smtClean="0">
                        <a:solidFill>
                          <a:schemeClr val="bg1"/>
                        </a:solidFill>
                        <a:latin typeface="Cambria Math" panose="02040503050406030204" pitchFamily="18" charset="0"/>
                      </a:rPr>
                      <m:t>𝑥</m:t>
                    </m:r>
                    <m:r>
                      <a:rPr lang="en-US" sz="2200" b="0" i="1" smtClean="0">
                        <a:solidFill>
                          <a:schemeClr val="bg1"/>
                        </a:solidFill>
                        <a:latin typeface="Cambria Math" panose="02040503050406030204" pitchFamily="18" charset="0"/>
                      </a:rPr>
                      <m:t>=</m:t>
                    </m:r>
                    <m:r>
                      <m:rPr>
                        <m:sty m:val="p"/>
                      </m:rPr>
                      <a:rPr lang="en-US" sz="2200" b="0" i="0" smtClean="0">
                        <a:solidFill>
                          <a:schemeClr val="bg1"/>
                        </a:solidFill>
                        <a:latin typeface="Cambria Math" panose="02040503050406030204" pitchFamily="18" charset="0"/>
                      </a:rPr>
                      <m:t>Δ</m:t>
                    </m:r>
                    <m:r>
                      <a:rPr lang="en-US" sz="2200" b="0" i="1" smtClean="0">
                        <a:solidFill>
                          <a:schemeClr val="bg1"/>
                        </a:solidFill>
                        <a:latin typeface="Cambria Math" panose="02040503050406030204" pitchFamily="18" charset="0"/>
                      </a:rPr>
                      <m:t>𝑦</m:t>
                    </m:r>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𝑐𝑜𝑛𝑠𝑡</m:t>
                    </m:r>
                  </m:oMath>
                </a14:m>
                <a:r>
                  <a:rPr lang="ru-RU" sz="2200" b="0" dirty="0">
                    <a:solidFill>
                      <a:schemeClr val="bg1"/>
                    </a:solidFill>
                  </a:rPr>
                  <a:t>).</a:t>
                </a:r>
                <a:endParaRPr lang="en-US" sz="2200" b="0" dirty="0">
                  <a:solidFill>
                    <a:schemeClr val="bg1"/>
                  </a:solidFill>
                </a:endParaRPr>
              </a:p>
              <a:p>
                <a:pPr lvl="2" algn="just">
                  <a:lnSpc>
                    <a:spcPct val="110000"/>
                  </a:lnSpc>
                  <a:spcBef>
                    <a:spcPts val="0"/>
                  </a:spcBef>
                </a:pPr>
                <a:r>
                  <a:rPr lang="ru-RU" sz="2200" dirty="0">
                    <a:solidFill>
                      <a:schemeClr val="bg1"/>
                    </a:solidFill>
                  </a:rPr>
                  <a:t>Каждой точке соответствует т.н. пиксель.</a:t>
                </a:r>
              </a:p>
              <a:p>
                <a:pPr lvl="2" algn="just">
                  <a:lnSpc>
                    <a:spcPct val="110000"/>
                  </a:lnSpc>
                  <a:spcBef>
                    <a:spcPts val="0"/>
                  </a:spcBef>
                </a:pPr>
                <a:r>
                  <a:rPr lang="ru-RU" sz="2200" dirty="0">
                    <a:solidFill>
                      <a:schemeClr val="bg1"/>
                    </a:solidFill>
                  </a:rPr>
                  <a:t>Число  пикселей  = разрешение изображения.</a:t>
                </a:r>
                <a:endParaRPr lang="en-US" sz="2200" b="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10497" y="1298589"/>
                <a:ext cx="11220627" cy="3112769"/>
              </a:xfrm>
              <a:blipFill>
                <a:blip r:embed="rId5"/>
                <a:stretch>
                  <a:fillRect l="-652" t="-978"/>
                </a:stretch>
              </a:blipFill>
            </p:spPr>
            <p:txBody>
              <a:bodyPr/>
              <a:lstStyle/>
              <a:p>
                <a:r>
                  <a:rPr lang="ru-RU">
                    <a:noFill/>
                  </a:rPr>
                  <a:t> </a:t>
                </a:r>
              </a:p>
            </p:txBody>
          </p:sp>
        </mc:Fallback>
      </mc:AlternateContent>
      <p:sp>
        <p:nvSpPr>
          <p:cNvPr id="16" name="TextBox 15"/>
          <p:cNvSpPr txBox="1"/>
          <p:nvPr/>
        </p:nvSpPr>
        <p:spPr>
          <a:xfrm>
            <a:off x="1691917" y="2934853"/>
            <a:ext cx="5256888" cy="830997"/>
          </a:xfrm>
          <a:prstGeom prst="rect">
            <a:avLst/>
          </a:prstGeom>
          <a:noFill/>
        </p:spPr>
        <p:txBody>
          <a:bodyPr wrap="none" rtlCol="0">
            <a:spAutoFit/>
          </a:bodyPr>
          <a:lstStyle/>
          <a:p>
            <a:r>
              <a:rPr lang="ru-RU" sz="2400" b="1" dirty="0">
                <a:solidFill>
                  <a:schemeClr val="bg1"/>
                </a:solidFill>
              </a:rPr>
              <a:t>Примеры «артефакта» - яркие точки, </a:t>
            </a:r>
            <a:br>
              <a:rPr lang="ru-RU" sz="2400" b="1" dirty="0">
                <a:solidFill>
                  <a:schemeClr val="bg1"/>
                </a:solidFill>
              </a:rPr>
            </a:br>
            <a:r>
              <a:rPr lang="ru-RU" sz="2400" b="1" dirty="0">
                <a:solidFill>
                  <a:schemeClr val="bg1"/>
                </a:solidFill>
              </a:rPr>
              <a:t>которых не должно быть</a:t>
            </a:r>
          </a:p>
        </p:txBody>
      </p:sp>
      <p:cxnSp>
        <p:nvCxnSpPr>
          <p:cNvPr id="8" name="Прямая со стрелкой 7"/>
          <p:cNvCxnSpPr/>
          <p:nvPr/>
        </p:nvCxnSpPr>
        <p:spPr>
          <a:xfrm>
            <a:off x="5764150" y="3454400"/>
            <a:ext cx="4357129" cy="1912110"/>
          </a:xfrm>
          <a:prstGeom prst="straightConnector1">
            <a:avLst/>
          </a:prstGeom>
          <a:ln w="349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p:nvPr/>
        </p:nvCxnSpPr>
        <p:spPr>
          <a:xfrm flipV="1">
            <a:off x="6779930" y="2472904"/>
            <a:ext cx="3355034" cy="617735"/>
          </a:xfrm>
          <a:prstGeom prst="straightConnector1">
            <a:avLst/>
          </a:prstGeom>
          <a:ln w="3492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28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0497" y="175428"/>
            <a:ext cx="11571005" cy="1325563"/>
          </a:xfrm>
        </p:spPr>
        <p:txBody>
          <a:bodyPr/>
          <a:lstStyle/>
          <a:p>
            <a:pPr algn="ctr"/>
            <a:r>
              <a:rPr lang="ru-RU" sz="4800" b="1" dirty="0">
                <a:solidFill>
                  <a:schemeClr val="bg1">
                    <a:lumMod val="95000"/>
                  </a:schemeClr>
                </a:solidFill>
              </a:rPr>
              <a:t>Размер цифрового изображения</a:t>
            </a:r>
            <a:r>
              <a:rPr lang="ru-RU" b="1" dirty="0">
                <a:solidFill>
                  <a:schemeClr val="bg1"/>
                </a:solidFill>
              </a:rPr>
              <a:t> </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92538" y="1154431"/>
                <a:ext cx="11220627" cy="3112769"/>
              </a:xfrm>
            </p:spPr>
            <p:txBody>
              <a:bodyPr>
                <a:normAutofit/>
              </a:bodyPr>
              <a:lstStyle/>
              <a:p>
                <a:pPr algn="just">
                  <a:lnSpc>
                    <a:spcPct val="110000"/>
                  </a:lnSpc>
                  <a:spcBef>
                    <a:spcPts val="600"/>
                  </a:spcBef>
                </a:pPr>
                <a:r>
                  <a:rPr lang="ru-RU" sz="2400" i="1" dirty="0">
                    <a:solidFill>
                      <a:schemeClr val="bg1"/>
                    </a:solidFill>
                  </a:rPr>
                  <a:t>Для любого оцифрованного изображения можно ввести его размер</a:t>
                </a:r>
              </a:p>
              <a:p>
                <a:pPr marL="0" indent="0" algn="just">
                  <a:lnSpc>
                    <a:spcPct val="110000"/>
                  </a:lnSpc>
                  <a:spcBef>
                    <a:spcPts val="600"/>
                  </a:spcBef>
                  <a:buNone/>
                </a:pPr>
                <a14:m>
                  <m:oMathPara xmlns:m="http://schemas.openxmlformats.org/officeDocument/2006/math">
                    <m:oMathParaPr>
                      <m:jc m:val="centerGroup"/>
                    </m:oMathParaPr>
                    <m:oMath xmlns:m="http://schemas.openxmlformats.org/officeDocument/2006/math">
                      <m:r>
                        <a:rPr lang="en-US" sz="2400" b="0" i="1" dirty="0" smtClean="0">
                          <a:solidFill>
                            <a:schemeClr val="bg1"/>
                          </a:solidFill>
                          <a:latin typeface="Cambria Math" panose="02040503050406030204" pitchFamily="18" charset="0"/>
                        </a:rPr>
                        <m:t>𝑑</m:t>
                      </m:r>
                      <m:r>
                        <a:rPr lang="en-US" sz="2400" i="1" dirty="0" smtClean="0">
                          <a:solidFill>
                            <a:schemeClr val="bg1"/>
                          </a:solidFill>
                          <a:latin typeface="Cambria Math" panose="02040503050406030204" pitchFamily="18" charset="0"/>
                        </a:rPr>
                        <m:t>𝑖𝑚</m:t>
                      </m:r>
                      <m:d>
                        <m:dPr>
                          <m:ctrlPr>
                            <a:rPr lang="en-US" sz="2400" i="1" dirty="0" smtClean="0">
                              <a:solidFill>
                                <a:schemeClr val="bg1"/>
                              </a:solidFill>
                              <a:latin typeface="Cambria Math" panose="02040503050406030204" pitchFamily="18" charset="0"/>
                            </a:rPr>
                          </m:ctrlPr>
                        </m:dPr>
                        <m:e>
                          <m:r>
                            <a:rPr lang="en-US" sz="2400" b="0" i="1" dirty="0" smtClean="0">
                              <a:solidFill>
                                <a:schemeClr val="bg1"/>
                              </a:solidFill>
                              <a:latin typeface="Cambria Math" panose="02040503050406030204" pitchFamily="18" charset="0"/>
                            </a:rPr>
                            <m:t>𝐼</m:t>
                          </m:r>
                        </m:e>
                      </m:d>
                      <m:r>
                        <a:rPr lang="en-US" sz="2400" b="0" i="1" dirty="0" smtClean="0">
                          <a:solidFill>
                            <a:schemeClr val="bg1"/>
                          </a:solidFill>
                          <a:latin typeface="Cambria Math" panose="02040503050406030204" pitchFamily="18" charset="0"/>
                        </a:rPr>
                        <m:t>=</m:t>
                      </m:r>
                      <m:r>
                        <a:rPr lang="ru-RU" sz="2400" i="1" dirty="0" smtClean="0">
                          <a:solidFill>
                            <a:schemeClr val="bg1"/>
                          </a:solidFill>
                          <a:latin typeface="Cambria Math" panose="02040503050406030204" pitchFamily="18" charset="0"/>
                        </a:rPr>
                        <m:t>𝑊</m:t>
                      </m:r>
                      <m:r>
                        <a:rPr lang="ru-RU" sz="2400" i="1" dirty="0" smtClean="0">
                          <a:solidFill>
                            <a:schemeClr val="bg1"/>
                          </a:solidFill>
                          <a:latin typeface="Cambria Math" panose="02040503050406030204" pitchFamily="18" charset="0"/>
                        </a:rPr>
                        <m:t>× </m:t>
                      </m:r>
                      <m:r>
                        <a:rPr lang="ru-RU" sz="2400" i="1" dirty="0" smtClean="0">
                          <a:solidFill>
                            <a:schemeClr val="bg1"/>
                          </a:solidFill>
                          <a:latin typeface="Cambria Math" panose="02040503050406030204" pitchFamily="18" charset="0"/>
                        </a:rPr>
                        <m:t>𝐻</m:t>
                      </m:r>
                      <m:r>
                        <a:rPr lang="ru-RU" sz="2400" i="1" dirty="0" smtClean="0">
                          <a:solidFill>
                            <a:schemeClr val="bg1"/>
                          </a:solidFill>
                          <a:latin typeface="Cambria Math" panose="02040503050406030204" pitchFamily="18" charset="0"/>
                        </a:rPr>
                        <m:t>× </m:t>
                      </m:r>
                      <m:r>
                        <a:rPr lang="ru-RU" sz="2400" i="1" dirty="0" smtClean="0">
                          <a:solidFill>
                            <a:schemeClr val="bg1"/>
                          </a:solidFill>
                          <a:latin typeface="Cambria Math" panose="02040503050406030204" pitchFamily="18" charset="0"/>
                        </a:rPr>
                        <m:t>𝐶</m:t>
                      </m:r>
                      <m:r>
                        <a:rPr lang="ru-RU" sz="2400" i="1" dirty="0" smtClean="0">
                          <a:solidFill>
                            <a:schemeClr val="bg1"/>
                          </a:solidFill>
                          <a:latin typeface="Cambria Math" panose="02040503050406030204" pitchFamily="18" charset="0"/>
                        </a:rPr>
                        <m:t>,</m:t>
                      </m:r>
                    </m:oMath>
                  </m:oMathPara>
                </a14:m>
                <a:endParaRPr lang="ru-RU" sz="2400" i="1" dirty="0">
                  <a:solidFill>
                    <a:schemeClr val="bg1"/>
                  </a:solidFill>
                </a:endParaRPr>
              </a:p>
              <a:p>
                <a:pPr lvl="1" algn="just">
                  <a:lnSpc>
                    <a:spcPct val="110000"/>
                  </a:lnSpc>
                  <a:spcBef>
                    <a:spcPts val="600"/>
                  </a:spcBef>
                </a:pPr>
                <a:r>
                  <a:rPr lang="ru-RU" i="1" dirty="0">
                    <a:solidFill>
                      <a:schemeClr val="bg1"/>
                    </a:solidFill>
                  </a:rPr>
                  <a:t>где </a:t>
                </a:r>
              </a:p>
              <a:p>
                <a:pPr lvl="3" algn="just">
                  <a:lnSpc>
                    <a:spcPct val="110000"/>
                  </a:lnSpc>
                  <a:spcBef>
                    <a:spcPts val="600"/>
                  </a:spcBef>
                </a:pPr>
                <a14:m>
                  <m:oMath xmlns:m="http://schemas.openxmlformats.org/officeDocument/2006/math">
                    <m:r>
                      <a:rPr lang="ru-RU" sz="2400" i="1" dirty="0" smtClean="0">
                        <a:solidFill>
                          <a:schemeClr val="bg1"/>
                        </a:solidFill>
                        <a:latin typeface="Cambria Math" panose="02040503050406030204" pitchFamily="18" charset="0"/>
                      </a:rPr>
                      <m:t>𝑊</m:t>
                    </m:r>
                    <m:r>
                      <a:rPr lang="ru-RU" sz="2400" i="1" dirty="0" smtClean="0">
                        <a:solidFill>
                          <a:schemeClr val="bg1"/>
                        </a:solidFill>
                        <a:latin typeface="Cambria Math" panose="02040503050406030204" pitchFamily="18" charset="0"/>
                      </a:rPr>
                      <m:t>,</m:t>
                    </m:r>
                    <m:r>
                      <a:rPr lang="ru-RU" sz="2400" i="1" dirty="0" smtClean="0">
                        <a:solidFill>
                          <a:schemeClr val="bg1"/>
                        </a:solidFill>
                        <a:latin typeface="Cambria Math" panose="02040503050406030204" pitchFamily="18" charset="0"/>
                      </a:rPr>
                      <m:t>𝐻</m:t>
                    </m:r>
                  </m:oMath>
                </a14:m>
                <a:r>
                  <a:rPr lang="ru-RU" sz="2400" i="1" dirty="0">
                    <a:solidFill>
                      <a:schemeClr val="bg1"/>
                    </a:solidFill>
                  </a:rPr>
                  <a:t> - это ширина и высота изображения</a:t>
                </a:r>
                <a:r>
                  <a:rPr lang="en-US" sz="2400" i="1" dirty="0">
                    <a:solidFill>
                      <a:schemeClr val="bg1"/>
                    </a:solidFill>
                  </a:rPr>
                  <a:t>;</a:t>
                </a:r>
                <a:endParaRPr lang="ru-RU" sz="2400" i="1" dirty="0">
                  <a:solidFill>
                    <a:schemeClr val="bg1"/>
                  </a:solidFill>
                </a:endParaRPr>
              </a:p>
              <a:p>
                <a:pPr lvl="3" algn="just">
                  <a:lnSpc>
                    <a:spcPct val="110000"/>
                  </a:lnSpc>
                  <a:spcBef>
                    <a:spcPts val="600"/>
                  </a:spcBef>
                </a:pPr>
                <a:r>
                  <a:rPr lang="ru-RU" sz="2400" i="1" dirty="0">
                    <a:solidFill>
                      <a:schemeClr val="bg1"/>
                    </a:solidFill>
                  </a:rPr>
                  <a:t> </a:t>
                </a:r>
                <a14:m>
                  <m:oMath xmlns:m="http://schemas.openxmlformats.org/officeDocument/2006/math">
                    <m:r>
                      <a:rPr lang="ru-RU" sz="2400" i="1" dirty="0" smtClean="0">
                        <a:solidFill>
                          <a:schemeClr val="bg1"/>
                        </a:solidFill>
                        <a:latin typeface="Cambria Math" panose="02040503050406030204" pitchFamily="18" charset="0"/>
                      </a:rPr>
                      <m:t>𝐶</m:t>
                    </m:r>
                  </m:oMath>
                </a14:m>
                <a:r>
                  <a:rPr lang="ru-RU" sz="2400" i="1" dirty="0">
                    <a:solidFill>
                      <a:schemeClr val="bg1"/>
                    </a:solidFill>
                  </a:rPr>
                  <a:t> - число каналов.</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92538" y="1154431"/>
                <a:ext cx="11220627" cy="3112769"/>
              </a:xfrm>
              <a:blipFill>
                <a:blip r:embed="rId2"/>
                <a:stretch>
                  <a:fillRect l="-706" t="-978"/>
                </a:stretch>
              </a:blipFill>
            </p:spPr>
            <p:txBody>
              <a:bodyPr/>
              <a:lstStyle/>
              <a:p>
                <a:r>
                  <a:rPr lang="ru-RU">
                    <a:noFill/>
                  </a:rPr>
                  <a:t> </a:t>
                </a:r>
              </a:p>
            </p:txBody>
          </p:sp>
        </mc:Fallback>
      </mc:AlternateContent>
      <p:sp>
        <p:nvSpPr>
          <p:cNvPr id="4" name="TextBox 3"/>
          <p:cNvSpPr txBox="1"/>
          <p:nvPr/>
        </p:nvSpPr>
        <p:spPr>
          <a:xfrm>
            <a:off x="5107599" y="3541768"/>
            <a:ext cx="5565563" cy="400110"/>
          </a:xfrm>
          <a:prstGeom prst="rect">
            <a:avLst/>
          </a:prstGeom>
          <a:noFill/>
        </p:spPr>
        <p:txBody>
          <a:bodyPr wrap="none" rtlCol="0">
            <a:spAutoFit/>
          </a:bodyPr>
          <a:lstStyle/>
          <a:p>
            <a:r>
              <a:rPr lang="ru-RU" sz="2000" b="1" dirty="0">
                <a:solidFill>
                  <a:schemeClr val="bg1"/>
                </a:solidFill>
              </a:rPr>
              <a:t>Примеры изображений с разным разрешением</a:t>
            </a:r>
          </a:p>
        </p:txBody>
      </p:sp>
      <p:sp>
        <p:nvSpPr>
          <p:cNvPr id="7" name="Прямоугольник 6"/>
          <p:cNvSpPr/>
          <p:nvPr/>
        </p:nvSpPr>
        <p:spPr>
          <a:xfrm>
            <a:off x="392538" y="1242331"/>
            <a:ext cx="9608712" cy="84364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p:cNvPicPr>
            <a:picLocks noChangeAspect="1"/>
          </p:cNvPicPr>
          <p:nvPr/>
        </p:nvPicPr>
        <p:blipFill>
          <a:blip r:embed="rId3"/>
          <a:stretch>
            <a:fillRect/>
          </a:stretch>
        </p:blipFill>
        <p:spPr>
          <a:xfrm>
            <a:off x="1193016" y="4126751"/>
            <a:ext cx="10303747" cy="2516326"/>
          </a:xfrm>
          <a:prstGeom prst="rect">
            <a:avLst/>
          </a:prstGeom>
          <a:solidFill>
            <a:schemeClr val="bg1">
              <a:lumMod val="95000"/>
            </a:schemeClr>
          </a:solidFill>
        </p:spPr>
      </p:pic>
    </p:spTree>
    <p:extLst>
      <p:ext uri="{BB962C8B-B14F-4D97-AF65-F5344CB8AC3E}">
        <p14:creationId xmlns:p14="http://schemas.microsoft.com/office/powerpoint/2010/main" val="729663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9834" y="299103"/>
            <a:ext cx="10515600" cy="786214"/>
          </a:xfrm>
          <a:solidFill>
            <a:srgbClr val="134790"/>
          </a:solidFill>
        </p:spPr>
        <p:txBody>
          <a:bodyPr>
            <a:normAutofit/>
          </a:bodyPr>
          <a:lstStyle/>
          <a:p>
            <a:pPr algn="ctr"/>
            <a:r>
              <a:rPr lang="ru-RU" sz="4800" b="1" dirty="0">
                <a:solidFill>
                  <a:schemeClr val="bg1"/>
                </a:solidFill>
              </a:rPr>
              <a:t>Представление изображений</a:t>
            </a:r>
          </a:p>
        </p:txBody>
      </p:sp>
      <p:sp>
        <p:nvSpPr>
          <p:cNvPr id="3" name="Объект 2"/>
          <p:cNvSpPr>
            <a:spLocks noGrp="1"/>
          </p:cNvSpPr>
          <p:nvPr>
            <p:ph idx="1"/>
          </p:nvPr>
        </p:nvSpPr>
        <p:spPr>
          <a:xfrm>
            <a:off x="263441" y="982142"/>
            <a:ext cx="11591966" cy="5186808"/>
          </a:xfrm>
        </p:spPr>
        <p:txBody>
          <a:bodyPr>
            <a:normAutofit/>
          </a:bodyPr>
          <a:lstStyle/>
          <a:p>
            <a:r>
              <a:rPr lang="ru-RU" sz="2400" dirty="0">
                <a:solidFill>
                  <a:schemeClr val="bg1"/>
                </a:solidFill>
              </a:rPr>
              <a:t>Многоканальные изображения представимы как цветные</a:t>
            </a:r>
            <a:r>
              <a:rPr lang="ru-RU" sz="2200" dirty="0">
                <a:solidFill>
                  <a:schemeClr val="bg1"/>
                </a:solidFill>
              </a:rPr>
              <a:t>. Каждый цвет складывается из значений интенсивности каналов, интерпретируемых известным образом. </a:t>
            </a:r>
            <a:endParaRPr lang="en-US" sz="2200" dirty="0">
              <a:solidFill>
                <a:schemeClr val="bg1"/>
              </a:solidFill>
            </a:endParaRPr>
          </a:p>
          <a:p>
            <a:pPr marL="0" indent="0">
              <a:buNone/>
            </a:pPr>
            <a:endParaRPr lang="ru-RU" sz="2400" i="1" dirty="0"/>
          </a:p>
        </p:txBody>
      </p:sp>
      <p:grpSp>
        <p:nvGrpSpPr>
          <p:cNvPr id="5" name="Группа 4"/>
          <p:cNvGrpSpPr/>
          <p:nvPr/>
        </p:nvGrpSpPr>
        <p:grpSpPr>
          <a:xfrm>
            <a:off x="571232" y="3103620"/>
            <a:ext cx="10825016" cy="3481917"/>
            <a:chOff x="460418" y="2968735"/>
            <a:chExt cx="10825016" cy="3481917"/>
          </a:xfrm>
        </p:grpSpPr>
        <p:sp>
          <p:nvSpPr>
            <p:cNvPr id="4" name="Прямоугольник 3"/>
            <p:cNvSpPr/>
            <p:nvPr/>
          </p:nvSpPr>
          <p:spPr>
            <a:xfrm>
              <a:off x="460418" y="2968735"/>
              <a:ext cx="10825016" cy="348191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2" name="Picture 8">
              <a:extLst>
                <a:ext uri="{FF2B5EF4-FFF2-40B4-BE49-F238E27FC236}">
                  <a16:creationId xmlns:a16="http://schemas.microsoft.com/office/drawing/2014/main" id="{85DBD88A-362E-C44F-8DE7-9348F594C7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1"/>
            <a:stretch/>
          </p:blipFill>
          <p:spPr bwMode="auto">
            <a:xfrm>
              <a:off x="3214631" y="5612349"/>
              <a:ext cx="5338120" cy="838303"/>
            </a:xfrm>
            <a:prstGeom prst="rect">
              <a:avLst/>
            </a:prstGeom>
            <a:solidFill>
              <a:schemeClr val="bg1">
                <a:lumMod val="95000"/>
              </a:schemeClr>
            </a:solidFill>
          </p:spPr>
        </p:pic>
      </p:grpSp>
      <p:sp>
        <p:nvSpPr>
          <p:cNvPr id="9" name="Прямоугольник 8"/>
          <p:cNvSpPr/>
          <p:nvPr/>
        </p:nvSpPr>
        <p:spPr>
          <a:xfrm>
            <a:off x="571232" y="3117103"/>
            <a:ext cx="3620211" cy="2635261"/>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p:cNvPicPr>
            <a:picLocks noChangeAspect="1"/>
          </p:cNvPicPr>
          <p:nvPr/>
        </p:nvPicPr>
        <p:blipFill>
          <a:blip r:embed="rId3"/>
          <a:stretch>
            <a:fillRect/>
          </a:stretch>
        </p:blipFill>
        <p:spPr>
          <a:xfrm>
            <a:off x="571232" y="3140736"/>
            <a:ext cx="10776266" cy="2606498"/>
          </a:xfrm>
          <a:prstGeom prst="rect">
            <a:avLst/>
          </a:prstGeom>
        </p:spPr>
      </p:pic>
    </p:spTree>
    <p:extLst>
      <p:ext uri="{BB962C8B-B14F-4D97-AF65-F5344CB8AC3E}">
        <p14:creationId xmlns:p14="http://schemas.microsoft.com/office/powerpoint/2010/main" val="3861668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9834" y="299103"/>
            <a:ext cx="10515600" cy="786214"/>
          </a:xfrm>
          <a:solidFill>
            <a:srgbClr val="134790"/>
          </a:solidFill>
        </p:spPr>
        <p:txBody>
          <a:bodyPr>
            <a:normAutofit/>
          </a:bodyPr>
          <a:lstStyle/>
          <a:p>
            <a:pPr algn="ctr"/>
            <a:r>
              <a:rPr lang="ru-RU" sz="4800" b="1" dirty="0">
                <a:solidFill>
                  <a:schemeClr val="bg1"/>
                </a:solidFill>
              </a:rPr>
              <a:t>Представление изображений</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63441" y="982142"/>
                <a:ext cx="11591966" cy="5186808"/>
              </a:xfrm>
            </p:spPr>
            <p:txBody>
              <a:bodyPr>
                <a:normAutofit/>
              </a:bodyPr>
              <a:lstStyle/>
              <a:p>
                <a:r>
                  <a:rPr lang="ru-RU" sz="2400" dirty="0">
                    <a:solidFill>
                      <a:schemeClr val="bg1"/>
                    </a:solidFill>
                  </a:rPr>
                  <a:t>Одно-тоновых (монохромных) изображения: число каналов </a:t>
                </a:r>
                <a14:m>
                  <m:oMath xmlns:m="http://schemas.openxmlformats.org/officeDocument/2006/math">
                    <m:r>
                      <a:rPr lang="ru-RU" sz="2400" i="1" dirty="0" smtClean="0">
                        <a:solidFill>
                          <a:schemeClr val="bg1"/>
                        </a:solidFill>
                        <a:latin typeface="Cambria Math" panose="02040503050406030204" pitchFamily="18" charset="0"/>
                      </a:rPr>
                      <m:t>𝐶</m:t>
                    </m:r>
                    <m:r>
                      <a:rPr lang="ru-RU" sz="2400" i="1" dirty="0" smtClean="0">
                        <a:solidFill>
                          <a:schemeClr val="bg1"/>
                        </a:solidFill>
                        <a:latin typeface="Cambria Math" panose="02040503050406030204" pitchFamily="18" charset="0"/>
                      </a:rPr>
                      <m:t>=1</m:t>
                    </m:r>
                  </m:oMath>
                </a14:m>
                <a:r>
                  <a:rPr lang="ru-RU" sz="2400" dirty="0">
                    <a:solidFill>
                      <a:schemeClr val="bg1"/>
                    </a:solidFill>
                  </a:rPr>
                  <a:t>. </a:t>
                </a:r>
              </a:p>
              <a:p>
                <a:pPr lvl="1"/>
                <a:r>
                  <a:rPr lang="ru-RU" sz="2200" dirty="0">
                    <a:solidFill>
                      <a:schemeClr val="bg1"/>
                    </a:solidFill>
                  </a:rPr>
                  <a:t>Принято визуализировать такие изображения в оттенках серого</a:t>
                </a:r>
                <a:r>
                  <a:rPr lang="en-US" sz="2200" dirty="0">
                    <a:solidFill>
                      <a:schemeClr val="bg1"/>
                    </a:solidFill>
                  </a:rPr>
                  <a:t> (0 - </a:t>
                </a:r>
                <a:r>
                  <a:rPr lang="ru-RU" sz="2200" dirty="0">
                    <a:solidFill>
                      <a:schemeClr val="bg1"/>
                    </a:solidFill>
                  </a:rPr>
                  <a:t>черный, 255 - белый) </a:t>
                </a:r>
                <a:endParaRPr lang="en-US" sz="2200" dirty="0">
                  <a:solidFill>
                    <a:schemeClr val="bg1"/>
                  </a:solidFill>
                </a:endParaRPr>
              </a:p>
              <a:p>
                <a:pPr lvl="2"/>
                <a:r>
                  <a:rPr lang="ru-RU" sz="2200" dirty="0">
                    <a:solidFill>
                      <a:schemeClr val="bg1"/>
                    </a:solidFill>
                  </a:rPr>
                  <a:t>на самом деле оттенки будут отражать значения яркости </a:t>
                </a:r>
                <a:r>
                  <a:rPr lang="ru-RU" sz="2200" i="1" dirty="0" err="1">
                    <a:solidFill>
                      <a:schemeClr val="bg1"/>
                    </a:solidFill>
                  </a:rPr>
                  <a:t>u</a:t>
                </a:r>
                <a:r>
                  <a:rPr lang="ru-RU" sz="2200" dirty="0">
                    <a:solidFill>
                      <a:schemeClr val="bg1"/>
                    </a:solidFill>
                  </a:rPr>
                  <a:t> в любой цветовой гамме. </a:t>
                </a:r>
                <a:endParaRPr lang="en-US" sz="2200" dirty="0">
                  <a:solidFill>
                    <a:schemeClr val="bg1"/>
                  </a:solidFill>
                </a:endParaRPr>
              </a:p>
              <a:p>
                <a:pPr marL="0" indent="0">
                  <a:buNone/>
                </a:pPr>
                <a:endParaRPr lang="ru-RU" sz="2400" i="1"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63441" y="982142"/>
                <a:ext cx="11591966" cy="5186808"/>
              </a:xfrm>
              <a:blipFill>
                <a:blip r:embed="rId2"/>
                <a:stretch>
                  <a:fillRect l="-683" t="-1645" r="-578"/>
                </a:stretch>
              </a:blipFill>
            </p:spPr>
            <p:txBody>
              <a:bodyPr/>
              <a:lstStyle/>
              <a:p>
                <a:r>
                  <a:rPr lang="ru-RU">
                    <a:noFill/>
                  </a:rPr>
                  <a:t> </a:t>
                </a:r>
              </a:p>
            </p:txBody>
          </p:sp>
        </mc:Fallback>
      </mc:AlternateContent>
      <p:grpSp>
        <p:nvGrpSpPr>
          <p:cNvPr id="5" name="Группа 4"/>
          <p:cNvGrpSpPr/>
          <p:nvPr/>
        </p:nvGrpSpPr>
        <p:grpSpPr>
          <a:xfrm>
            <a:off x="599807" y="3111973"/>
            <a:ext cx="10825016" cy="3481917"/>
            <a:chOff x="460418" y="2968735"/>
            <a:chExt cx="10825016" cy="3481917"/>
          </a:xfrm>
        </p:grpSpPr>
        <p:sp>
          <p:nvSpPr>
            <p:cNvPr id="4" name="Прямоугольник 3"/>
            <p:cNvSpPr/>
            <p:nvPr/>
          </p:nvSpPr>
          <p:spPr>
            <a:xfrm>
              <a:off x="460418" y="2968735"/>
              <a:ext cx="10825016" cy="348191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2" name="Picture 8">
              <a:extLst>
                <a:ext uri="{FF2B5EF4-FFF2-40B4-BE49-F238E27FC236}">
                  <a16:creationId xmlns:a16="http://schemas.microsoft.com/office/drawing/2014/main" id="{85DBD88A-362E-C44F-8DE7-9348F594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1"/>
            <a:stretch/>
          </p:blipFill>
          <p:spPr bwMode="auto">
            <a:xfrm>
              <a:off x="3214631" y="5612349"/>
              <a:ext cx="5338120" cy="838303"/>
            </a:xfrm>
            <a:prstGeom prst="rect">
              <a:avLst/>
            </a:prstGeom>
            <a:solidFill>
              <a:schemeClr val="bg1">
                <a:lumMod val="95000"/>
              </a:schemeClr>
            </a:solidFill>
          </p:spPr>
        </p:pic>
      </p:grpSp>
      <p:sp>
        <p:nvSpPr>
          <p:cNvPr id="8" name="Прямоугольник 7"/>
          <p:cNvSpPr/>
          <p:nvPr/>
        </p:nvSpPr>
        <p:spPr>
          <a:xfrm>
            <a:off x="514972" y="1043755"/>
            <a:ext cx="9010028" cy="34183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4191442" y="3117103"/>
            <a:ext cx="3606125" cy="259323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3207279" y="5710336"/>
            <a:ext cx="5748185" cy="88355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Рисунок 12"/>
          <p:cNvPicPr>
            <a:picLocks noChangeAspect="1"/>
          </p:cNvPicPr>
          <p:nvPr/>
        </p:nvPicPr>
        <p:blipFill>
          <a:blip r:embed="rId4"/>
          <a:stretch>
            <a:fillRect/>
          </a:stretch>
        </p:blipFill>
        <p:spPr>
          <a:xfrm>
            <a:off x="599807" y="3140736"/>
            <a:ext cx="10776266" cy="2606498"/>
          </a:xfrm>
          <a:prstGeom prst="rect">
            <a:avLst/>
          </a:prstGeom>
        </p:spPr>
      </p:pic>
    </p:spTree>
    <p:extLst>
      <p:ext uri="{BB962C8B-B14F-4D97-AF65-F5344CB8AC3E}">
        <p14:creationId xmlns:p14="http://schemas.microsoft.com/office/powerpoint/2010/main" val="2631709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9834" y="299103"/>
            <a:ext cx="10515600" cy="786214"/>
          </a:xfrm>
          <a:solidFill>
            <a:srgbClr val="134790"/>
          </a:solidFill>
        </p:spPr>
        <p:txBody>
          <a:bodyPr>
            <a:normAutofit/>
          </a:bodyPr>
          <a:lstStyle/>
          <a:p>
            <a:pPr algn="ctr"/>
            <a:r>
              <a:rPr lang="ru-RU" sz="4800" b="1" dirty="0">
                <a:solidFill>
                  <a:schemeClr val="bg1"/>
                </a:solidFill>
              </a:rPr>
              <a:t>Представление изображений</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63441" y="982142"/>
                <a:ext cx="11591966" cy="5186808"/>
              </a:xfrm>
            </p:spPr>
            <p:txBody>
              <a:bodyPr>
                <a:normAutofit/>
              </a:bodyPr>
              <a:lstStyle/>
              <a:p>
                <a:r>
                  <a:rPr lang="ru-RU" sz="2400" dirty="0">
                    <a:solidFill>
                      <a:schemeClr val="bg1"/>
                    </a:solidFill>
                  </a:rPr>
                  <a:t>Бинарные изображения</a:t>
                </a:r>
                <a:r>
                  <a:rPr lang="en-US" sz="2400" dirty="0">
                    <a:solidFill>
                      <a:schemeClr val="bg1"/>
                    </a:solidFill>
                  </a:rPr>
                  <a:t> </a:t>
                </a:r>
                <a:r>
                  <a:rPr lang="ru-RU" sz="2400" dirty="0">
                    <a:solidFill>
                      <a:schemeClr val="bg1"/>
                    </a:solidFill>
                  </a:rPr>
                  <a:t>(маска): </a:t>
                </a:r>
                <a14:m>
                  <m:oMath xmlns:m="http://schemas.openxmlformats.org/officeDocument/2006/math">
                    <m:r>
                      <a:rPr lang="ru-RU" sz="2400" i="1" dirty="0" smtClean="0">
                        <a:solidFill>
                          <a:schemeClr val="bg1"/>
                        </a:solidFill>
                        <a:latin typeface="Cambria Math" panose="02040503050406030204" pitchFamily="18" charset="0"/>
                      </a:rPr>
                      <m:t>𝐶</m:t>
                    </m:r>
                    <m:r>
                      <a:rPr lang="ru-RU" sz="2400" i="1" dirty="0" smtClean="0">
                        <a:solidFill>
                          <a:schemeClr val="bg1"/>
                        </a:solidFill>
                        <a:latin typeface="Cambria Math" panose="02040503050406030204" pitchFamily="18" charset="0"/>
                      </a:rPr>
                      <m:t>=1, </m:t>
                    </m:r>
                    <m:r>
                      <m:rPr>
                        <m:lit/>
                      </m:rPr>
                      <a:rPr lang="ru-RU" sz="2400" i="1" dirty="0" smtClean="0">
                        <a:solidFill>
                          <a:schemeClr val="bg1"/>
                        </a:solidFill>
                        <a:latin typeface="Cambria Math" panose="02040503050406030204" pitchFamily="18" charset="0"/>
                      </a:rPr>
                      <m:t> </m:t>
                    </m:r>
                    <m:r>
                      <a:rPr lang="ru-RU" sz="2400" i="1" dirty="0" smtClean="0">
                        <a:solidFill>
                          <a:schemeClr val="bg1"/>
                        </a:solidFill>
                        <a:latin typeface="Cambria Math" panose="02040503050406030204" pitchFamily="18" charset="0"/>
                      </a:rPr>
                      <m:t>𝑢</m:t>
                    </m:r>
                    <m:r>
                      <a:rPr lang="ru-RU" sz="2400" i="1" dirty="0" smtClean="0">
                        <a:solidFill>
                          <a:schemeClr val="bg1"/>
                        </a:solidFill>
                        <a:latin typeface="Cambria Math" panose="02040503050406030204" pitchFamily="18" charset="0"/>
                      </a:rPr>
                      <m:t>= </m:t>
                    </m:r>
                    <m:r>
                      <m:rPr>
                        <m:lit/>
                      </m:rPr>
                      <a:rPr lang="ru-RU" sz="2400" i="1" dirty="0" smtClean="0">
                        <a:solidFill>
                          <a:schemeClr val="bg1"/>
                        </a:solidFill>
                        <a:latin typeface="Cambria Math" panose="02040503050406030204" pitchFamily="18" charset="0"/>
                      </a:rPr>
                      <m:t>{</m:t>
                    </m:r>
                    <m:r>
                      <a:rPr lang="ru-RU" sz="2400" i="1" dirty="0" smtClean="0">
                        <a:solidFill>
                          <a:schemeClr val="bg1"/>
                        </a:solidFill>
                        <a:latin typeface="Cambria Math" panose="02040503050406030204" pitchFamily="18" charset="0"/>
                      </a:rPr>
                      <m:t>1,0</m:t>
                    </m:r>
                    <m:r>
                      <m:rPr>
                        <m:lit/>
                      </m:rPr>
                      <a:rPr lang="ru-RU" sz="2400" i="1" dirty="0" smtClean="0">
                        <a:solidFill>
                          <a:schemeClr val="bg1"/>
                        </a:solidFill>
                        <a:latin typeface="Cambria Math" panose="02040503050406030204" pitchFamily="18" charset="0"/>
                      </a:rPr>
                      <m:t>}</m:t>
                    </m:r>
                  </m:oMath>
                </a14:m>
                <a:r>
                  <a:rPr lang="ru-RU" sz="2400" dirty="0">
                    <a:solidFill>
                      <a:schemeClr val="bg1"/>
                    </a:solidFill>
                  </a:rPr>
                  <a:t>, </a:t>
                </a:r>
              </a:p>
              <a:p>
                <a:pPr lvl="1"/>
                <a:r>
                  <a:rPr lang="ru-RU" sz="2200" dirty="0">
                    <a:solidFill>
                      <a:schemeClr val="bg1"/>
                    </a:solidFill>
                  </a:rPr>
                  <a:t>принято визуализировать с использованием только двух цветов: черного и белого.</a:t>
                </a:r>
                <a:endParaRPr lang="en-US" sz="2200" dirty="0">
                  <a:solidFill>
                    <a:schemeClr val="bg1"/>
                  </a:solidFill>
                </a:endParaRPr>
              </a:p>
              <a:p>
                <a:pPr marL="0" indent="0">
                  <a:buNone/>
                </a:pPr>
                <a:endParaRPr lang="ru-RU" sz="2400" i="1"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63441" y="982142"/>
                <a:ext cx="11591966" cy="5186808"/>
              </a:xfrm>
              <a:blipFill>
                <a:blip r:embed="rId2"/>
                <a:stretch>
                  <a:fillRect l="-683" t="-1645"/>
                </a:stretch>
              </a:blipFill>
            </p:spPr>
            <p:txBody>
              <a:bodyPr/>
              <a:lstStyle/>
              <a:p>
                <a:r>
                  <a:rPr lang="ru-RU">
                    <a:noFill/>
                  </a:rPr>
                  <a:t> </a:t>
                </a:r>
              </a:p>
            </p:txBody>
          </p:sp>
        </mc:Fallback>
      </mc:AlternateContent>
      <p:grpSp>
        <p:nvGrpSpPr>
          <p:cNvPr id="5" name="Группа 4"/>
          <p:cNvGrpSpPr/>
          <p:nvPr/>
        </p:nvGrpSpPr>
        <p:grpSpPr>
          <a:xfrm>
            <a:off x="571232" y="3103620"/>
            <a:ext cx="10825016" cy="3481917"/>
            <a:chOff x="460418" y="2968735"/>
            <a:chExt cx="10825016" cy="3481917"/>
          </a:xfrm>
        </p:grpSpPr>
        <p:sp>
          <p:nvSpPr>
            <p:cNvPr id="4" name="Прямоугольник 3"/>
            <p:cNvSpPr/>
            <p:nvPr/>
          </p:nvSpPr>
          <p:spPr>
            <a:xfrm>
              <a:off x="460418" y="2968735"/>
              <a:ext cx="10825016" cy="348191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2" name="Picture 8">
              <a:extLst>
                <a:ext uri="{FF2B5EF4-FFF2-40B4-BE49-F238E27FC236}">
                  <a16:creationId xmlns:a16="http://schemas.microsoft.com/office/drawing/2014/main" id="{85DBD88A-362E-C44F-8DE7-9348F594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1"/>
            <a:stretch/>
          </p:blipFill>
          <p:spPr bwMode="auto">
            <a:xfrm>
              <a:off x="3214631" y="5612349"/>
              <a:ext cx="5338120" cy="838303"/>
            </a:xfrm>
            <a:prstGeom prst="rect">
              <a:avLst/>
            </a:prstGeom>
            <a:solidFill>
              <a:schemeClr val="bg1">
                <a:lumMod val="95000"/>
              </a:schemeClr>
            </a:solidFill>
          </p:spPr>
        </p:pic>
      </p:grpSp>
      <p:sp>
        <p:nvSpPr>
          <p:cNvPr id="9" name="Прямоугольник 8"/>
          <p:cNvSpPr/>
          <p:nvPr/>
        </p:nvSpPr>
        <p:spPr>
          <a:xfrm>
            <a:off x="7743025" y="3096816"/>
            <a:ext cx="3674754" cy="2650417"/>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Рисунок 10"/>
          <p:cNvPicPr>
            <a:picLocks noChangeAspect="1"/>
          </p:cNvPicPr>
          <p:nvPr/>
        </p:nvPicPr>
        <p:blipFill>
          <a:blip r:embed="rId4"/>
          <a:stretch>
            <a:fillRect/>
          </a:stretch>
        </p:blipFill>
        <p:spPr>
          <a:xfrm>
            <a:off x="571232" y="3140736"/>
            <a:ext cx="10776266" cy="2606498"/>
          </a:xfrm>
          <a:prstGeom prst="rect">
            <a:avLst/>
          </a:prstGeom>
        </p:spPr>
      </p:pic>
    </p:spTree>
    <p:extLst>
      <p:ext uri="{BB962C8B-B14F-4D97-AF65-F5344CB8AC3E}">
        <p14:creationId xmlns:p14="http://schemas.microsoft.com/office/powerpoint/2010/main" val="2446175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9834" y="299103"/>
            <a:ext cx="10515600" cy="786214"/>
          </a:xfrm>
        </p:spPr>
        <p:txBody>
          <a:bodyPr>
            <a:normAutofit/>
          </a:bodyPr>
          <a:lstStyle/>
          <a:p>
            <a:pPr algn="ctr"/>
            <a:r>
              <a:rPr lang="ru-RU" sz="4800" b="1" dirty="0">
                <a:solidFill>
                  <a:schemeClr val="bg1"/>
                </a:solidFill>
              </a:rPr>
              <a:t>Представление изображений</a:t>
            </a:r>
          </a:p>
        </p:txBody>
      </p:sp>
      <p:sp>
        <p:nvSpPr>
          <p:cNvPr id="3" name="Объект 2"/>
          <p:cNvSpPr>
            <a:spLocks noGrp="1"/>
          </p:cNvSpPr>
          <p:nvPr>
            <p:ph idx="1"/>
          </p:nvPr>
        </p:nvSpPr>
        <p:spPr>
          <a:xfrm>
            <a:off x="367470" y="1085316"/>
            <a:ext cx="11591966" cy="4382230"/>
          </a:xfrm>
        </p:spPr>
        <p:txBody>
          <a:bodyPr>
            <a:normAutofit lnSpcReduction="10000"/>
          </a:bodyPr>
          <a:lstStyle/>
          <a:p>
            <a:r>
              <a:rPr lang="ru-RU" sz="2300" b="1" dirty="0">
                <a:solidFill>
                  <a:schemeClr val="bg1"/>
                </a:solidFill>
              </a:rPr>
              <a:t>Цветное изображение </a:t>
            </a:r>
            <a:r>
              <a:rPr lang="ru-RU" sz="2300" dirty="0">
                <a:solidFill>
                  <a:schemeClr val="bg1"/>
                </a:solidFill>
              </a:rPr>
              <a:t>может быть представлено в виде нескольких матриц, объединенных в так называемый тензор(в упрощенном смысле этого слова).</a:t>
            </a:r>
            <a:endParaRPr lang="en-US" sz="2300" dirty="0">
              <a:solidFill>
                <a:schemeClr val="bg1"/>
              </a:solidFill>
            </a:endParaRPr>
          </a:p>
          <a:p>
            <a:r>
              <a:rPr lang="ru-RU" sz="2300" b="1" dirty="0">
                <a:solidFill>
                  <a:schemeClr val="bg1"/>
                </a:solidFill>
              </a:rPr>
              <a:t>форматы цветных изображений </a:t>
            </a:r>
          </a:p>
          <a:p>
            <a:pPr lvl="1"/>
            <a:r>
              <a:rPr lang="ru-RU" sz="2300" dirty="0">
                <a:solidFill>
                  <a:schemeClr val="bg1"/>
                </a:solidFill>
              </a:rPr>
              <a:t>RGB (</a:t>
            </a:r>
            <a:r>
              <a:rPr lang="ru-RU" sz="2300" dirty="0" err="1">
                <a:solidFill>
                  <a:schemeClr val="bg1"/>
                </a:solidFill>
              </a:rPr>
              <a:t>red</a:t>
            </a:r>
            <a:r>
              <a:rPr lang="ru-RU" sz="2300" dirty="0">
                <a:solidFill>
                  <a:schemeClr val="bg1"/>
                </a:solidFill>
              </a:rPr>
              <a:t>, </a:t>
            </a:r>
            <a:r>
              <a:rPr lang="ru-RU" sz="2300" dirty="0" err="1">
                <a:solidFill>
                  <a:schemeClr val="bg1"/>
                </a:solidFill>
              </a:rPr>
              <a:t>green</a:t>
            </a:r>
            <a:r>
              <a:rPr lang="ru-RU" sz="2300" dirty="0">
                <a:solidFill>
                  <a:schemeClr val="bg1"/>
                </a:solidFill>
              </a:rPr>
              <a:t>, </a:t>
            </a:r>
            <a:r>
              <a:rPr lang="ru-RU" sz="2300" dirty="0" err="1">
                <a:solidFill>
                  <a:schemeClr val="bg1"/>
                </a:solidFill>
              </a:rPr>
              <a:t>blue</a:t>
            </a:r>
            <a:r>
              <a:rPr lang="ru-RU" sz="2300" dirty="0">
                <a:solidFill>
                  <a:schemeClr val="bg1"/>
                </a:solidFill>
              </a:rPr>
              <a:t> – красный, зеленый, синий)  </a:t>
            </a:r>
            <a:br>
              <a:rPr lang="ru-RU" sz="2300" dirty="0">
                <a:solidFill>
                  <a:schemeClr val="bg1"/>
                </a:solidFill>
              </a:rPr>
            </a:br>
            <a:r>
              <a:rPr lang="ru-RU" sz="2300" dirty="0">
                <a:solidFill>
                  <a:schemeClr val="bg1"/>
                </a:solidFill>
              </a:rPr>
              <a:t>- наиболее популярный формат</a:t>
            </a:r>
            <a:br>
              <a:rPr lang="ru-RU" sz="2300" dirty="0">
                <a:solidFill>
                  <a:schemeClr val="bg1"/>
                </a:solidFill>
              </a:rPr>
            </a:br>
            <a:r>
              <a:rPr lang="ru-RU" sz="2300" dirty="0">
                <a:solidFill>
                  <a:schemeClr val="bg1"/>
                </a:solidFill>
              </a:rPr>
              <a:t>каналы имеют цветовую интерпретацию.</a:t>
            </a:r>
          </a:p>
          <a:p>
            <a:pPr marL="457200" lvl="1" indent="0">
              <a:buNone/>
            </a:pPr>
            <a:endParaRPr lang="ru-RU" sz="2300" dirty="0">
              <a:solidFill>
                <a:schemeClr val="bg1"/>
              </a:solidFill>
            </a:endParaRPr>
          </a:p>
          <a:p>
            <a:pPr lvl="1"/>
            <a:r>
              <a:rPr lang="ru-RU" sz="2000" dirty="0">
                <a:solidFill>
                  <a:schemeClr val="bg1"/>
                </a:solidFill>
              </a:rPr>
              <a:t>Цвет комбинация интенсивностей  в каналах</a:t>
            </a:r>
          </a:p>
          <a:p>
            <a:pPr lvl="2"/>
            <a:r>
              <a:rPr lang="ru-RU" sz="1800" dirty="0">
                <a:solidFill>
                  <a:schemeClr val="bg1"/>
                </a:solidFill>
              </a:rPr>
              <a:t>белый (255,255,255)</a:t>
            </a:r>
          </a:p>
          <a:p>
            <a:pPr lvl="2"/>
            <a:r>
              <a:rPr lang="ru-RU" sz="1800" dirty="0">
                <a:solidFill>
                  <a:schemeClr val="bg1"/>
                </a:solidFill>
              </a:rPr>
              <a:t>Черный (0, 0, 0),</a:t>
            </a:r>
          </a:p>
          <a:p>
            <a:pPr lvl="2"/>
            <a:r>
              <a:rPr lang="ru-RU" sz="1800" dirty="0">
                <a:solidFill>
                  <a:schemeClr val="bg1"/>
                </a:solidFill>
              </a:rPr>
              <a:t>Красный (255, 0, 0)</a:t>
            </a:r>
          </a:p>
          <a:p>
            <a:pPr lvl="2"/>
            <a:r>
              <a:rPr lang="ru-RU" sz="1800" dirty="0">
                <a:solidFill>
                  <a:schemeClr val="bg1"/>
                </a:solidFill>
              </a:rPr>
              <a:t>Желтый </a:t>
            </a:r>
            <a:r>
              <a:rPr lang="en-US" sz="1800" dirty="0">
                <a:solidFill>
                  <a:schemeClr val="bg1"/>
                </a:solidFill>
              </a:rPr>
              <a:t>(255,255,0)</a:t>
            </a:r>
            <a:r>
              <a:rPr lang="ru-RU" sz="1800" dirty="0">
                <a:solidFill>
                  <a:schemeClr val="bg1"/>
                </a:solidFill>
              </a:rPr>
              <a:t> </a:t>
            </a:r>
            <a:endParaRPr lang="en-US" sz="1800" dirty="0">
              <a:solidFill>
                <a:schemeClr val="bg1"/>
              </a:solidFill>
            </a:endParaRPr>
          </a:p>
          <a:p>
            <a:pPr lvl="2"/>
            <a:r>
              <a:rPr lang="ru-RU" sz="1800" dirty="0">
                <a:solidFill>
                  <a:schemeClr val="bg1"/>
                </a:solidFill>
              </a:rPr>
              <a:t>Коричневый (128, 64, 48)</a:t>
            </a:r>
            <a:endParaRPr lang="en-US" sz="1800" dirty="0">
              <a:solidFill>
                <a:schemeClr val="bg1"/>
              </a:solidFill>
            </a:endParaRPr>
          </a:p>
          <a:p>
            <a:pPr lvl="2"/>
            <a:endParaRPr lang="ru-RU" sz="1900" dirty="0">
              <a:solidFill>
                <a:schemeClr val="bg1"/>
              </a:solidFill>
            </a:endParaRPr>
          </a:p>
        </p:txBody>
      </p:sp>
      <p:sp>
        <p:nvSpPr>
          <p:cNvPr id="4" name="AutoShape 2" descr="data:image/png;base64,iVBORw0KGgoAAAANSUhEUgAAA9QAAAVqCAYAAAAPxDa7AAAAAXNSR0IArs4c6QAAIABJREFUeF7s3QWQ7Mb1/n2FyWFmZmZmZoeZmZkTh5mZmZnjgMOcOMzwCzMzJ37ro/qf+8qyZqZHu/d6995HVS7bsyOp+9unD/XpnkMccMABB3S5QiAEQiAEQiAEQiAEQiAEQiAEQiAE1iJwiATUa/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MMfdt///vebn3Xc4x63O/3pT9/8/T3hi3/961+7j3/8491vf/vb7hrXuEZ32MMedk/odvq4mxL473//2334wx/uPvvZz/Y9vPrVr96d+tSn3k17m261Evjf//7X/eAHP+je/e53d5e+9KUjE63g8r0NE4iN3TDCPCAEQmABgQTUEY1NIfDKV76ye9nLXtY94AEP6M585jN3Rz7ykbt3vetd3VWvetXu0Y9+dHe3u92t+8c//tH94he/6B760Id2JzvZybqHP/zh3aEOdahNef92fMgBBxzQ/eQnP+ne9KY3dW9+85v74OPCF75w97jHPa473/nOtx27lDaHwA4C5PtPf/pT98Y3vrG7xS1u0X3sYx/rLnjBC4bQHkjg73//e/fpT3+6e8UrXtHtt99+3Z///OfuTne6U3eve92rO9KRjrQHEkmXdwWB2NhdQTnvCIEQQCABdeRgUwg89rGP7c51rnN1l7zkJXc8z2rrhS50od6JusENbrDjcyvZz3ve87p99tmnO8IRjrAp799uD+FgPvGJT+xe/OIXd1e84hW7K1zhCt1ZznKW7njHO153yEMecrt1J+0NgYUESg8koN4zheTzn/98d+c737k7/OEP31fenP/85+9Oe9rT7rG6f8+Ugl3f69jYXc88bwyBPZlAAuo9efQ3se/PeMYzuitf+crdSU960pUBtdWJZz/72d3tbne7fiV7T7ys6L/nPe/pV6MF0blCYHclkIB6dx3Z1f361a9+1d3xjnfsrnWta/XBdJKFq5nlG5tDIDZ2czjmKSEQAm0EElC3ccq3lhBQym219ba3vW13zGMec2VAvej7ewrk3//+99097nGP7j73uU+/UpMrBHZnAgmod+fRXd4321m+9a1vdfe+97336O09e64EHDw9j409eLjnrSGwJxNIQL0nj/5O7vuiku96rf1N3/zmN7t3vOMdvbMl0L7a1a7Wne50p+sOcYhDdP/+97/7vzuky2V14yQnOUm///ob3/hG98tf/rL//BjHOEZ3ylOesv+u1e/67ilOcYrub3/7W79v20E4LqvBDkT7+te/3j/fCvlZz3rW7tCHPvSBaNTzvfNUpzpVd4ITnKCZlnfZL/jJT36y+89//tP985//7G50oxv17XZ9+ctf7vts5eYtb3lL37+//OUvfXCt/NueQve8853v7L7zne90hzvc4frV/6985Sv9dz3zYhe7WHea05ym51SXv9mLjYH/vuhFL9pd5CIX6e93eSdmODswyj8cD/u2h9+rcXFokOs3v/lNd+1rX7svSfe+P/7xj91Xv/rVncZvDHodOTjTmc7U3/6Zz3ym++AHP9gd5jCH6dtshYzsuDzvi1/8YueAGpexNcbf/e53DyIrGP/4xz/eceCesTnb2c7WP1dJITnC2/8f9ahH7ccRX9fRjna07oxnPGP/N+9ypoA987/73e+6k5/85N11rnOdg+wfdVjTa1/72v5Auj/84Q/9QV7FvVkAu64f/7e97W39WP3617/ut2PYVkAWhu32THPP/NH28VzRh//7v//rmbmU7WLlEMKaa+7HybxyVV+tTuqHd97kJjfpnvOc5/Rz+F//+lc/F8hw7Z91cJkzBMgkefQ9bM1fY6pMuOTYO1bJqHebO9rtWUc5ylF2jLczHvx/XebrKnmZ0kOei4M213gf+9jH7g/cKl5HPOIRe7Y+W8Rr2VgN2/jRj360+9CHPtQzo69so/G+lms8h9xz4hOfuJfNcR+0mR5RbfS9732vO9axjtV/x4Fy9NAwabqs7bg86lGP6nW6/37f+97Xy5rxv8pVrrJDz5t3b3/72/vPz3CGM/Ty9alPfaof+7GcaHfLeG3G/DZvXvOa1/Rjac46QI1s6kurPLBB5LDFLplDZGqjOmAj+nnZeNJdxspFbuhBLMzT0nk+N1/piS984Qs7PjemJzrRiXq7xq6wgWSYzig9yM6wK8suzyaPq64WG+sZP/rRjw4i/6Wz/X2sK40P3Y0T/bzoojf1WTJp0bxf1Yfh38ftwHevvfbqv2K8S9/UljG+Q+t88oxVMucsjBrnevf4vSW/9D8bZgz4ZuYAHeA+PswqbvQzm71MJ495lB3xbvqWrA19I/0z1q7S/fpEl4zt1yIWZLzs/Sq7OWTRYvfXkYV8d+sSSEC9dcdm27dsVUC9//7790Hjfe97395ZFsTe6la36h75yEf2wWBdDjt7whOe0L3uda/rnTDXvvvu2z3/+c/v7N1muChPTrYDz7z3Va961Q5n8yMf+Uj/PIrt8pe/fH+/QNJBSRyj17/+9X3gU1f97Wc/+1n36le/ujegrReFzonkCN7sZjfrnYaf/vSn/Yq0Enft0D7Brf46xO3c5z5333YBoL3lT33qU/u2M1gvf/nLuwc+8IF9QOK5EgDFSUDOGdF3bX7Ywx7WH/4mcNQO/824eLd2KIHzbsyq1F7bBPvnOMc5eu6Mi8BHQHK/+92v3+fIITBGDpS63vWut+N9O4PfMs6tcvDWt761b7/2cYA+8IEP9GxsM6iT5RlSQZx+OTSvDoErWRHcSTK4OIYOT/LdS1ziEgcqWzVuZFOgQTbJk+SDsVaxYWw41A960IP6cZga6wpEvdMYP/OZz+xlWnDr4CbjPJwPq2RRIocMPeYxj+nlUF/NB0GKsed8rDNXBBbXv/71+/F/8IMffKC5hq1nc2Bc+mq/rOD91re+df/Zk570pO7+979/37e73/3uOz4ji2TNvYL5L33pS/2c4RQ+61nP6h1zcmx1k6NOPrVdQqlFRsft1mft1RZjVuPbIi8aPSV/U+O9Dq+WsdJfFUCSYRiYk/qBwdOf/vQdiYxVctHah29/+9u9rJKfSlBpg7Eno87EIFer2m7ukTdjK0hfpE84qpzY29zmNv281S/yLljT78997nMH6mfLeG10ftOxt7/97XsG5z3veXs5xITMlA5slYd15tpm6YA59m3VeJp7ghC6xTg9/vGP74MkiY+73OUuvfj5m7EmL3SevuPGntVcptt8n25kk7zX1idJEHJtvht732GPnvzkJ/fPU9ElidRysGGLjS29W3P4nve8Z3fjG9/4INOoxq90nYSSucBuCv7KZjgj4gIXuEBvxyXKyT4+Uz5Jy1wdf6dVjgSb68ynVpkzzvrEHhnPKb+KjmL7rnnNa+6YJ8bXwZT0rvnUwu29733vShs+xUPQfNe73rVPwPJ/hgslxlnizji7jMvYfq1i0ToGZQtb7P4cWcg9W5NAAuqtOS67RatWBdSMKeVLeQpoGFEKSCDJkWKMXL7HeMt6yvwJxD2bAzY+1MzJ4f7mHoavjDgHfXgoEqMjyKJkrTpQvpXRtAr00pe+tPv5z3++4zmtA+K9L3nJS3rn+/jHP/6O26zOUOCcUUGsw9r0lWGuk86r/zLLHGdJBs9z3xve8IZ+pbIupZSCE59bfZQJF1z7h+Pq8k7/bZWFE+P/MRE818VREdR/7Wtf64N3GWTP1f9hkkG2+eY3v3nv7HrfzuK3jHOrHJABTnf1W0LgDne4Qx9MF5t6j5UnssEBEBCPy5Ot0L3oRS/qnYhFe905fAJIFQY1DgJwzh9OZOs4xznO0rG2OsPRMH7kui7Pxt4ZBS2nIXN0JaWsAEoo1FUMznnOc/YBL1kfzxXfnSrPthpTjiyZdQk4BL9WYmquVV/9W6BXKwFTz+Tw6yenljNtHhc7OmHIwCGGghj/aLuV2hYZnWq31RFybDyw9d5WeRnKX23VGI83NlPv9fmYd+tYmbecRPJcOoCOvOUtb9ld7nKXO9A4r9JT4z5UsC5ZVIdHqsjAuALHeqYkJvmkr606rZIzfzdOHO9x0nKsT4oZ3TT89YcKDL2vdGLreGn3nPktaJTIOuEJT3igtqj4INel21vlYWrsp+xSJTc3qgO8b1393CqLlbgmA4IXAajkBR3nMqckUthqgbUKG/8vEHnBC17QJ99wq4ovlQ90CxsngahqQtKidEk90zw1D1wqBVZdpXNabOzUHB4/fzh3/Y0cCPz1cazfxmfETOnZVe1f9Pd1dfaq+bSO3TEmEpESTfyIcb8r6UZ/SApL2kuWSahIirGz5lALt6c85SlNNnyKB9+RL0MGh1vqjLNFlZLV8b2t869lDFrt/rDqaq5M5L6tQyAB9dYZi92uJasCak4hJSfLW4ExZcXZYnyV0LrKcfFvwTQjIHs9LtMeOy7ut4rNCeCkjwNqxkEZo5O2BcECYCVpHCbBrSxzBQstg1NBCyNbznrdV1lwWXbO/GUuc5mDnH7uu95tRa+MwZTT5nv1PKuhAmLttcJnta8y7/grdZaVFUiNL46QDO0jHvGIPnNs9ZQD4lTecb9r1c3KkfcxlJvNbxXjVjmQJVeeWKX8ZdyMi36Of99b5l1iwwn1nADJDrJiPN///vf3zp57F13DA/nGzhlZFqx7/vCk+/FYu89PzI1PwuaASPxUcmAVI04n2Ro/pzLrtiJwNpRNtjgG3jcOEPElpxxgiZiSFU6TlXqMhys9i/ZQP/e5z+0TZ5UsWuTY1gqYMTVPrYK1yKhgapgI4PAJCr1TG6sqoVVeWgOo1oC6Zaxe+MIX9vNMqeFwTkq6CYLpq2HycZV8jJNS2JvbKmMqCTT1DMETR/RSl7pUH0hbhVslZypC/JKDYG2VPhmPVbWh5JYuLp3YOl71jHXnd8mxJO5wzvrcwWrmItlplYdWu2Sub4YO8L4KflrtW4sslt4orhIlxkXShA1xqaZiv/bee+8dFSA+rwSQQGxoG+tzgd/FL37xPlDT5qmAWvWLudXyk5LVn/EvjEzZ2HUDakGQlUyBPVsy1m/mpvezlcqyD86A2mp+JUH1fTyf1rE7xoStU3nEtxr3W3JEJZMk3/Cd5j/dy7aSmRZuEk4tNnzIVnm5LQn02GUve9leTw19RH2VKJSIHM9Jctc6/1rsZqvdzxk6qyzW9vp7AurtNV7bqrWrAmrKneKxGmo1WkDDQNsPNDS6HBdK0p5LQSBFW2WHYyBDZcfZ53zJhleQVOVi5XBc97rX7UvJbnjDG/bZdPcwDFZGOBDrBNTeZVWHwR//xnYZbQ6ZQI/jJMs/zrZ7n7ZUQLQooC6nXellseIYC3SUbHquUkuZ3nGm1so7g+/f/tEmXDCxEis4rwxz8R2/z+cc/c3kt0q4W+WAjDCcvm9li7MmELNCPTT09b5abeXIcYZsLZCokOT5xCc+0SdlFpVc+/7Tnva0frWWUR47ZwJyQciqsZYgYehl8assvdrHKSAzLSfiC8CU5Y0rGsqBUHpX8tDiGIwDaiv8eJiL3jGsBvFc8jAsl3f/ooC6nF7VBFbUlzm22qrtFVC3yKhASkBkpdx8MKclAeznI+914nSrvJAnySQrNJJiLs6iMbN6WsFXzRXvVblQl9URq5+lU1rGqvpb20PGMqBCQEKyqlxa5lBV++i3ahwrgto+DqgF636JwIoT+VSZIjmkUqKl7ZKiZNE8WqVPaqzGAYD+jHVi63jNnd81ZyXByPn4qn28rfIwdt4X2SVMN0MHDAPqVv3cMp5DO1KVDZK1qp8kfFyqmpQb2wuv8qSqaso2CsQkt8dJTUngod6bCqhXyfbw7xUcrdK75K30jv+WVBbM2Q4kKJMYqCqWoa4bvmvVoYuluwR4eJjLZNhYrxtQzdHZY5s3nE/r2B3JD4k3PgIm436v8vfG47eMW+scL7ZY8hv5QLa5kftxRZeEmPNA2PapgLp1/o3H07NUsvm8/LZWu9+yfWEduc93D14CCagPXv679duXKVjBtP3JD3nIQw4UsFBKSm/GAbVVQgbdCqxyUKvJQ4NdIMvgcHwdcMKIWZWbCqhl0jnHyqcpQoGRgF4AZOV23YC6HGkKfbxqNCzJ5sBqj5UO5X3Di7EblsEvCqgrG2x/n9U2hkJQJ1ioPdP4K3UeB9TD9ymBVUYrGGR47XOSsND3ox/96Du+Ou6b8dtsfqsmQ5W/L5ODcvQcqqTygJNWzpkSzrFzwdEjT/5GnmTQBUGCH0EYp5oDbDW1Vv6H7RSkcTJUTEgKjYPCmgOrxtr4DRMpq1gs+vtYfobfG5fKruuc2R+IJw5keHz/OECudy9ynMYB+KKAulZjzWPl93RDi4xyjMel6nW2gIqDKiE2V1vkpXVFsnWFumWsBNRWhQQp6yT3lsmHgFqiTdBA/2FJDy1boebgSqTQC9pkLIZ6akrOqu1zx6qeaby1WfAmsdQ6Xu6fM79bA4NWeRg678vs0jhxMFcHVEC9jn5ukcWqkhnbboeTsTMuiRO2iS5TQVHbBqYSwMv6t9GAulXvSn5P6Z3x2SJsw0YC6uG9Vf5O/9SWrdaxXldnTyWohvNJQN1qd6z+OlBOQO0a6/ValaUXqqx6Wb8W2YV1bPiYB7Zk2dY0AfIwYcG2SxLWIsb43tb51zIG68hf69jne1ufQALqrT9G27aFyxwTB35xdh0eUau5tYdY+Z9SQStSAmL/rlUVCrJWFIfB4zCgpkiVnjJYVommFDeDzTm0b9WqlWBUUGRVl4HZb7/9esdtHSdW+wX+2jcsWS/jo79WkK2EKokVuA0ND2OgzVb4lu3Tq+c5YI3TarVboOjwD+2t/WkCHE6ywEXCQBJCAD48pbecvVo1WNwoAAAgAElEQVS59D1Bi71uw98Un9obvNn8Vgn62IGdkoMy6pIKtQ+3SvFxNwbKVe0vZlw5uByFCpjHsjJ2yMdZbyeRkh8rrK4xJxUAy8ZaUCNQkVlXnq8949Jwq+3a3vJ75YJ/z5FkqTaVgz3c57ho1WXZHmr99Az9mdqDXXsqJaT0o84kmHpmzXUVAGTdQXqLAura5+f8BI6t6pQWGV0U2FalgwDNYWdWXVvkpTWAag2oW8fKXLRnc5wYo8PMV9UT4xW/ZQE1nSChx7GWSBpzN84SReNKiaE+F0S1yJm2Lxsre5XNxUXMKrBSCUCvWy1vHa+587vmbG1vGZ4WbFuNZIz52CoPpWNX2aWSh43qgJrv6+jnVlmkN2y7UtorGS5gtv1nqFskFsfJ8rKN9N24dNzY4+rAx7o2GlCv0rtDGzuld+psESuNEgn6s1kBtT46gE1lmJXV8bkey+xgSzDn/tb5xA9rtTtW/dmg85znPJMBdZ13YB88PT3cHzycN9W/RQH1OjZ8ikeNp4Nch/4V/Umn1TkU43tb51/LGKySv7L7Vem0yvfJ37cHgQTU22OctmUr6xRI2cLhIUM6UyustQrIaamssIBPqSCHxYmMVpCHAbX7lYlyDMfluFWOwwCWQziluJUvWX3kvNh7IxC2KlmHcWm7U4nXCai1S5AnQyshUA5CHdbBwRMwc361j4IXyFWgpP83velNewdTyZKrnH9BRD2Ps+FgD6tGDJegwGqAA8XqdPN6p1VagYP+6Kdge1hmrk2eZQUMS0G9seK0CuzqEBoJAgG69lq5nsPPmDv5Wgk2PuseyDHlwI7lYGofLwONp71dEieSJQ55KqcPoyq9mpKVup9x5gCVgy1QtyJjvOrni8bOWa3mLBpr2X4JkcrKa38xNv6CGwGnwGN8AN+UUqjnWPEWMFUCQB/sfbPaqXS3nPyxk7gsoBb0Dp85tTqAqZUxTnPNv1q5HpZfmieSWfZf1ipWsSN75Ln2v3Fo7ZsWmHlmJTlWyeiUU1lzR/BP3gVo433fU/Ji7FsDqNaAunWsqr/2mNaBcsZPubZkAw6t15Q+mUoCOUTM6vVwDyI9TF6Nh2oFCcdVcrZsrOxnJ+vmTjEby1hV2Rh/Ae6umN9YkmOVJxKW9XOHqhvMH4faaXOrPNRck7RcZpc2Swd437r6eV1ZrKCJTpoKfsv+SPLSBRI35jx25jad56IfbbFReTYsf91oQL1K7w5t7LIVakllY06nbVZAXSvUkngqY2x1a71agrlhQL1qPrXKnCoTvsXQDk3ZCokKW+jMnQpcx/NmVUDdOsfp5CkbZNXf4gg95UBLPh09gzX5q59dG9/byqJlDFbJX9n91nHP97YHgQTU22Octk0rrfAK/qwyc6Q5fVaVZWM5IQIbASSFIxgSKAtAHZpV5U8cNSsAVtgc6uFwGz8zRVHb52ylSoAi2BacMkycSj9vxPFiIGV9a98kx0cgQAELEq3U+n+BitU2zxHsUbhWepWKK4n0ToG2dw5Xa1cNhjIqwbgVaCdHc06VyVptr6BIMKy8XNbX57L8DIDgguNcQVuVOXvW2c9+9j47LLCofguSXQ5swUe5uYAYe9lPBo5T6yRzwSTGxkhwLiDk7AjaJBasOlUQp98MotJeiQbfFYR6n+fZP70uP4wlDOx14qjae9dyCfqtBLfIgeoCDpq2GUvJGasMZIZTJJg0nlZGyZ49qYytVVWrBmNZwQRDBpBTgYHMNxnTHnI73GfJgGPpM8G3PXmC2pax1k9zx89b4WQO6bcgqvX3hvH0HDJSDqw2GUNlmfpjLK16myvGsji51+eSHeaKOUuGbH/w02LmMUeFXAg6h3NNssIcKbk2P73P/3OuBBJkW1Bv77JEhDJjexRrL3M5tsZIEOP9HHIJEEmfks8WGSVryhO12xh4r9JxQY0ElMOTBAWcKCuHy+SFTHHwx/KnHYJMyb8rXelKvR6j29bhtWqsan6Yo5Jn5EBlipVpuoQsTh3OOJ5Xi+bQVB/oGCtK+HH26S5JOfpaQoyu9c512r5MnwwDAKubyrpVH0l2GBvyXzqxZbw2Or/JLc5+0pEcY1w/v2deClKm9NEUSwkg322xS+Rb/zaqA+bq52XjaZ8+maP32UU2RhWM9pqf/tslWKZLyYfDFNlZupBONIb2mpqTKtP0V7UQGympxeZpAztutZAfwM7ROWzfOmcFaEuLjaUjaw4bZ/qInmdD2Eyrt/SS8ZOw1g9zna6jY5xX4rsSzuY/udVWQdtQz5Jletbn5MoKprkkSVT6b5ktHD5rlX+Dq61cfJ1V86nsxSKZMybsp7HgPwyrVgS+fKeyFfS28TKm9Du9aa7wcej++snTVdxa5jjbYUXcuBRbtopdN9+0ibx5N/utMg9nuov/U/avWJb9WmaDsRzft8jHNAbYtdj9Fh8o39keBBJQb49x2m1byejJplN2yrOH5XXbvdOccIGyoG2R07uq/8NVEL+HzbB63qIST8ZCwLrsnQyW53j3smcJQFa9b84YcT44K+seyLLOu6qPgidJmc28GGHljoIEiZ+xzEoWcQgFphIr5Uj43KFUrmWyXm1nwFtWpRf1rWRrXQZ1IAxnpVYQ1+U3fLfgrM4wECyRT4cTjR3J4UoRB4xeWNX2zZLRnSkvLexax6pFp7S8r+U7Ja/YqCZZNI/WabvDx6Z0znBVX7Jj1TzZVePV2rcWnut8Z7N0wDrvrO/uij6XnZrSA3PavOyeVTZ2s9+3FZ637nzS5imZswrNXrNjw58BHcpKBZlDW9Fq65ax2ow5Xu0gA+vI2mbOv81gsRVkKm1YTSAB9WpG+UYIHGwEFh1KdrA1aIMvlgG2BcBKT/0s2gYfuctv52SoYhhvYxg3hIPhRODteJKnPY9WXq0SbzTxseoU3OLW8vM1u3yw88JdQmBRmfwueXleEgK7GYHNmk/8Dyu/y377ezNtxW42DOnOHkYgAfUeNuDp7vYiwKAJbJSV1Urn9urBgVurVNg/tT97O/bFfnSXcvhl1/hU0e3W1/EhLnPbv25AbV/18Hes5743920fAhUAOHXZ2Ra7U6XS9hmFtHR3IbBZ88kWMUnhVb7HZtmK3YV/+rFnEkhAvWeOe3q9xQkod7XH10qoMk97l+2d3M6BhjI/B5sIpsenZW/x4ThQ84yH3/1ddbKycmTZ+42UbR+cXFr7uaiNqhHsO1YSaOyVDCv1t9dwfCCdPcwOqbJvHC9OnEMHt2sVw8E5btvt3c57sIfTPnEl/s5WkFSx/zJXCITAegQ2cz45UIyuXnVOw0ZtxXo9zLdD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XULg97//fbfffvt1RzziEbsrXvGKu+SdeUkIhEAIhEAI7C4EElDvLiOZfoRACIRACIRAA4H//e9/3be+9a3ujW98Y/emN72p+8IXvtBd7WpX6x772Md2pz71qRuekK+EQAiEQAiEQAgUgQTUkYUQCIEQCIEQ2EMI/O53v+se9KAHde9///u7a13rWt0lL3nJ7sxnPnN3jGMcozvEIQ6xh1BIN0MgBDabgEqX29zmNt3hD3/47hnPeEb3k5/8pLv+9a/f3eAGN+jufve7d4c61KE2+5V5XghsGQIJqLfMUKQhIRACIRACIbDzCPz3v//tHve4x3V/+tOfuvvf//7dkY985J33sjw5BEJgjyJAr9z61rfuTnrSk3YPechDul//+tfdrW51q+4KV7hCd+c73zkJuz1KGva8ziag3vPGPD0OgRAIgRDYAwl8//vf7x7+8Id3j3nMY7rjHOc4eyCBdDkEQmBnEvjtb3/bvfWtb+2+/OUvd4c5zGG6C1/4wt1lL3vZ7nCHO9zOfG2eHQIHO4EE1Af7EGx+A370ox91P/zhDzurEUpsrEL8+c9/7stwznSmM3VHOMIRml76q1/9qvvOd77T/fvf/+4OechDdkc5ylG6v/71r/29SgT9v2v4Pv/vfSc72cn6e//xj3/036FYvfuoRz1qvzry9a9/vf+bNu21117dH//4x/49ruMd73jdaU5zmv6dMpyvec1r+r8pVbz0pS/dK2h/W3W552tf+1r3hz/8oedwlrOcpX//8PrNb37TffWrX+0/Ovaxj92d/vSn75/NKLz5zW/uufnvi170ot1FLnKRHUYBX87pouvQhz50d7rTna77yEc+0nNgTK585St3X/nKV/rn/ec//+kudrGL9f1UZjlk7Zm4nOpUp+rHURtc+uD7//znP3eMr8+PdrSjdSc+8YkPwvu0pz1t9/Of/7x/n0u/TnKSk/RjU9fUe43tkY50pKV412nvcY973M6ezW9/+9vdL37xi74fxgEDslDyMW6vz/WL7JQ8V3/PeMYz9p8vu8ZtdODSKU95yu4HP/jBQZhqo8vfXvva13aHPexhe7m5+tWv3stNlcLqx0c/+tF+3+nRj370vh/2nmI6ngfGRTvJdsmYNp/tbGfr+ZpL73rXu/qyOLJ98pOfvLvOda5zIPZ///vfe5n529/+tmOu/OUvf9kxr7zjFKc4RT/2YzmpPi0aazyMtXH40pe+1P+bjBgH7Epulo3DCU94wu6b3/xmr2tqbDyT3H33u9/dIXfmvpLiZdfc+WpstOEd73hHL1v0ijEx/2rcWuYr2Xjve9/by6hxvfzlL9994hOf6PD2XE6h/rrWkf/W+Vr6cSmkFX9cJVPve9/7ejm9ylWu0ssw+SKfF7jABXboN+21p7p0d73S+GnjIt27Sld7F71PTs0DjFfJsneRb/JvXMw/FxtB9v/v//5vh93YyPzW12pb6VryoH0bee/U2A9115BJ6egTnOAEHbtU/NmCs5/97L2+oEeKAftwohOdaOWcMjdqLnsW3UbvHv/4x+/3y7fYUi9pmUNnPetZe3u+bD6a58M2De3SN77xje6Xv/xl36dV8rZMry3T8zVH6HpyRd+xzWXzvve973Wvf/3r+1VW/32sYx2r7ztWvnfMYx5zoa4vmzQ1rsaLjm31zVb5INX/RfPO38vm+m++zdgmmIul+/ltvmNOreszjH2VZfO2fLtlgtsqa9psjr373e/uA3h+lz6WHV3HB3jLW97Syxz9aJ5gw65d4hKX6M573vPumCfm36c//enuk5/8ZD+e3n+jG91oh1/12c9+tvvwhz/c31u+Kt1C1ujP85///EkubMTIbeF7E1Bv4cHZSNMYrGtf+9rdPe95z+7GN75xP/Ff9apXdS94wQu65z//+b0Rabkoa3tgLnjBC3YPfvCDuwMOOKD7wAc+0JcLPuEJT+idMNf4fT6jQO5yl7v0Ttszn/nMAwWz/uYAnDve8Y59ICvwFLQKMDiyLsb19re/fb+aQqExhPe4xz36d17vetdrKh/S3ic/+cn9ffp+i1vcYke3h39zOI/gyWUf0MMe9rDubne7Wx+Aeq//ZqQ9h9J+5Stf2TOlSBkfjLTL3sSf/vSn3QMe8IDuPve5T+/4vfzlL+8e+MAHdje5yU26Rz3qUX3CQd+UQuk/5c/xH7P2mTY+9KEP7Zkbv3Kg1uH9spe9rB+r173udX2QMb7qvec4xzm6Rz7ykX3/Wq512lvPM84cGTK5SD6m2lv9vd3tbtfd9ra3bRp771ynjYyg8SGrHASO9J3udKd+jMim8X7iE5/YG1xlsxwwjq+xJRccrqlxETBrs7YLyvAVAJMV95373Ofux/mDH/xg97znPa976lOfeiDHx9+MH2fO+E2xKDn5+Mc/3suJOTV1TfEQUCnH00fzqhJureNgfjz+8Y/v5YsjKmAwtubMGc5whr4EsDWJN2e+7r///t073/nO7r73vW/vqNTcIsv65GqZr/e+9737VVv6xjgYV/rLM8nGve51rwPpvHVka5352jL3pr7TIlOvfvWre9mTpDFmEkEcRDLzqU99qtfJArl99tmnu9/97tfrm1X6Yx1dvRFZnrIR64zBqvm9aA5t9L1TYz8cvykdz0l/xSte0c8hq30Xv/jFd9gCfyOrEnqt13gM2Tg2SnBtnqxKoLbOITIjEFk1Hz1vSq723Xff3j8hh3Rw657+VjnATn8l3CQp6HTzXQKwdLrD+uhlnwuAXL7H/yFDxsW8mTOuU77SlG/W4oO0zjuJs2tc4xq9vdGH4T7m+hu7RtaK96o5P+UzrDN/Vslti74u/WQukBW6WvvdK9it8WyVDZU7bLO93rWaLki/7nWv2+8LZyPZNT6C8b/ZzW7Wf5+/R17Yd/ZGEk6Swt/5f8961rN6OWIntVXSpXXOreKUv28tAgmot9Z4bFprGAWBGifQgRAuK6ocZj+LQrm2XIJF9wuo6x4rdze/+c1751Owylmeeh/jI4i83OUut+N79U5BtiBBwCzjKxC40IUu1H3sYx/r3yWDLpixIkTRlRF429ve1j396U/vjbEMe8tFwQpWrAK+8IUv3OGIMKKcSj8X8+xnP7t/r6v6gh+l7bKy47+tllPeT3rSk/p9QQKcKUYvfelLe4NtddP7BcVveMMb+v+vizGjvH1+rnOda/I5ggOK2WqM52A1bONwfDFlFF01LuUI6aeV16lEylT7W7hO3beovfU84yygJlOt7a1AVsDEmSl5nttG95EpbSmmjKLkiDFnPOvCkVF1wIrv3/Wud+1loMYRUwbXGHJaxvOAMX/Oc57TJxCseLiq3+bP0MGR0TbH/vWvf/UGd1gipx3kzfhNzbWpPk3xGY8ZIy94lAw65znPeaBbsBnKzbJx0E/czEmODDmwkm8OtyZo6uXrzlff58xYXT7f+c7XrwzgKFHAUbTasM58JRsSWJ5rtdBVgb45Ww71OvI/NWaL5L9FrsffaZUpcnrDG97wIMlFQdAd7nCHXgYkfaz2cxLLQV2mP9bV1XNkuZxRzmnZCAwW6a4581tQOb7PO8a2aZ33LtLV4/Gbeq8x5YD/+Mc/7p773Of2euPFL35x/1lLADx8x3gu+5sKLEnkIc9lstc6hyRrVs3HsV2yaikxhjU90pqAq/a2ykF9T3K8dEMFTS960Yt6/YE33TVO2gv22YfSM4v08JDh1Li2+GYtPkjrvMOUjrfqS35UQrnMKWMq+UFPD+3qlLwM+9XKe9G8XaXjWmRNpddnPvOZPhk41NX6qS98LgcutraVXbd6XHZaGzEmj1auyYuFl5e85CUH8T/5h95XtqHGzzwY+hPlg5Ot7ClfJQXb7+8JqLffmDW1eKy0GWOTnaMkkG39aZSxMuJUMyyUiwwuAzTlNHCovUupi8BgGOBVUCFIsXql9G/stHzuc5/rV+Q4ckNF73OBC+VX714FhLKVFRRMc0YoWZfVcApf8GJVsgLqKoG1OlMlUtrnRNy3v/3tvdNJgSptlYGcUthWewS/OC8yTpXhVklgtUDAP0xeKH2TOLBSqnR9qwfUy9pbY4QjXkpOWwJqjpYgQMDGKRgmEFaN+zqOr0TNVa961YM4lz5XraDKwMoJeR6Ogz5YgeakCByH8075nDYztMNSOw7cNa95zT6YHicHjDdnYpz8MFfMB8Z+swJqQT6Hz5zAeXwN5bZlHCqZYvVHyZ9k2bqOfzna68xXgTMm5mM54vqFs6oU+mWd+TrlBGtXrVRWUmc87zdrvrbI9fg7rTL1oQ99qK+WGAdRtbqklJFu1zfliuPAZyoht66uXleWjZ+5J7jnoM4JqFfN70qUbqWAGnsyxSGXuMVBIntcttsiL2MbJJns0ChJPYnKlnnaOoc8c9V8HMqVtgmmVftYZVw3AbeOnifnbKntAbYSDH0Xep5dmrpUJUlWX+pSl+ory8a6flGStyWgnvLNWnyQ1nnH5kpymNsWLapKT2my5Da/SDJ5swPqZfN2lcy2yJrqikc/+tG9nzX0L9mDW97ylp2KO4sgrQH1uE1VOSCI5jPz9SQdyc7Yny1fTlUijotsdFXl8Rn4FLYT5Np9CCSg3n3G8kA9qQktSLSaRqlQNBSnkszWUqpSRvZL27+sFEmAx2n27Np/NVQge++9d1/mImhQuuUaKyBtEWwop+UEjwNqP+nCeAk67DUeX0poWpURg61Eh0GRvbSCVspSKbnAYhhQe5cATnBjD5J+K+N5ylOeMrnKu2qFd1FAXfdpGz6UbQXUDAEnUt8FlMPV1KET0LpCLWAX4HB2ZOCtyFr5Ps95znOQQL51Sgz7vaq99UyOLQNIdloCauWoggArqNjMDajJrxXeuiRTZJ8rOOZUMMLkViA8vDhP9nJzbGusFq2g1DywUisho0pDUkiwXlfJtpUOsjW8tMcK4jBosGL9tKc9rR8v7JYF1Iw/h4+DLMDFT78qEKoxI2ucdBl+z53Klg/ltnUcBCYCdCshlbhqlaf63rrzlZMsoFQVYjXae+2Hs1dzrHeWOd/1/kUBdXGv8sl15H9nr1C3ypTxVo0zrpbRd/0mP+NkjvGY0h+CW7bFan6rrl5HlkvnCYAElqoFhlVMw7Hc6Py299dWnGJQc8g77KP1+VQgv+q9Q11N59neIYkrmFEJwFbSJYtkzv040H0CYBVfrbZ7rFdqDCW4ya62l05Zd44us3mt85Fc0edsHP0iyKgVvrntaRkP/OkpXJXoCpDwH1apeb/y8Pe85z29vRQwqSLj01TyYehjrTOurb7ZKh+k1UeqqjByhi9bh5OVVnbV6vRUQD3HZxjK8bJ5u874LpI1OsFKr8CdLhJgDy+JJ7Z86MMu8wHqXltiJE/JI1nhH/KZ7cf2Pgs5w6rJ4Rwv27CsemGRnl2HSb67NQkkoN6a47LhVk1NaIGwoIBTItvakgmeUma1p5ghqr0g9T7P5awzkoKPqRJknXNgkYMkBNTlNAydpQqw1y3xnQJn36AVRA4TxctwaqN+CHyUcQ0D6uFKW+2Z1h7Zyamy6bkBteDe3mtBvdV+ZZccJwcE1QEiDF5Lllu/WwLUCqwEc4yopAbu47L+FgGsfre0t56Hn75xxFe1VwKD4ykRwLiNtzCs08bhloUKHoZJiqlAdvj8KonV5lr1nHp/zQPzjFMuoBOkCDArUC/Z5tTp09jxHZZL+htZVfIpMCbDrSvUHFttNUfH2woEEPW5/bKSN7XfuNpTAXXrOEhS2Y4hAaLs2rtl9de91pmv+uj7go1hH8wZSaPNDKhrRUgQQK+tI/87O6BulSkHDo3lq8YHM/t1a7V2LAel+zCnu29605v2+kNikw5p0dUSsu6xEin5sUqWOfUO4jKXaoVtzgr1qvk9ZDBOXu6Mku/aYlLnVkjyjt+rTVgbD1sNlIta1Ron/Frm11RSVyLEGSvmd52F0vIs31lk89aZj7UVilxJPg63jLSsmA/b2roKWSv+tpIN90yPfYAxBwE//YK/QNS2rynZbRnXFt9MUCfZYeFikQ/S6iP5HvtpjM1ZCU+r86oCHLjF9resULf4DOWrrJq3rXK2TNbGCxKLktytsjHVJpUJVvSd6yPRLbgebheoe8Yl+ov0moSiihC6TKn6sLx8HSb57tYkkIB6a47Lhlu1zFHhDLVO5kXKqLLLVQJd72MIObdW3pbtEbRSydm2QuoaOy1K0igvTj7lPMzKO/BBMN9ats5JtBonwGdMrHRY6ZNN1EYG5RGPeES/alr7Lx1qMdyXowSJI834c+gcElMlY3MDan2mqBloe9nqORIfHHb91++dEVAzsIJ5ZbJWlwVr46BzlRCu095yDiUu9NUYLAuoseakC4g4Py371aba22pMZdOV9JO1cfme/XQcKIGbg7cq4Kv3eQeZ5JyM21l7yDhagmJZ85Jt2fJKOBUfQa4kAuetftbISoX5KvnkLIFVQciwJP2LX/xiL+fGd6r8rfZF2085DPq1p+Z46ziYI8o2nZnAOXYwWjmtq2Rp+Pd15uvPfvazfrzsfatVg5rDtlBIFtSqvQBumYO2LKga8rD6TW+tI/87O6BulSmyRM4l8IblrTUXrcopyR4GNFPBWO0F5KSTS05ni662Qk6/1buXybKVNNsczAkrahsJbFfNb7aEPdpVJd/mHV1jlVHATKdMBdQqLySo8FWtJRFdemSdOTU1hiW/Dg4kD+MVvmXPX6RX15mP5uVwb/5UIru1j616HjtbGoYVGrVdgv6jvwRmKpLGiYtxADsluy3juso3E7RLRq7yQayaOiti1bzTbpfEN3sqkW+1nV6XDLNQoFpiVcl3i89g/rTM29ZxXaav6XnbqdjLcfn00Ca3yoZtehLNw8C89KLSeBWLdCM5HSfVq4rEd+jERWNMviQvbKFiG/NTYutIwtb/bgLqrT9Gs1o4NaEpFo41p35q5aY1IKnDUmTvyvGv9ymJkoGz+r0oYKKYBQhKjUp5jZ2lynRbzRBw1k89CVAoNXvJFp1kPO6Hvtr3TNFxYCg0TpoMcJ0AKQkgoKwMoj1HdVpynfDJ4EogKAeqA6JaHPQKTKzgCLpcxVDmu4KOUvxOFtfmcmp3RkAt22ysvEfZ4UZWqJe112FqWNt7zGkTkNa4rwqoh7x2dkBdgaVVSE5XnXUDZxEAACAASURBVKDL+WcktbkOKHGon3lUp7DrkxUW8jPVTsZYdltwYLVBUMyBlpzxrlrFFXRbQRCgKCvz394lePMMe+1drQF1rVB7p4B50QEtVg2nAuApuV30bs6fMxMEsHXStvklEChWrYpsnflaVR4SeAIOY1KrRJJmtpzoh5W40jWrEmBVkmeMyqmuQ9dUk9SK0c6Yr8bMIXacUrrPCmbLVfpymUzZdlBybqV6qGMEFc6zEGzUWRL13qlgbKg/6GKsVulqVR4SamSidPeq7QvDMdhIQN0yvxeVXm/kvYvma8moFSr2zLkJ44DaKiVe5Jo+qtVVgZRAoqXCbNkY+kk4NmB8TkmLvC2aQ+vMR6vu48PuJNMkU6cqZuYE+GPbSebZ8frFi9KRZN+7yagqIPpWZdSQsfbSzRIgi4KmlnFd5ZvRWcZ3lQ8iGf/5z39+5byzeOEgWQl6iSVly5KsfsVAAk21iIrCVQF1i88wpTun5k+LjNV3lulrwS39w+esbVXGdGiTWwNq/p6thMODY9lG+qoO4CUXKnzYufLlyj+sE+TZvyl/WH/Ijl/xcADenEqTdbjlu7ueQALqXc98p7+RkqH8KWZ7rgRMFAPnhDF2UvGq34TVSMbRaraDH+wRYnQEnDLLDg2ikGVyh++70pWu1CscJdZWcgVRLgqPc+j3TTltnO2hQhHIcHqt2FH2Mqje4QRKTqJ+2K+tTE2g0bI6TcFRYNrv+9orM+gnvxwewfkWtOFk1YYBdXKkPXP+rrRHoGHljUK1H5ZT47AeJYhYWJkUTDDUyqllezEe9q1K2wThTv4WIFGoVgQ458ZiyNpzGDmKnaNLAVPQVhit/ikBrvHVPkGXy75037Uyh7ckgoBQibtVDisiVuo5UlaKcLRC7QR0jKy418+ScSqWXa3tlfnmqBgLTqG+cUZkap2uPpQPn3P0tVdwZgzqp8yqvyVfGK7K7ra2EVOObf1UjUw1NjjiZH9xBQD203EarFjjjp0VdMbcGE210+fmnO+aG052x9pKJ2eHLPmpIrLK2VH9wAEyHzhNHOs6jGhqrpE17TT22mfVwsqDuWPl0iFUVjH8reZzyRhZ5kSSN6s25oH/luhpGQdcOC/ebZVYMCi5QN702Vzyb8mA+gmaRXI1Z75aUSArHHNsyXyVt9Mz5j19Yo9v/ebqqvlaTqF7jIXx1T+6oX4CbB3Zap2v+ElOCaL8NItxMAdaL2O2TKaqygdn+qecUavNzhSgu/SxLt+rPdfGU2JM+0p/0OFWmgUd3r1IV0sYqfIgT8ZneCaGd9NLPpN4IctsxFDn1dkd9Cg9y0Zw/ukTupnuWqUzV81v1QvauNnvHY592WIJZXPG3DPf6AfvFUBhYSURb8k2CUlzyrgofaefBTZknY7Cc/gzSGNZGY+h57NPGLOlOAqqW4PzVXNIMEPfL5uPZMZvVY/1C9vM1tN7ZRv1cbNsET2vsg0D4+Lf7DdGAmF6gd9BvuyZpislIS1ASKTrF12KF5089rFWjSvbNSUPU76Z57f4IMt8JDaGja1fZ6HXyJzFA/rYIgVfzvyhm3Hno2Gyrs9Qvl3L/CHLy2S2ZHiVrNX3sNIH+tOz2Vl+jgS2RZ+xzVvkV7GZ5hyb5lnGU2ITYwkOvq6LbNDP9SsvfiqSjLDjlbStgJo84cwGkS/joUpyqGdb9Xu+t/UJJKDe+mO027RQplKpDGU09ZNXnLJyakqx6bzPBYsUG0O8qy4HkTnYiEFvdTim2jZc4ZFoqCz4OiV26/SZgeb8Mhyy0gf3VeMnIaJ0c86hOruyDzLOxoiTvWhfltV1QfBGZYMDauXbNWYjYaMdnMB1f0ZmV/LaCu/aTBkbrmphvxnjvIzR1HwVsHPi64yJdRgvk6nhc0rON1OvTulqziUnnlMqwTGe/3XyslUftoEzvDOvlvm9M9+/Jzx7M+fjzuBFfwtu6e9FdrjmEXmRvN2Vvkf1udUHObh8pJ0xNnOfWawcUlaH5c55Vtldz1hm35f5AMMqBEnyg8N/ndP33LMxAgmoN8Yvd69BQGBppXd8svHwEfbFWDGW0Zv6iZY1XrdlvrrolO+d2UAr2zKzsqG5QiAE2gksO3G5/SnrfXM8X60MKzOv6pP1nra1vi2RanV1+HusUy2URLVSNi4531q9SWtCIARCYDmBuVvUwnV7E0hAvb3Hb1u1Xikmh2nVCsTwJOht1cEFjRVQSxLUvq1d0afxQVa74p15RwjsDgQE1M5JqDMUdkWfhvPVyph9tcqBlZtv9wtL16qTpH1P+e2yhOt2Z5H2h0AI7P4EKqC2vWsrVAnu/sS3Rg8TUG+NcdgjWuFAMaVTq8qnldLYY7OzSqJ3FWxlPvaSWZ3RJ3ul7YndFQpWCRjeytS2eon1rhqPvCcElhGw387hUE5SttXD3l+Hye2KAG84XwWW9J9TeHeHq1WfK7VUoZTtDbvDqKcPIbBnEnCI6b777tufwUKXWURy0J5S9Fy7N4EE1Lv3+KZ3IRACIRACIRACIRACIRACIRACO4lAAuqdBDaPDYEQCIEQCIEQCIEQCIEQCIEQ2L0JJKDevcc3vQuBEAiBEAiBEAiBEAiBEAiBENhJBBJQ7ySweWwIhEAIhEAIhEAIhEAIhEAIhMDuTSAB9e49vuldCIRACIRACIRACIRACIRACITATiKQgHongc1jQyAEQiAEQiAEQiAEQiAEQiAEdm8CCah37/FN70IgBEIgBEIgBEIgBEIgBEIgBHYSgQTUOwlsHhsCIRACIRACIRACIRACIRACIbB7E0hAvXuPb3oXAiEQAiEQAiEQAiEQAiEQAiGwkwgkoN5JYPPYEAiBEAiBEAiBEAiBEAiBEAiB3ZtAAurde3z73h1wwAHd29/+9u6oRz1qd9GLXnQP6HG6GAIhsCcQeM973tMd4QhH6C584Qt3hzjEIfaELqePIRACIRACIRACW4xAAuotNiA7ozkf/vCHu89//vPdne50p+7Qhz70znhFnhkCIRACu5zAf/7zn+7pT396d45znGOXJQt/+9vfdm9605u6H/3oR90pT3nK7tvf/nZ37GMfu7vhDW/Y/ztXCITANAHz9Rvf+Eb3sY99rLva1a7WHe94xwuqEAiBENgtCCSg3i2GcXEnvvOd73RPetKTukc96lHd0Y9+9N28t+leCITAnkbgV7/6VffABz6wu//979+d7GQn22ndV+nzlre8pXvWs57VPeYxj+nOec5z9u/y+f7779+///a3v3239957Z7V8p41CHrzdCPzpT3/qPvShD3WveMUruve///3dkY985O5+97tfd4tb3CIJ/u02mGlvCITAQgIJqHdj4ZANfshDHtKd+9zn7q561avuxj1N10IgBPZkAlaMv/Wtb3X3vve9u0Md6lA7BYVtM/e61736wOBc5zrXQd6hEugud7lL99SnPnWXrZbvlI7moSGwCQQkmmzJuOc979md+tSn7q5+9av380ZVx2EPe9hNeEMeEQIhEAJbh0AC6q0zFpvekq997Wvdgx70oO6Zz3xmd/zjH3/Tn58HhkAIhMBWIPCzn/2su9vd7tavHJ/85Cff9Cb94Ac/6Eu6L3GJS3QPfvCDJ4N2CcwHPOAB3Wc/+9nu5S9/eXfCE55w09uRB4bAdiEgwXXnO9+522effboLXOACqdrYLgOXdoZACMwikIB6FrbtcdNzn/vc7oc//GH38Ic/fKet2mwPEmllCITA7kzgX//6V3ff+963L8O+wQ1usOldffKTn9zd/e5379773vd2l770pRc+/33ve193mctcpnvBC17Ql7TmCoE9kYDVaXPmuMc97k6Zj3si0/Q5BEJgaxNIQL21x2d26/7xj39097jHPbrznve83Y1vfOMdz/n73//eff3rX+/+/Oc/958d6UhH6v/917/+tS/FOtGJTrQyk+y7X/nKVzrvcB3+8IfvznzmM/en7X71q1/tfve73/Wfn+AEJ+j/Jqj/73//2x3ykIfsjnKUo/T7pjjA9la5DnOYw/QlYQ4qsef7cIc7XHflK1+5f4cDgKz8XOxiF+tOc5rTHKht//vf/7pPf/rT3Sc/+cn+O//85z+7G93oRjv2UTo0qN7tPUc72tG6Yx3rWN33v//9vj0u+7kcjGIF6t///nf/2RGPeMQd/fHMd7/73d2Xv/zlvt0chOtc5zo9t6nnn/jEJ+77UGz07bSnPW3385//vO+LC4eTnOQk/b/H7TvjGc/Y81jVtz/+8Y89a23Wh7Oe9awH2Y/m8Jdf/vKX/XtOdapT9eOx6uII6etrXvOanjVel7zkJbuznOUs/Xit+07M8Jhiqy0+/+Y3v7mDjc8wJIuuX//6190rX/nK7sc//nE/fg6futSlLtXLiIs8k5O//e1vvazttdde3V/+8pcd/N1TTD1Lv7yTjAqMnA6Nz7LL897xjnf0Y09GyZp+DWXtN7/5Tc9m2XWmM52p54mxPpMrl3uvfe1r94wxn5qjyphrvliBPelJT9rfS6be9ra3deRB/5RUXuEKV9jBZ9V4+ztZ++hHP9oftOWcBb8G4MCg2o/s7w7e+sUvftEn5vwdg+H81Tefr+qb/c4lD6UP6BMXHUI/1OW9n/nMZ7oPfvCD/ZzA5lrXulY/d6aul73sZd0Xv/jFfpV6M0tK6co73OEO/bx47Wtf28/nRZdxNZbk6olPfGI//+ibRRc5OsMZztDrkj/84Q89X3KA5fAaypeDz05/+tP3crtMP9EtLe/+6U9/epD5h/dYN7ENVh03W+eM2QzntL9hQh+Yh2SQXLjo7WMc4xi9PWuZd5s1X1r0yCq9NdTfbAnb6bPSk/pGd/3f//3fjs/oN3rcuJT9xoZdpJsWXYt07NQYs4N0CvvFRvrn97//fS/PF7nIRQ6kV5bpHu175CMf2R+E+t3vfre302TdHL7GNa6xYw77m60U/AHzQP8+9alP9fqc/mH3y0cpXbVMJ+grHVA6hc3zTO8Zyw5u7ErNEe8529nO1usaHMx1esS8VK5uXuIy9J+Wyeac8Vv03tZfMNDvd73rXd1PfvKT3saxFeWv4Df0WZb5Y2Ofxb3s8pTMlH31bszoSfPyFKc4RW9HFvlKdZ9nj22ethl/c6L8JvJvPNgdFZd8xqHt9r03v/nN/dzw337RZiyz3rWIMb3ClzDeiy5jyk4Z92X9dT8baf7y/cZX+cxD2V6qxPLHbUEgAfW2GKb1G0mhWKlR8n3BC17wQA/g9D70oQ/tPv7xj3evetWr+pNpKdq73vWu3fnPf/6+dHLVaeAcOc9g3AQ8ZdApQM+55jWv2Tv2DEE5mfZSVXDPYNpvSJEqSRcUuleppAOGbnKTm/QHqflcYHirW92qu+Md79gbB8+kzPyd0r3ZzW7Wt5djKIlwu9vdbscexql3M6DXu971esdXXz2P44vXhS50ob6ks95hTyaDrK0+01cB/OMe97jeULT0rZxjDv8TnvCE7nWve113utOdrh+Tul+bb3vb267VN46OVTDPeP3rX98HjnXV35TCvvrVr24qgyUXvvuGN7yhe/azn92PaXE2luRozjs5l9e//vX7+4vtWKKxecQjHtEb5LOf/ez9n427Q56cA8A4ap+2cRaUEtZeWZ/jKgmD6xTTepZgS5JJv8gKg0sWljks5pJyX/KhH4x4Pc+q6GUve9l+Ln3gAx/o9/ByQsmL9lmlYVjvc5/79Pd793Oe85xOYOlgHo40B8Bz8Km2TM1Rc84Bg4wxuSWH9uvqk3nAITCfOaSPfexjD+SILtIg2ibwM/9LpgVv5iA+nJa6PvKRj/TOiDk8nr8VZLf0bSwP+oqdQ72MozFxvfWtb+05kXHMfedhD3tYL5sCyvGlfXSCOXrMYx5zfaW54I5qL1aevSwxJeCkowREvitp4j7JF3JEfvSPXqavlIiTA849WcF8vLpdq33+9sY3vrF37l1keJl+coBay7s5z626ac78nzMQU/LvOcaYLhA0XP7yl2+ed+bWZsyXFj3SqrfMIfOUXWODx33T3yndWWzMB/NdoqPlahljz6PLtIvtdZFT8iuZKUiWzFzFUuDpGWT+fOc730Ibzf7TKbe5zW36uU5/GF86lF763Oc+15/iX/5Fi06gB227oFMf/ehH9+8fyo6zDkrHfOELX+jPRfBd2znoGX+nR/glbL9AXGLAOJUdGvtPU7K57viteu+qMZaopFfoCefmkBPJyOc973m9nSiGO8Nn4T/xYfh9ZcPICH2lQpKdm3rvsE+L5Host3QQvSm4Jo/8MJ+xDeyihCvd6L8l4vAof3YZ4/Oc5zy9f0LWBc01HyXRbVnAkk4l14L6Zf213ZLvwnaxl2XnJWYlA7R7lY+9arzz961HIAH11huTTWkRx+6mN71p94xnPGPHabTDB1NyDOfQ+WTABLSrVmHqOYJpQekLX/jCfhXTJRv3kpe8pC+PrFXEcjIZrirHZEgpPBdHksJxaQ9jJXCSEa7L6pln+twqnO95D2U73B+u5NL9Dg4SZEy9u5INFGe1pz7jeDFKlDvHloMxdKKtDrjHO/R53b49/vGPPxDfqftb+4YhI8JQWUGo5ABmTlV96Utf2o9Ha4Ahs3zd6163N75V1io4U8IqwOK8z3nnmO2UgGvjkA2DxYmxD7W2LDCaxowhevGLX3ygU+vJkKBfcDBmOvUsbbCyy1kby9C4fe4nTxI3Jae+Q+61w9/MJRl8jtqUbJNLlzlBjo3NMAGC/c1vfvPeoawDr6bmqLEWTAjwJZmucpWrHKi0uFZTlT5LOqxa2VDCLAFm5b7mm/lPDsw1q0l16SPnl/xP9ZED0tK3KXmwKqD/xznOcXboA/3nQGsbx7b6JpgWhI4vsqovxsP3N+uyuoWH1ftKQC569jigNs7kUqJnqt/+LoGEvTnAabOyRLbqVxnMYXNjv/3265MJdFSLfvrSl7601ruH868SLQINPId6ezN1zrIxmpJ/MijpycnFAbOWeaeCZ6PzpUWPcO5b9ZY5JIHE8ZYAGvcNmymZEbDTRVbLWnV72dZVY0xPaYvgua46G0CQwD+wCryKJXmhowTGq2x09dE7h9vTKnljpbMC+XV0gnnkRH5Bnvk35vu9732ve9GLXtQHyvXzXZU8kBQT5NfFvtDR/Clj3CKb64xf63sXzZfSx/Tn8IwH/PkzKgCK4UZ8lim94DPvtNpfiyNVISkhQmcaw6n3jvszxXXsG7jHSrTEYumBerZxK9tAlv132Y9VjOk1epefo0pxLC/sD/1L9s3bZf3VZsmEoS9dY8SnMSa5dj8CCah3vzHte1QHgjztaU+bLFEcKi7lOZxGAa/VNgqjJXsmC8gYKdO0uiVYoOj8fwXY1RaKrjWgHgednlHZTQG8QMF7Kb1hMD78Xq0Izg2orZbf8pa37J2L4Tvqc8afst6IcZpiU0FDS9/KIbOKKLCTYJBcsJLJiWFMZVRbnS795OAPjQBjaUXfKohgcs475wTUDLEVZ7JQzrwgQnBBNjkOw4uj4/tKocdjMvUs9/pcwMjg1irGMnWAhfGxQowFB4uzxpmQCScrxmIq2LR6YLVJ6bjfhB+PSa1EWQGRfRcITzkXyl7db4wlOsqhqHZXll+JJedXifmiq/YdK2Ectkf7VQEoFxzqAQ6GsRTEj/totYCT0NI3jq4xreQVrvvuu2+/ImW1vcbCqod21HaGeqe5MVXWvUrnzVX1Jb9WqlYlG0v2yIGEnKSj1Q4O+9Q8kAQouTEGSirLqSsdKoFC13KIOay4tegniZl13l1612q5ZAqZtLo11tucyc3SOcvGxOqiFaWhbI6d3CG/RfMOd/N2o/OlRY8Yv1a9pb301q1vfeu+xL8loDYn6HayKMBt1e3jgHrZGA/HxGqvlXDVQzU365yAZbqHLEksSHCustGL7EPpMjas5t26OkEVAP1sLllxr2QMefATXhLj9Eldkqx+EWXcN58LuCo4mxtQLxq/1vcumi9DWzQ+Q4K8qGwqhnN9lkUyY5FB5c3lLne5AwWKKg7odj4Je7ZZATUfQNUaH0DCT4LDeyQQ+Sm1Em8+2SJkS4EE8yrGkiuCZIsJ7Nl4PrKXZJ9d5CMv6+8nPvGJ3sYJwFXSuBJQz7XA2+e+BNTbZ6zWaukq55JBkEETNMo4c54EBVZi1tnXYeXY6qWSYyvCjKeyluFvXs9V4MO9imV0vUMgK0PP8R4fuFbvEihx8OcG1Ayf0iWOjtKe8Z5MSttKWT2fk6vMyoWnsm48x6vvgiUrEhUQMjqy6JxlCrje29K3Cm6NmQSCFQFZW44WIyfDL6hqcbpK2VuBXPb9Oe+ssZNosVrHMAk07Fez4ozxOAvt//Vn7NhMTQLPkzgiE4KT8ZhznOy75ljZkze+am/zsglmTDnUVnStInuOd8m+WxUdZpwXVV9UAkqiozL59c6hfJfMTDlt9X1Bl9KzcSWHv9fcXhX8Tb1zGQMOiT6T9XEfOd6SXC194+SSdfLAeSGnAgT77Ty79sXV3m6yYIVDEkvSyLybyvCv0nlrKdDBlyvxIEAW+I+30AyfW2WCdNRYN61KLOkn/SYZYv5KUnIUyVidhVEBdat+GstXJTHGLIbzD3cVLqotjNNUQL0ZOmfVeBhPtsQ/2mKFmL2xdWhKLyyad96zGfOlRY/4mahWvSUpImFh3kjQrQqoydTzn//8XveY9+MKs1U8W8fYcwQtggf/9g97WnOzhSUdxi+QIFxlo5fNi7EdWFcn1Gq+BJB5zC5LyuMt6MFTG4d6lU/EJo+3lUguSu4JzEvHCqzKX7Li7fOhbA77tmz8MG1576IxLtmcOjRxzHCuP7ZIL5TcDitZpto59pXYQ6X5FnH23nvvfkwWrVCX32TRBlO2o+x9vYsPK3ngvA92RfL5KU95yo5EwrqMp+ajd7X2l28nGSXJzN8jN+ZtbflZNV/z9+1HIAH19huzphZTXgy1ktbarzu8cay4ZIMpXsECxbPs4J3hcxhbe0Rk4QQtMqUciuE1V4EP21BZUI4lB48yFbBa1bJiWNe49GduQN0abGy0b+P7670tfeNAyjwL0DmaDLnAUkbfWFDmrQF1lYZZEeLA16FXY2Gb884ph6nKJz3PafRW4YaVCbUKouTXiuiyS4DmGRwSRmvMtNUANk2s/3fYiBVi2WzOGVms7Quescixr8+tuhqXYdJpatyXBdTmqkQPB2q8uj4ui1zUr6qG0C7B4vggrPF9AnROpvLkcR99F4OWvnGkhivU7q09b1aLqjTR3FbxovrCe1dl+Oke1StkoVV/tY45h1XAb2VkuLVieH/tdbaCayWr9mnWd1YF1HXWARk2tlY3yDY2VnlU+VRA3aqfWt9dwRYHlJNLpxjLqcqizdI5Lew58QJP/xbQOPhvWPI9fMaygHoz5kuLHllHbwkA6Fp22nkLywJqezjNAYlccrVMNyzi2jrG4/ttxzCvJNPsLWZrVukefoSAusWOLZsXAnN2wSqjYHYdnSDppGxbia3klGSXhC5bI+CSYJV8pi9qVbM1kbvuCvWq8Wt976KxLdmhd8zZ4TWW/Tk+yzK9UKvjZGJoB8dtnXrveH++cRoniqZKvvk2EmvaZT5U4oSOrj3TniMZV4nldRkvCqhb+6v//ClJF9UdEgfalpLvFs2/Pb+TgHp7jtvKVlcJKQdwakVlyiCUwnMg2DLFOOVEKmVVYuje4d5Q352jwMera5SboN0KlZIspVqU6DgQ8D3OukwlRTs3oBZgekf9puywdJYDoLzIISYb7dv4/npvS984kAIzq7xW+AR2DsOSmZXUsOeSA9KyQm2cOEqcOwG5Azrq8h7Beh0Ws+47FzlMggNZe0Gh0zCHAfXUwXHVHidSW3GofW9jx3TMtJI+w3LqepZxFMQND98aTy77wcgBp6gOQvMdzjN5n+I1dT6AeySrlJaNkxZTcrTMaeYIKmdjqIcJh2VBxbhfFQBatRkfXDeUcff5rvFSAeFQrqn3tPZtkTyQU8kyzrPSWeX0HJDay1gJAGNljttvPPxpKnMfs1Z5X6lEB1+oA8DMy0W/MT11eNPwHasCaskjyU+r1Pbx4SyIsTqItz4rvaXPW/XTOgE19oJVQQynb5FuW3f+r8N51XcXObnuWyb7mzFfWvSIoH984OUivWUb0/77778jAb0soKbf6RTJ60XbQVaxq/m1bIwFC8Z+fKjfsOpF1cQq3SOpJDhaZMfoETpQKfaieVHjaaWPbpHAbNUJEp5WNW1lq4B5zHcccFtpLjlx77h0emh31g2oV41f63sXjXHJpoTB0HejtyUo2S+r8VZK1/VZVumF2uvuLIPa+jdlX6feW/vzJSwlA9ihloC6ZMbJ8PpnPByCRsbr0Ej2Wdv5kvwX5eDYrBrbavsiXdPa35IvB/2yY6rcvD8B9SpNtX3/noB6+47d0pbXKbxWKscZSzdOrVArRxGQTa2uLHtZ7S1jZMcKdU5ATQkqHxKwlqPEwbRKUScRM9Qyovvss8+O79XhGIzpsgM4ShkvO5TMe73DQUn26QjiK7AQgFDOHNt1jVPLoWStfbNyI8vOQNgHLwEg+14HXq176nEFDQ678azaP6v808nPnJk571y2Qu0UcskPGechmzpxvPaGM0Iujonvk2mnol/xilfsg3+l6laLp+StnqW8UkKmfg5Kf+1hNMZO2V10uV8QXKsMvlcr7O4rWav7lzn2ZWSx5LBxjuuAKQ4A569WrpcF1HU4jESEAKjKDjnE9mTqVx1utmzuVntwtMJf7SHjHBNBqz3WAnef2RdZe+nHSYPWvk3JA2bmuNPGOX6cZ3tRvbd+GaAOzbN3TfJIwmjoPHKmlHEOq1b8DAo5kWCqU/TnqnxVMlY8VG+UHqpn1QnsTg0enko8fNeqgNo42usnEcjBpJ/Ilr5OJUhb9FO9f9W7K9ga6t0p3TZn/uOGvZJ9+roON115egAAIABJREFUq5wzDnMD6s2YLy16ROJVULBIb7HH5if9qgRZgFMJ72UBtZOLh/N87gr12LaOx5gelqwZ/tY62TY36Vhzk60xx1bpnmV2jP40h+iSks1xH2uF0SGZkqHlZ6zSCbbgGAOLCcZhGd/SKfQI/Tc8XXyoi8vulP5bN6BeNX4ln/q47L3LbJQ+Cx7dPzxkzeG0EuXlw6zrs6ySGW2yEmvbGRtbh1uO7euyFWo6lc1S/dISUNPzbCifgd/JR6Pr69DI8gWNvwQtX8gKsf9uZbxM16zqryS9OSPJWgmdVRVWc/Rh7tlaBBJQb63x2NTWMMDlANVpv1Z5ZFoZKU6rvYiMOgVlXyvDcvGLX3zl6cDDhlKcSsIcTDE8jKyCUiuf9nte6UpX6oNghzrIGDKMLsqQo8EZ4dhxNmRanX4rWBLM2MMsy8eY1yXDrwStTtG1j1vplhIbhppBr3db5RI0uKx+CkKteGuzVUcZXkZSlpXTLHjSHodJORxHltGeXwGGVSTOvve39I2DzPlQwmkln+Gpn74Z36+/HM5VfRO8WAUQXAo4lD9xXJXIGlOlkcqhvA9P71tUxj0cSwdGMWoMkn2SVnD9t4BE6d+67/RsPx2EoT3mnEkyyfgLbP2/FQhsfObgF4ZSeaP3SvLog6DCODGM7sFIn42hMRIUG/vhmJe8YWrF853vfGfvcFhVrp9h4mwsW50uNmTcvjrfFURbMXHgk0ChTv7meAqorDZwOMmsBBU5rt+urKSAMeF4kA1JEPOSI0i+h3OUE2IV31aH4TM8x/vMjQqsyLVnkV+y2nrRA2TfydjmCBmXwLDyzcnxHkG+MmrtlVwRzE7NX47nsr6R0bE8CCyc52CMlImag8YeY/JNnq2YCTIdjEM+JQuMeTlvtWWBjA9P5+U8GW/jhMuqU89XMRPY1u9LO9FcSatVMHNNko3zWT83VM8ynuaRFRQ6GUdtUclDzvGVxDRHyBcG+ulnxOgKbRbo0qGcR+XYxtd8WKaf3Nfybnq/RTeZr7aUrKtzjLl5ZoVGQmvOCezG1+8Lsw8YslMSUjiQlZZ5txnzRVJ3lR5ZprdUuxhXbRcACNBsWZrqmzknyUYuyAxdQt4Fgex36QYJpmW6Xb9bx1jSg85V5SShTX5UJJjXbGbplVaWq+yYOVIBNQ7KupXt0knmP7+i/JEWncDO8WUEWuahYIZvsUh2BEaCTdsb6F/zUkLZfHPgHbllE/HTFm0s/6n41zkQY9lcd/wwXfTeZQnf0jNkU7WUsy74QGSNXlExUQyn7OOUP7auz8LWsRuqmPgKEgja4d38peF76WN7pjGXpPULJfQanuTavCBrDhEkd3STpL7P6ExzXeLHHOIrSPzTg3QlfUz/mzf8WuPLV/IOTFyrGNNX9mFrmwpIPiuZZMerUrF+kmyqv/wblUT8FnOWrpLwVoHEdkh21E92jm3FKvuTv29tAgmot/b4bKh1jIgARdZw2Wm/G3rJ/yu1sypDYQ33hc557nC/DEXPoFM640PBhs+W+WM8fK/ldPJF7aIkKVOGlWM8LJXnYHAI7TOtQ5Pm9G/dezarb+u+V5DTwn7d5875fu2jFHDttddeOx5RbZQNHv6c1bJ3LHpWa7uMh+qPVTLZ8rzNYrzRPlVbp2Stnk3mHQTTGpBuVt/qZPXx2I/5CvI5w1ZAx1tOWsZi3e9gxQGUZOKAC3haZXDdd7V8/+DSTy1tq+9wTjm2m72/fZ02+O5mzJeWZyz6zmbqkHX73vr9mnf6sEzXtXDwzpLPKRs9rJ6QTLJ67Vqkb1p1QmtfF31v/KsOG31e6/0bfS8/ZhXD1ras+72D892r5GzYl40yrmcd3P1dd3zy/Z1LIAH1zuV7sD5dxpOBksEerxxvpGGlRAS5nEj7wGQglShu9Jo6gGKjz1z3ftlNq6bjPVTrPiffD4EQ2DUErF5b+bYysJGS4l3T2j3vLWyRg6qs+K06/G7Po7Nn93jVdoQ9m056HwIhsF0IJKDeLiM1s53KwzgyyjNlfDfj8vMQSqXtybGaqwxY+WXtc93IOwTUShuV20ydTr6RZ7feq0xNgkCZT64QCIGtTcBqTP2syvinbrZ2y/ec1rFD/qlzA/acnqenqwhUQO3XCpwJ0loFs+q5+XsIhEAI7EoCCah3Je2D4V11kIrSrM1yZpTLOPhKCbSSR3uthqdCz+mmfSf2Pdn7qyTOXlL7Y+tAojnPnHuP/llRWef3uOe+K/eFQAjMJ1A/96ck3X69OOPzWe6sO5X7OiyI/YlO3VmUt+dzVYPZ02qvrG0d9tc7m8Ae3FwhEAIhsJ0IJKDeTqM1s62CaYf+ODTH4Vq5QiAEQmB3IOAQNgfG+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61+7FL35xd/WrX707wQlO0HxfvhgCIbD1Cfzzn//sXvKSl3RXutKVuhOe8IRbv8Fp4YYIJKDeEL7cHAIhEAIhEAIhEALrEfjPf/7TPf3pT+/OcY5zdBe96EUnb/7sZz/bffjDH+7++9//9t853/nOt95L8u0QCIGDlcAvf/nL7glPeEJ3z3veszvucY97sLYlL9+5BBJQ71y+eXoIhEAIhEAIhEAIHIjAa17zmu7Xv/51d8c73rE7xCEOMUnnL3/5S/exj32su/nNb949/vGP725wgxuEYgiEwDYj8JGPfKTbd999u4c85CHd4Q53uG3W+jS3lUAC6lZS+d6mE3jrW9/a3e52t+te8IIXdJe97GW7Rz7ykd273vWu7uUvf3l36lOfetPflwdOE9h///2761//+t3d7na3fjxe+tKX9mOhFPGCF7xgsIVACIRACGwigZ/+9Kfdfe973+7hD394d7KTnWzpk7/1rW9117nOdbp73eteCag3cQzyqBDYVQSUfj/gAQ/ornKVq3QXuchFdtVr855dTCAB9S4Gntf9/wTe+c53dve5z326F77whd15znOe7vnPf373spe9rHvFK16x0skIx80j8MUvfrG74Q1v2D3sYQ/r9/LVuNj7c65znWvzXpQnhUAIhEAI9Dbvhz/8YffgBz+4O9ShDpWAOjIRArs5gfe9733dO97xju5xj3tcVql307FOQL2bDux26Nb//ve/7tOf/nRH0fz85z/vTnGKU3TXuta1Ekzv4sE74IADum9+85vd2972tu5HP/pRd7zjHa/PpJ7lLGdZWIq4i5uY14VACITAbkHgz3/+c3eHO9yhu9GNbtRd+tKXXtmnrFCvRJQvhMCWJyCBduc737kPqE972tNu+famgesTSEC9PrNtc8dvf/vbPkj64x//2O/Vstp4hStcYUd2TED73e9+t/vFL37R9+koRzlK57M//elP/f8f5jCH6Se+YNezXIc85CG7k5zkJP2/KQiHpbiOdrSjdWc84xn7eypQ/uQnP9k5eEW5C+ehStsEbcN7j3zkI/d/+853vtP94x//2PHuM53pTN1Rj3rUWbz1+atf/Wr373//u/P8s571rN2hD33oAz3rG9/4RufACH051alO1Z+yWsGlTKKVA+252tWu1p3udKfrg0v9/cpXvtL94Q9/WNguLPRHSTu2+nD5y1+++8QnPtHZE+e5Stzr1Mdf/epXfd+11XX4wx++bw9GnC+Xe05zmtP0LMfcT3ziEy9k5/vvfve7uy9/+ct9/x2KoXzwSEc6UrfOe3fGYRqtLM985jP3/V8lV7MEpev6MTHe+mi/IpnFaiizv/nNb3p5WnaR12Md61j9V1bNvbltHc8dsrZs/DH76Ec/2n3oQx/qx1y/7MM89rGPPbcJ/X2t7RjrD7J92MMettcxxz/+8futHeZfXfSUvaXmwu9+97s+4LjwhS/cz8uWeUdWzNPPfOYz3Qc/+MFeH/l/iTp6a1dcxv7Nb35zP3f9t8OklPlt1t45LMxnnPSNzF3ykpfsE2D4lS7BlU53krQLG/8/vH7wgx90r33ta/sxodNUqHjOv/71r+4LX/jCDn08xc18OeYxj9msuzzj29/+dq9DtZm9GO4dHuoD8117yXfpZHrMZS5e+9rXPkjCTz/1BZtjHOMYfYKW7ib3dOb3v//9hcNvXtCvP/7xjw+iczdb97G59k0/5SlP6e3K+KKz7bn8+te/3rfdP49+9KO76173ur2Oop/YFHMDf9c6uvwtb3lLz8ccNh/JKfaXuMQluvOe97y9jfHusj3kCMu//e1vvT2jU1wSr9qhP+UHHPGIR+xOecpTduRqbLuK4yKZK1konfWmN72pO/rRj96/wziyqVN6hxyVvdcuc/5sZztbpy0SxYts+ZA7edfnKbvOfzAnPHfO1ervsPk/+clPDsQNS/ZpzN34aW+rPVrEnH8zHGvzbtE7zQ+ysGie0SF4l6+obWwTbmOfhTzRUyUjZNzl2d5/ohOdqNcNrXamfMVWXbFMxlp0xRnOcIbOto2xX7xs+4b5c5e73KW78pWv3C9Y5Nr9CCSg3v3GtO+RYPapT31q95jHPKY3RBTIq171qu5Tn/pU99jHPrY30nUx3hTujW98495omvR///vfu2c+85k7Alql2E4qfN3rXrfDCaA8OTb23d72trftFSCF+KhHPap/581udrPegad47nGPe/Tfq9NM614nH3qva9G75w7R73//++4Wt7hFr+Rf//rX9w5cXfW3n/3sZ92rX/3q7uQnP3n/J/uJlTzb38YBFnTf6la36vcUazsuyvQEWxw+7HwuELvABS7QO/EcFt/nmOD/vOc9r3vgAx/Yc/VMp7baD4dn7afhCNvHbM+y52PJODz0oQ/tPvCBD/Rjx8i4WtkZi3vf+959cO7dnvnKV76ylw1ZUjKwznvnjsOi+1pZklfy2yJXc9rIKCp5F2gaA06Dcb/97W/fy4Hkx8c//vF+HPDkPOLJ+Xjyk5/cO7i2Lrjf+K0z9+a0t3X8teuJT3xinzQij0c4whH6PjznOc/pTxfeaKDQ2g59HOsP88+eMk6YtpHFYm7OcOzJL71hjuy99979gS6r5h1Zee9739sHGOa+sdRn2xme/exnd6c//ennIG++R7+8y3kEAnh98N+cRH0ZJ/WaH/z/vkgn0FdveMMb+v4Yw9K5kqXkbzyn3YPB/e9//wPpHHrInKLn6QhO+53udKc+2OOg7rPPPt397ne/Xu8Yvyc96Ul9wCoJQh+xGfTaOjpEUHu9612vT3J6pqRKXfU3iU0l0YIpMkxejae2kGFOuHmpr55Fr5Fx9uWa17zmjs/Mwze+8Y39PmXBmWeRH/PdPCdXD3rQg3r7RBY9X9BA55rv+rjRxNPU+Hq2NtHFFRDX97AkJ5Ktxsu80A66iI4q2+0z40YGBI+u1nHwbnJ497vffUeSRxJCwH6b29ymX0VzTXEoe+esE0nidd7ru8tkjh0tnSWQKhslgULOcCF7U3pHIMoHIQP0tf6tsuXF3KID3cLuXvGKV+zv5RfQ5/yb8m3WnavD77fqyrL5Y/kbc1/HHq1i3vpO/Vk1z8zPVl9x6r3G/a53vWt3/vOfv9ebxqKVXauuWCVjkrEtukKyeKqvi+Sk+stvoHdy7X4EElDvfmPaOx+CQFkwTmVdVWp2znOeszealRGmnDlHDIgghyJzCRYoSBfj75RRDlWVq0yVovmevbdjZ0lZNwNd+6On7qX4b3KTm3SXu9zlDvTuuUOkL5xbCtkql35Vn63YOXzL6vvQsfHfjDKn3E+UCJ4oPxlwwQnnVTAisJIBx+5CF7pQH1Bz8DDm5HgGp5Hzwpn13PqdUYoVW05e8eDkVUBWylaAISlhlWbYxil243Gz8uCwN47X8N2yr95jLKxqrfPeueOw6D7vbmXJ6WmRqzlttFpqHLAuefccTr2D2fzNOMu2c8Kn5gj5dqmEWGfuzWlvy/jrBxnmnFjJtMLiIse3vOUt+zk21A07sx2L9IdVXCui5o7klGBOIGHO1L5S405GJAcl81rmnZU/1SH6LVAsvSeYFjTtzKvGRhVIvYts+O9qz0beX4EPHlUuLEl6mctcpg868Jma01benBR9nOMcp9c9Vv8Fl9opiKrL37xDwmi//fbrg5hKxA31v4CDLWBHPLtVd2kb/WZVzL3Gvy5JT/pKkqBsj0BC4EdXDxOi2qg/gm0BpWDI6rIgk9618qbtn/vc5/pnSnJKOFgRnuLj+Wc/+9n7eUL+zPepgHcjY1f3eq720M/DCiy2RhBJXhzMWRVMU/O9Djn63ve+1z33uc/tA/9WXU4OBSwnPelJd3SHDiQHVj7ZOfZjzKEStM961rN22DsPmHqvz8f3S1wsk7lnPOMZPfexziJngn1JpGtc4xrdmIdEAjmQmB/2aZUt18fS5fyf4XhXn7R3M05WX8ffmZK/sZ+hrS32yErqKuaSNi3vFGSummdWnse+YgWwkmBs6ZDn1HvJH/kvX7PV3rXoClWaU3ZxKGN8pFZdMeUXL9MRKk0kf2qObYY+yTO2DoEE1FtnLDatJQwyB6uCvHpwZcjsW6awqjyVsmZABOAbCajLcRVoDoNx768sY63kjZWk4FFpFkfLKu74/jlw9MUqsKy2wEhAZkWEMyLg58BwbIaGVMChbRz8Cq4ofQ4cB4ijL/DnzFpdGxs6pWP4y7bvtddeC52zyjiXgRk7JTLB2mjV6Gtf+9raAbV2CJysgAxZVkDlt085+eu8d84YLLtHKVsLSwmgCqRWydVG2sjwk2GOlrE35la8OBFWGLEkS1NzRPkalu5fZ+7NaW+Lg0FOOTDm01C+yYXPzYGNGvWWdixKyElkWRUS4GkP/aAUbvzTQAIiTrT5q4KlZd5x/Dkttc2jxotesvpt3u6siwx96Utf6ld1qwKAjlBy/va3v70jyxu5yL/gb5jY9E6ru96J93hO+7ufbDHe+i9RKFFx1ate9SA2wueSkJIY5mcF7WPHcTh3yfwwoF6mu7RNQCaQVFIuiOLQW9mXYOTMSgjrp3ESfH/+858/SHBbq7H0bFWXSBINV348R9/pfMkBOl2Z8lQAKClR83tXBNS2YYx1mb5bOce8qpTIyqI91GXnBQjumavLMZJ0sJpf9nIcEBsvh4ZKrkgWD30LYydoU1Uy5D/muErm+CTeMdZZ5q/5rIrMiuWQhySZCjAJ4nHFzSpbXskMCQYyT8YlVYZJgp0VUC/zd1qC26G8LrNH5sCyeV5JvpZ3lnwum2fj5JuKD4kQ89U4jU+qH75XMsf2Ad9RZSAxPR7vCsbHfW7VFZ7N71kmY6oMW3XFugG170/N/Y3YhNy7dQgkoN46Y7FpLbGypjSMIquVqXo4BcZwDh0yho4zYYV1WUCtLE7pGSfYRVlzjpRsUnQcKSV4HLbhKtPQKeAcM7pDo6ic03MEL9rt2syAWnZbIM/xsiIiQGUcOAKM+DDgqP2JnFaBlVVcQbc9nVNtGgfU40Fc5JxV/4vH0Bmi8DkWF7vYxfoxHK+WtAQyVhyMBaeBAzQOIjgfnJF13rtpArrgQYtYriNXc9tofAVvnFOrHdibE/8fe3cBLMttrAF4wuQwMzODw4kDDtphZoeZmclhZmZmjuMwkxNDHI4dZmaGV5/q9Snd8cyOds/ugXt7qly2z86MpF+t7v67WxqOpoxJ7SiOrRFtz7v2FulvzL/1uvvuu5dX6L8MLuJPTpXIK93luFm3snb1peoh9qYv0ocxR79FfwiYkTv7eVUFwPkjH/lIt+eeexYiAfv+Ve9P99usdRf746xrGRPBI8E08r4RpXacR8Ew+4URHeRT1rzWuYtgPpZN678r1jR8tU/PCczZh0pmlMGTUwE3erdfBs+JFYyoZWaW4ziPDglCrS/kU0bWFx5ij7990jKZtQwLfEbmOcYabdpapCyXnu5nv8YwHsuo9m0khz62IpApeC3jMKExpzoqDQQZYhvU2Drz9wj40e+qr+aZB88LAgrsIquCUNqs97XXtovNpIdVWdUVWd7DZpJt+JtPtkXGVxUFHyHs65TMybjKkpvTWfY/9J9AiSCSoKxAHOJYX6223H0wUMbOL5Dtt+9XAH1Znyqbx98JHy3kz5hUIvh7P0nityl71LLOW9oMnTu1zmpdYd1Y2yq7+IhDhJo/qo9sGN3JhvHZYlviPPZuSlfQ/yqzpmSsr2fozSHbYay1X6xKhv5i1+i1/vflk1AvYvm2zzNJqLfPXDX3tF/qVD9IcdblkH5jwEUdlUeuJ0MdBp1C7Ge/+qWQ8f8cAZknTjQlN1Ru3jzw3o3GYt+fIIDsB2P07Gc/uxBkzrtS7JpQx/5EmTOENvZ7wyycvLokeMqx9/sYoUbeZOQYmNoZsg+bg8spYYSGnm8h1DBlwKYMR8xZS7uLzkPrc2MkaR65am1r1n1xkB7jyFlnHEMupxyYedfeIv1tmX/v1ed+KeMi7Y0909KPWVtGrD9nKCCbMuoc9SlnLfoyJitRXqicXFbbWgqdpoR21YQ6tmkgjLFnWl+d6rxeQh3bTxAIgZ66vLWeoyHCGHu5ZekFQOlAAcYhB31ovlsIdYsO0TcBK0GqCJ6qUPB+2Vn6OnRtyDCyQ0/bU913dNmaffbZp+i6IJZTMt5CqOsgJruAXMFNgHO9nxI0ViQD4TQfcfUJcvx9LEPdJ+Dr0eX2riIa9kXH+RBhexAGBzIieKrb+oQ6+qn6JQ6ZMi7Z7hpH454lc1HhZr32y+HrOQ08kG99Qr6Rsljv7p3Xltf3kzW+EJladoa6xd9pyRbXeMwi1FOYx3ta2hyTz/56C11Brx9wwAHF/7KGh76l3m/XPHiejhCAEcBqsTOtuoJvRy9PyVhfz8wi1P2tkILy5EZGvh/ksT1DZc4yEkZTei5/33gEklBvPOYrb1E0WYmh8r76NMEhxSt7IRvLGZE5Wg+h5vApveJU9g0iw8pAydwgiqEkRSEpOZmUWYZhEdC8j3Gk3GRoECPOgowRw64MEPGPCHocRGJ/WWTYw4m159AhPQw3Iy577Vo0Q61NZJpjK5IZzpB+MrqyBaKbixJqGWlzwaDV5f36rC1lqU51nafdReZgnmfGsJxHruZpL+613xJOCEH9TVgllfb0xxzF/bPkdJ61t0hfPdPiYCCyHBKlu30ip/+IlIDResqfW/uhz0OELGTPPj8Ei0OvTxz4OrJPVjnoyu3jGpOVcPo4TbE3OBx1z9NBSvrWu398aO5CVzgMy3jjzARyZK2bB7hf/vKXL5nzRS6BQZndIZmMOe2XYEc7oXOUntNfbASs+3tElSTCSnl0/Wzfcew7nS26y5wbAx3q8B9bOeg7GUH7FvsOJxl++ctffoQAQi17njOfMpz9b7wOyc68hNo4Dz744LL1QCZtvfvwZYUdBldXRmlDVdEd7nCHcmZG7XCPEWpY2ZNJFuwjb9XliLgKhDo4PFT9wPbAX+BXMEHFw5S9q2W6b7tCN47JHBLrwD2VNvVBoX2b1ccj9nYLxMBEMHpeW85nsSffOQ4qu9j7VRDqFn+nhdzWOLfYo6l13tJmHOQ6tc5Czwi8kGOBzDEZnuXfsL10Q6udadEVgnb6NCVj6yHUggfaUQHWTywZr2vVgd1FbEs+s34EklCvH8Mt94bI0hx++OFFeUTpDGeTwZaRFmVXjmMPjUyHCJxrPYTa8wwTco58ImyuOMzCvk2GGXEPJanMW4ZCmeGyCbU9VEpIGRP7cxBMZV1xwE3fsRnawxYHqShLlVFhLGTVwhmZcjCilIqDEKWVypo4+/acRRYrnCEnA9dztiih1r9wEuAbkVIRYMZEqZw5n6ddexnJD+d1GSef9hfOLCxb5WqRxQgTTntk2MK55Vwp/wuZjXfPktPWtbdIP+OZVgdDiSY5Q+DqQwhlx5yca+2t52rthzaGCLXPyOkDosYBsUZE9ZVnx+dHOMv0FWe3PnF5TFai8kMwMcpm4yAvVTiCagJpsib2TZJp2ZCxbO88+MT+dJ/3ihOiQ/fJniGydA4CuGjpcJAHpIs+i1PD6zkdIoxkFnmViVR9E4dPwQsJiewvUizoSfZrwtWSoW7RXXSsQxvZB+tOcEBZsACsEl5tk4sglCHD5ATBia8fuF+gIvoua29bD/mJbU5jsjMvoY4MNV2t8kF5+Xou5wUIIJFrJLK+jEM1g0qqsJ9DQSLzhNw7bHNeG0I2baGot4MFWYpD68z9kO2asnezCHXoxlkyF4ejOW3b+GK+a5s1pHdU4giSI//wYLf7+9HHbHm0ifjFyeIhI8vOULf4Oy3ktpVQt2Aec93fWjY01y3rLAi1aqOQ4VZCba2pApH44JvWyZe6XHzIBrfqirhvloyth1DLUJtnOqwO3Eaf2WPZ+rx2PgSSUO98c1pGhLwiCUGqHFqDTDLWImci7hSWvTmc7shUWfRK0RhsRMwhOv6bE+TQME5LnMwq04Bk7r333oVEy7QiyxwGEfg4KdHpraLGshJB9PrPOnBEhoUj7NK2suw4OG3eaaI0lZxx0DjWSDBnjkMkOqiETUmSMXFMjYlDqByeg288xh4lfiKNsjayFPrlXfZIMvScO/cr83SoSd3ncEo8Q5Ey2vCVUUBO4eFd9g7KNnAJYOEtAAAgAElEQVS0GRPODkfKvYyRrAhCoJQ7sDNvjIJL8MC9Iuuwi1Nc7ZPzXv+vTdk5J91yPDjXre0iHBwhUWNOIIJQl2DOOz/1/a1YTsnVevrA+baf1BwjbqLd1onAQRALa0q5lkwLebBmzJU5r/cjz1p78YmbRftqPc+zdqxdTqIxKee0xozHPK7nE051P2bJYa0/kD7BLfs04ajkG0nifOiLAJ9P1snk6l988kpJb2Snp2SFA2nurHvrPPZnOxxHObFAInJunamMoSMRG9naZVzWGx2pFBkuSB+SwhGlkxAgenA936S2xo3FWO01lIX13wiF+Y41bX89HYPoq6yRBXYSuAxT2AhOr4wljL1X1ljwJYIX5pmNQMLNFyKIUNqXbo/1PLrLHkn6kM71SSh9g4+tFbASbLCu6Ds6mW6jS43J/9OJHGx2TBZeXwQGXBxxus1eazjQ5c4GkW2Mbz17BlYqCDi7ZIA9JI+CnX6XnadH9Yn8aJ9MOkSPLlBBUX83fRGZiYMhBS3is4nxHuOIzxpyxlU5wN5YYI5kCjbpI3tLlsnSPPNgTHEyOLsgo2bNkA84C9YEDmF7Yi8+sgQ7mUNrlz6rq3qMo8axtl1sCN04JXOwJyfsDBkwr+ymoLD3Dfkd/k4e3Bul//T0LFvOXsPbPKtQ4nvAnC1g141T0Nl6CN9mkflu1dnOnnFYVm3zZ+FuzbfaozHMVarMM9dkf2yd8eHojxZf0Xpzb73W6EnBNH8nX/wlNn9eezelK8zhLBkzxildQY5jrGHX6JnoP33KL671vKoJek6Avn+20SJylc9sPQSSUG+9OVlqjzipDDhj6dRpV2QrkLz47mK/URHrWPj1ASnzdE47ymk5Xutx3udpcxn3BmYUqzK3/sES87RRR5uVra4aj7F5U+bOoXVI2XocQs657EkcJjUPFsu6d5Vy5d2CFmR2PeXQxjq09paFwbzvWSVmQ31Zj/5YBm5xYnut94b6KUikksde+WVesd5Wqftiz+p6ZbV/uv0ycVjmu1rGiyDJOLrWq7uX2ff+uwRxfG6sv72hJtYxDgGF2H8q8LssGxJ4sgerlNMhHFtkbhk6a5m2fJXysBHvbsG8tR9bfZ216IrwhZe1nqawk/EXwOU/RdXo1DP5+/ZCIAn19pqvpfRWOZNMgKxn//TfugEZUtkOpYJ5LYbA2KFki72t7alVzhuiJNpdVzW09Srv2tUQWKUcLgtLmT/Zr/V+zmpZ/cn37BoIKFFW9q7CS6n7rGusXHbXQCpHmQhsfwScr2GLkSqT/kFl2390OYJAIAn1LigL9vAqZZ7aB+s++63sc+uXde2CsC00ZIRaKWPsqVzoJXM+tMp5U6Lpiu/Tztm1vH0XQmCVcrgMGGUA7blVeiybmVcisFEIxL5s7cVe4bG2k1Bv1KxkO4nAahAQXLZNbt99983s9Gog3hJvTUK9JaZhYzsRnwWaKjtRLmU/kVLx9ZQ9b+zotkZr9ifb53jYYYeVUmsn5trbtxFEdFXzZg8QQm3v3HYq4d8aErHr9WJVcrgsJJ3tYC/bogeELasf+Z5dEwG2lYNtS1X/W+CBiLMA9ttvv7K/3dkHDhNzOJOtO3klAonA1kfAOpdYcS7I2Drf+qPIHrYgkIS6BaW8JxFIBBKBRCARSAQSgSUi4PAjh1oKttan2C+xiXxVIpAIbBIC9mf7ioREisMP89q5EUhCvXPPb44uEUgEEoFEIBFIBBKBRCARSAQSgURgRQgkoV4RsPnaRCARSAQSgUQgEUgEEoFEIBFIBBKBnRuBJNQ79/zm6BKBRCARSAQSgUQgEUgEEoFEIBFIBFaEQBLqFQGbr00EEoFEIBFIBBKBRCARSAQSgUQgEdi5EUhCvXPPb44uEUgEEoFEIBFIBBKBRCARSAQSgURgRQgkoV4RsPnaRCARSAQSgUQgEUgEEoFEIBFIBBKBnRuBJNQ79/zm6BKBRCARSAQSgUQgEUgEEoFEIBFIBFaEQBLqFQGbr00EEoFEIBFIBBKBRCARSAQSgUQgEdi5EUhCvXPPb44uEUgEEoFEIBFIBBKBRCARSAQSgURgRQgkoV4RsPnaRGAjEfjVr37Vvfa1r+1uf/vbd7vttttGNp1tJQKJwCYicOCBB3bf+973uutc5zrdkY985E3sSTadCCQCiUAikAjsmggkod415z1HvRMh8Je//KV7/OMf39385jfvznnOc+5EI8uhJAKJwBQC//vf/7o3vvGN5bYb3/jG3ZGOdKSpR1by+5/+9KfukEMO6f79739Pvv8EJzhBd97znrc7ylGOMnlv3pAIJAJbDwHr/Bvf+Eb36U9/ugTzTnGKU2y9TmaPEoENRCAJ9QaCnU0lAstG4D//+U/3zGc+szvLWc7SXeta11r26/N9iUAisA0Q+Nvf/tY98IEP7G55y1t2F7nIRTalxxxspPoLX/hC993vfre70Y1utNaPX/7yl90d73jH7p///Gf30pe+tDvTmc7UHetYx9o08r8pAGWjicA2R+CPf/xj9/GPf7xUw33kIx/pjnvc43YPfvCDu9ve9rbdUY961G0+uux+IrA+BJJQrw+/fDoR2FQEvvKVrxRC/bSnPa074QlPuKl9ycYTgURg8xD44he/2L3mNa/pnvzkJxeyulnXt771re6b3/zmDgG+3/zmN93Nbnaz0qXXve513YlPfOLN6l62mwgkAnMioApm//337+53v/t1Zz3rWbvrXve6JXB35jOfuTv60Y8+59t2jdvf9a53dXe+851LAPEqV7lK97jHPa57//vfX3Q0DPPa+RBIQr3zzWmOaBdBQHb60Y9+dHf605++RIjzSgQSgV0XAdnhe93rXiUTfNGLXnTTgECmlYIqA40rCfWmTUc2nAisGwFBsnvc4x7dIx7xiO6Sl7xkVpY0IPq+972vVA297GUvK/r4JS95SffqV7+6ZPfPcIYzNLwhb9luCCSh3m4zlv1NBP4fgZ/+9KfFeRb5PN/5zpe4JAKJwC6OwDOe8YzOmQoPfehDN83p/cxnPtN9//vfX8tIm5Ik1Lu4YObwty0CstP0yslPfvId1vS2HdAGdfy///1v2f7yoQ99qPvZz35Wtrnc4AY3SDK9QfhvRjNJqDcD9RW3+cMf/rD7wQ9+0MlguuxzERH7zne+0/39738vfzva0Y7Wnec85+mOf/zjd/bfHXrood1f//rX7pjHPGY5JfrPf/7z2r0OkDnpSU9anKR//etf5Xn32berHZkRlwNmzna2sxXFO89lX93Xv/717ve///0RHtP3M57xjN173vOe7uc//3np79WudrXus5/9bOmjNpXTnPrUpy7P9seu7+c+97m7P/zhD91Xv/rVtbFf4AIX6I5znOMU51MZzo9//OPut7/9bWnL3j+/1ZdTtJUq/uhHP+q880IXulC35557llsOOuigNayGxg0P76vnJPplHha9Pv/5z3ePetSjSgmR+YmrxgA+MDRH5syc1+WgjKWM0gc+8IHy+K9//evuhje8YSHo9eFGjMOnPvWp7u1vf3spLTcPMlDkqm7PKcPHO97xyn4q82rPVcibMicHmJDDYxzjGN01rnGNInecbfsvL3e5yxX50a49l+5rkbd//OMfR8D2tKc97RHk/exnP3sxbNqLy33moD83+vHtb3+7yCQM4WHM9QWrkCn4OxBO3+H53ve+tzxnvcHpHOc4xxEIzpTca7NFPlaBlbGY16E1GRjUB0tZHw7GMl/W0ZWudKXuMpe5TDl1emhNDs1P6KNZsrboWMfWAd1H99Q6TBkj3ULf6IvLgTtkwnhadIZ1ZTsGTMjESU5yku6KV7xikSPzviqd8clPfrJ7znOeU8oM+/K6qJ6Z9zmEmu257GUvu/boLEIdupns0JP0k7/F2q+xpycOP/zwso77F/3moLO+7p7V/3B6P/e5zxUdRJfc4ha3WHN6W3XbPLqFPbKuZ8m5PvtdGf/HPvaxcj854pCf7nSnK0OCD10T+oxs+s2/+/qMM0+fhpy7x9/Y/DE5XxbW86wxOsX8GlvYEuvNZW7ZlrgCP3t6zTmbY1sBXWweF11jLbYjsK4zjUO6CcbOEwi/i4xe8IIXLDqE7Qj9wpc6zWlOM7nU+nPugTEbduxjH7t7xzveUSrY9IEOIhfsMNtbb7sgQ+9+97vLuqPLlXNf/epXL3aazAja3/3ud+8OO+ywQhJhTR6vd73rrcmj3/hp9Nu5znWu4h/yUcgYnNj3em22yPfBBx9csHKd6lSnKu/UzpDM8s187cClHT6edcNvfdOb3lRK09kz5er0MPlexfoxx/rS6n9PTnresG0QSEK9baZqvo5SFIiRPS8OqnFRbPe85z0LgX7e8563g8PFAXzqU59aFC3nP563B+ROd7pTUZ4U7U1vetPuUpe6VPfIRz6y/M1zyo4/+tGPdq9//eubjEI9EkocKfS+vfbaqyhqmVeGUf+1TTFRhE984hO7F7/4xd3DHvawMg7K/hOf+ER3//vfv/Q9HLihsSPM3mU8CLh2OBgPf/jDu/ve977d7rvvXsbCedHGs571rLXAgPLFu9zlLqWfe+yxR7nvrW99ayHh+mn8DuZgEJX0PP3pTy8KnOGCCYWuz0P9mm9Wd7wbwUdyRY/7eyb7bTEe+sLRVnrEAfS3F77whYW86r93MJ4PetCDyhzf5CY3KXPsPnu0OZf2ZzJWyKQxwc44W+QNsWewBQA8e6tb3aqcTu7vMPbJr7vd7W4loDGvvLW0HwTDHJGXN7/5zUXWXUPyHpF5Y4RbXVZf//a2t72tGGnXl770pU6pFwzJZ4yLQ0J24mqR+3lOa55nbbZgxfmwJpELjiyipv8CIkr+rJN3vvOd3ZOe9KQi39aH9Xmxi12sOEAwsx5DhlraND8tsraesQ6tg9BhiKA1EsGpGLOAmyCeq0VneN8b3vCGoiNe8IIXFD0SJ/FzUsmc0slV6Aw4c3yf+9znljW+GZd1JShx4QtfeK35qQw120SWrH/4D2FvbZEz65BNC31117vetTvlKU9ZnP55DkaKOeHs3/rWty7P/uQnPymyy07Eem2VXYNt1S0tcm4PJt1svAgcG/uYxzymyFT9NYfWNueR82VjPU/b/fXtWWN/yEMesmbnA79f/OIXZd7JgnvYMwElc7meNTbmKw1hXa+x6LuAe8gjcq/M9973vndnTi9/+cuv+U1+e8ADHjD3+Sctcy4gTJbpZcFKF9zodX5TlB4LJvF33GctILr0IDJsTQoG+Lc1fPGLX3x0rfAr2QJVc+TWXFhD/Df+w5e//OUyN5FwaZFvfTnggAOKPX3CE55Q2neFfjCO8PsEUPiC7r3CFa5Q1ozf+Rj8XWQcEacf6ZlY3y1Y1r5ui52YR2dsho7ONleDQBLq1eC66W+15wUxoWDiMBjKBYm56lWvOkjCEDMOH0ds6PlwipAtRNSFMHBGRJbnPWyGAmZkKOH62WiHMx9919ZjH/vYYjTdK1rpCmIjcxoGot93Ro5y54SJ1rqi7ZOd7GTFwMTnWyh/YxNlZRAZPApYBlz77vvd735XiAajrbQSrgwXpatvT3nKUwqhhqPggP+2/0hktT8n6xEU/dEXhrB/MMjQ/IneIjgCF8bIKN3nPvfpXvWqV5Usflwya7e5zW0KZiLVH/zgB8veTNm2KC03Jp/oQRpEqYfaC4y9tyb9MBKE8Gxdqm4O9cfftTuPvM3bfj1H4ZwxxGSoljl9RR5lXe2FioPfZMi848Mf/nBxcK0Jl/s54zBj/EOeBBI4FaLX88p9i4wsGysOJeeHsyfTwYm49KUvXQi1sQq8GLdPtSGG9frQXwEDz3NWkJ3W+WmRtfWOtb8OQrcYY62H+mNu1RnGam1wUmXqXZzTK1/5yiWQ5DR+mZxV6Aw6xpw4qDCczxb5WdY99LFxq8oIXevdU4QatoJcCLPMWR/7mCPBq9CttR4nf2GTWsdirl/5yleuyWg8p0STfhqzJ3W7Q7qtRbe0yDn9jnTQu8iANSd4gExbc3H1bY6/D623ITkXVLDGn//856+t7VVg3brGalmp/QwBdTaJvWZLBJL7NomOvd3tblf8G7pqPWtslu2q57cva0O6KeQFzjKXL3rRi4oNeMUrXlGwn6eiYmzOh2yYtuAUQc14dr/99it+CBmUQRfIvuY1r7lDwDhkTVCMPaRT2LLQ52NrJcYvoBD+knv5KQJD2uNXCTa3yrfn2V8yev3rX78EJPv6QQb+5S9/eSHK8fkuwTF+mrEi+XGRHz6OoCPsV7F+FvG/W/VW3rd1EUhCvXXnZl096y9oxFcZqvJGymwoq0nByFBzhFoItegwBSvq97WvfW1uQm2AnAVRd0pNKVRtUIcIdd/pdX9EK4MM1X3nfMg4c5DqUnQKlXJGpmsC5X11llnpJ0wY0biP04hQIdQiqMqWw3HuK2fPI9x+58gvm1Dr75Aj2Z8/Bhw+ZIDjyrB57sADDzzCvEWUXQRXQIbzRm5qsuF9MvRK5OHQSpj0d8iA+XtEdVUmCFQwojAPx2qWvC3avjJeBN6YyUkdgIq+KhtDpjk/ynZdspacUc6B6HcQak6dvsjqRtUAx4G81WW488h9iyLoO3LrxYrzFHIrWNN3YAScEA8lmGS6Xh/6Kxsh0GKciF3L/AhWCWpMydp6xtpfB3HaqjmaItStOoNsCFLVxI/Da/2rYiEjq9IZgY21HTLZIj/LuicCLYJKKk/iaiHU7M8d7nCHUjk1RKj9jT4QyImKgSA+8xLqIAyCRX1bGHrIgULaa5HdWOu1bhvTLdZOi5xbw3Ts+c9//qJjY6z6XAdRFyUEcFatJBBsviJYZs6WiXXIQMsaq+1/6H1rBwkUkDRuZG0Iv8A1sr4ytIva5WUTauMyn4gdQgh7AYJ5t8cFli1yNrSmVZlJYtiuhkgLFgv01XPvuagoUN5Nt0sqSBBMrZWxgEK8T1VT6MVW+Y5xCPLy19hguiUCvNayT3jx8ayNuAR1BS/7Y/N3PmcEqlaxfhbxv5elg/M9m4dAEurNw36lLdcL+trXvvZadE/pjquvGBmjZz/72SXbLEMwRaiRLMbYvhiEZIjotgyQouU0cELt71Huh8AgH31yM2SQtRF95cBzJOP/ZcY4sIgBo1B/p5kCZlREacPo1sZKRJYilj2P/25xUMfIYt1P71FijpApZ1KCbo7m/dQNPFyzCLW2ZIEZOo68IIVsNOMkmos4IYRDzq/yL+8WWfbfQ0GYwGxRp7MuSw1jHG3pYxDqKXmL9gNb/bLfLMpP+xnyyDIIiNiDp2xMW0OEWn84FuRTyXuUDStvVvVQE+rYO4tQyUYz/pwIfan7MI/ct6yj2pFZJlbR9hDB8VusI44OXdC/lBrau9cyPzHfU7K26FiH1kGU1VtLsp+czMgYyXr4ezhkLTrDPWSuX3Uzaw6XqTM2m1ALrMKrzgjVJMl/D1Uy0U0CWnQSPTgmb0pJVSkJBMpW0lvsj/U7T4aaMy9zJ9hTZ9Jm2ZNaN7QQrjHd0tdzY3o/9gjDSwAUkZRRFySux+p3AUjZfZi44CSjJ+DXr/IKW22u4KDaq64+CVldFtbxvnkJtWAd2yy7KWiv6oF+hz05kSQw7tp2aas+26G26WOZ5RbdVAdMaqxlgWVC+U1Ocu4HgfvrPgIVto+pFpxnW0/9rlpnTNkwAQafvNJXwSLVX5IJ9JxAMZ+wXy2mrdCJ7JbKGgH2qbUyRqhj3de+VKt8x7ijGlIQlL9Kzwq+mxtn6vBH621VxqZiwTqot0h4nwCVQBXZWcX6mdf/brHxec/WRyAJ9dafo4V6GAtaNJKjytnlqPp/V58cuUcpEgVEycwi1PZQUlCiqxyZMaLb2vHYcxgHbClv4wS0Zqhlw2SROTzGF33n1HGQjZWzrMQqFGs4bKKUMmx9YxVlu6KfIrhK75RFTV0tznHtmEVZUuy5Uj3QesEdIY797PVzQ/PHKYEJ58l+cv0QzLCnuf6GdRhF+yDNidJUTsysg46WQagRVnv0EVWZCNiTgxZ5W6R9ZbECGhxROAxVD9gLKwtvTZAJ2TFrRTBEwMYzQahrOa6Nu3kyz/011yr3LfIQc7ZsrKLtMYITf++Xyvf73DI/AhVKWqdkbb1jrdcBfcG5anH2W3SGw/1UgQji2YdYlz2PzeMydUacP7HvvvtueIaaPFsfnNp6C4lxT2WoVYjAC1FSqTAmb94FW3qdjhCMpJ/mzVDXOi62YsT8hKxa24JTLbLbz1DP0i2RHZ8l51HC61CpsFtj2fhFMmxIoUOx4ChYOESol4X1ooS6Lvmmb61VGUjkzj/LDlrNGzCJYLCgPF9FQAiOdVVVveatD/6GrU2qVdjdPtFr0fVBTgUIWmxY/U4klm3StuCMua+3KNX3Rkm2rV/w5g9MrZVZhJr902el+Misd7XItz5Fdt86F9RWlWh7okSMoAsfSICIDxtZf+uiJRmyivUzr//dOu9539ZGIAn11p6fhXsXC1oUEimidMai6hrpOzSzCDWHlHGTnRNhXS+hFnlU/qSsSNYgorythJpCZAxlAkWJ+32PfWJITShcJdv6TylHkAEOjJ6oPqLF8HhWn0RC3VdHlO1PEi2NPTu1oavLPfuOWm24OU6cG5mtKEFqnXSl6SKzQ5njofnzXnPF6ee82v9r31Hf8a+fRXC9XzQ4yGX0j/E85JBDygEgizidfYw40Uo5GXqHfIVxbpG3eds3B5wfY2Okx/ASSFGiJxil5Fs2RwWHagjrifMU5CXIzCUucYm1SH7soSbTDsmJLKjsdavct8jDqrCaItSxjpCo/qeayAYH2BppmR+YtMjaesfaXwdIbwuhbtUZMrSIYeijwJC8+A1W9ZkH8xLqWToDzs5rUG200YeSObBNJkywrn842BShljlzEBYH2DVGqMOxtsYQaZUf9PK8hNq6VCJqDfYDhZFFpF8FjFtktybUU7olzv2YpVNVdcgiGmNk+4OIW0/0jnJd1UPzEgKZOwFodk4WeNVYL4NQh22FLULm9GdnNPRtyLLWWEsFQqwvwVh20jYfARhJiToYEOO3ZUQ1lDlDAJ13UBPAFj0f94TPM8uGsZuy+33SXgdBnYTt5HjBqTphUI/fFjEkdmytsNV8CNVYs/aQW6eqHsifbHmrfMuwsy01Xn2Z7RNufi+CbWye7W/rq323Vayfef3veeY+7926CCSh3rpzs66exYKmtOw3qvdgeTHH1SeN9tlnn3JIFSIq4os4umYRap/m8HyURq6HUA8pwlmHkiEkiF0YCYEADoesJudjbD9vlG5zJNwnC+I9DDKjVh9kARMOsRLxyCLKEiB68XkuxorDJQhQl+zN6xxHhppTH4dktE68KC1D188wz5o/xl4EN+YfdmSEwYmTLDmY9sfCReY65oiceD7u4xAqqec8LOJ0ymoi4y4GHGEVQY+TxEMOWuRtve2PEWo4OZiFYy3oIcjDEVXiF3vNBaxgEBn2iJjDKeYXCVdaRz6cvG/twT4i7tbSmNy3yMOqsJoi1LE+ZGesj/iMjEAUeRYos42jdX5aZG29Y/V8vQ6s3xZCHWOd0hkRwFN6irQFueRMOx3fequvZeoMjqbTcGudwHl1gFOcLj5PFUyL7Lkn5lsZax1grINv4dRGybe98oKaMFLCqVw5ttUMkbyhwOiie6j1C0GQnRPoCj0UpyBz4uPwpFbZrUlfrduGnp+Sc8EltgrRia90IGQOu3PoFv0jIIqkzEsI+jZ0I7COINbUOQXuGyJlYR/sARbothbpTydmCyBFoHtZa2weQi1DbU2zFbZuDWWoBZtUMiHStU1VyVHriNb1FoR6lpwJAL7lLW8pFVh1gEuGnH8jgK+iSabYp8pqn46sOc+ADlciPmutsGVsNj06ppvNu+ojBxYKKEZV4ZR801v8NDaWDzZLP8T6sCbo9/p08fBl4Nv33Vaxflr873m3+LXKRt63eQgkod487FfWMuVHaXLg99577+I0KFuVHaHAXEg2Rcn5khWk8OOQjKHnOUn2rrlfZNZnq+xJpMQoSQpEdJaxbylzpOw4BPaCyQbrl8gtpwlRo9wpT8YS2Y9TITkD9j4zpMiItkVZKX8KaqjvkbWmnEX14eE0afvSZJEcUqH0zechGBkZae8PI83JssdIKSdHBhlHZrUZzqN27blk7OGkLRFbpdzxWaiYE04nwyuybay+12vs9bekW4QDgWOkRJDj80/hKPbbEqlmmBhwfTvRiU5UmmBcGHRziTQqoZIJqe9xH6cc6VCOj1jDEf6CDua+Rd7Mm8wLA6ZN1QEOojM/MuWydoId+mZsMukt8qYEu6V94+M4KEs1lw4dis9d9Z9XkqYcTfsyQkreHDLk0y2eIxucGWtMFJzT4hnvVdZGxhDxOLGc0+I99gFyBueR+ylZWAVWMVfe7XAfcirQYlzGYN7MpUsQxKfCEE2yHZ/4EZgy5lZ9FG3OkjW/LSIXseb668B5DbIVtQ6LfZvklB7ioHGS6Rnz3qIzVCT4fB7dgQTJ1vtvGdggtKvQGRxHc1bvdfT/5sJ+YY7pMgk1Z1qb9LKgUf3t6VpuZaYEXGSUlVJHkEp1B2wd0iY4iUjKPvaxR7h9/sb6YnvMiSCUChJrix6OT7X199TOWj8y494bnzNDQAQc2YMxezJkS+fRLWHPZsm5NSWTJ2hLV8BWQI8OIldsN1lC/Fr0mQC0b1q3yPmysWZPYo0JJMR4zIu/C2iYT1U/girhZzhnhI3VH/JlrdLDvrsctguRYzf5MPwbc2atB4GcZ43N8pXq+UXaZT3ZXBVicLW+ZKjZRTaDb0Ee2Vt2xBoRYFM+TY8ot/c7Mk6net6aiK+NjMmsQI/2WuacnNE79CVfhFzL7lszqkgEAeDknexvVEwpR+cH8C30Na6ptVIHQ6xj9pCtIOdkmS8XfhVdOCXfbDN82VNrGrrSFPEAACAASURBVIZsxJB+0E9bQQQK+FX8F/2HOTvtKwswppfhpy+qM1qxnGf90K8wnvK/w95N2ff8ffsgkIR6+8zVSnrKWDF4SjO3esSsziLpLwJM0c7z7dEhEBEcjqGLkh07KIST4/Achn233XZbyXzM81JzxzlBhvslTfO8x70hB/Dsf4KrfhcHbr241xFhzin5m2p33vFs5v0hJ4jlLHnazD6uou1lr49lyNoqxumdrTqjdV0to5/wEijkKMdp9Mt476x3CKYJBqouEUydpTu8Rx+RI8EZ/wjKCYht9vrfTFmb1TbiQT9uFZuzCnmKw6mQfaRp3sDyZs7dKvBY9jtDV5ElZG/Md2nV375cIjA25HvV1QWCH1N+1UbJd7SD6G91P3fZ85/v2zgEklBvHNbZ0joRWE9p+Tqb3rKP23fIMZWlWeR7lpsxsFklrpvRn2wzEdgZELBnkB7wT33I4CrHJvMjc6pyo/XEYtVJkb2pv0O/yn7mu7c2AiETstQbvfd/ayOzvXo361Cy7TWS7G0iMD8CSajnxyyf2CQEEGql1g7AmDeKvUldXnmzIq/KOJWkOY18O1wINYdaGXFdqr4d+p59TAS2IgL0gPJpeiD2A29EP5214Op/enCqbdtslDG3fIpw6l35+86BgC0jSmszyLJ95zMIte0lQ18f2b4jy54nAtMIJKGexijv2GQEHERi35hTHpUa2S9n/9i8TtwmD2NlzduXhqAquxw6EGhlDc/5YuXy9kPZP6ZMz15pe9/i0J05X5e3JwKJwP8jYN/pQQcdVPYXr3cLzDyg2tPs0MB5SZBDiex1dAZDXokABNgEe4intg0kWlsTAcE1+5Wdy2KLgvNWbEGhH/JKBHYFBJJQ7wqznGPc6RFwmrQDdZx8mnuEdvrpzgEmAmsIINIO73Gy7TIPHEuIE4FEIBFIBBKBRKANgSTUbTjlXYlAIpAIJAKJQCKQCCQCiUAikAgkAonADggkoU6BSAQSgUQgEUgEEoFEIBFIBBKBRCARSAQWQCAJ9QKg5SOJQCKQCCQCiUAikAgkAolAIpAIJAKJQBLqlIFEIBFIBBKBRCARSAQSgUQgEUgEEoFEYAEEklAvAFo+kggkAolAIpAIJAKJQCKQCCQCiUAikAgkoU4ZSAQSgUQgEUgEEoFEIBFIBBKBRCARSAQWQCAJ9QKg5SOJQCKQCCQCiUAikAgkAolAIpAIJAKJQBLqlIFEIBFIBBKBRCARSAQSgUQgEUgEEoFEYAEEklAvAFo+kggkAolAIpAIJAKJQCKQCCQCiUAikAgkoU4ZSAQSgUQgEUgEEoFEIBFIBBKBRCARSAQWQCAJ9QKg5SOJQCKQCCQCiUAikAhsFAL/+9//uve85z3d8Y9//G6PPfbYqGaznS2OwIEHHth973vf665znet0Rz7ykbd4bzene7/61a+61772td3tb3/7brfddtucTmSrOz0CSah3+inOASYCq0Pg3//+d/eNb3yj+/SnP10M+ilOcYrVNZZvTgQSgSMg8Kc//al7+9vf3v385z8vZOvmN7/5Lu80/uc//+kOPfTQ7ve///2gxBznOMfpznWuc3X+Pev6y1/+0r3rXe/q3v3udxds//vf/3YXuchFCsbaeOELX1ic9BOe8ISdeTjkkEM6OnHsOuUpT9md9axnXYj4fOITn+iQp7vf/e7dUY961KWvBOPRxgEHHFDefd3rXrf0Na8dETjssMNKYOOf//xnd57znKfba6+9RiFiG9/3vvcVWREEufjFL750OAVa3vjGN5b33vjGN+6OdKQjLb2NoReOyfsZz3jG7vSnP33xC37xi1/s8Ogxj3nM7oIXvGB3jGMco6wl8obonu1sZ+uQ3ktd6lLdJS95ye7FL35xd7e73a079rGP3R100EHd3//+9x3ec4ITnKA773nP2x3lKEeZHKs1/PjHP76s2XOe85ylX6uek8lO5Q07JQJJqHfKac1BJQKrQ+CPf/xj9/GPf7wYwo985CPdcY973O7BD35wd9vb3nYljt7qRpJvTgS2PwIIHGf0EY94RPejH/2oe93rXted+MQn3v4DW8cIkAx66gc/+EF3hzvcoUNkn/GMZxRd5fra177WPelJT+oucIELdPe97327E53oRDu05vnPfe5z3f3vf//uFre4RfknyLfAxVOe8pTu6Ec/enH2A2/zgGQgCYKLT3jCEwrZjusnP/lJ98QnPrGQA31BOlqv73znO93Tn/70QgyQ91Vcgdn73//+7qY3vWkJkiI4ee2IwN/+9rfu61//erF317ve9bqHP/zhoxDV95Klm93sZiuBUzsPfOADu1ve8pYl4LMRV8j7/vvv393kJjcpBPhhD3tYd7zjHa871rGO1enTz372s+4e97hH9+1vf7t79atf3Z3//OcvZBrpf8Mb3tB99rOfLevQ2iJ/H/vYx8q6QZStK7L+hz/8ofvud79b8EbIkW1rRztTwQOBjGc+85ndWc5ylu5a17pWgUW/BL5uc5vbdA996ENXNicbMQfZxtZCIAn11pqP7E0isGURYPAYz/vd734lcyGDwXif+cxnLs5lXolAIrB5CDz2sY/tPvOZzyShrqbgN7/5TXGYz3CGMxQSy9GP61vf+lZ3oxvdqJDGJz/5yTtkq5FiZPhRj3pUIQt9xx2pvt3tbley0f0Ahjm49KUvXQKOfQKFVCPnJznJSboXvehFTeRYG/qx++67r5GCVUpZ9D8J9TjKIVdkZxah9oa417yvilBr54tf/GL3mte8pshyLeerlBXvDnl5zGMecwQskNd73/ve3ec///nuTW96U3f2s5+9dMfaQ7Sf/exnr/3N3/kY1pO1U6+rwNA98wQMv/KVrxRC/bSnPW2HtbZRc7Jq7PP9WwuBJNRbaz6yN4nAlkUgjKBMmLKsqejwlh1IdiwR2AkRSEJ9xEmdRajD2X/961/fffCDH1wrxw3Sqwy1T8LrFpTZy5bNQ6hlzBCw5z73uTu0OUscZdM987znPa9k2ld9JaGeRngrEmrVEfe61726O97xjt1FL3rR6UEs6Y5FCPWHPvShQvytvZOe9KQ79ERVCR9DRUZU2ixCqK21Rz/60SWbLbtdX0molzT5+ZodEEhCnQKRCCQCkwiIHHMuT37yk680yj7ZkbwhEUgEBhFIQj0foVZ6rdz7+c9/finTvuxlL1te8LKXvaxkn+2dvuY1rzkqbQ6C4vjLgNUl9rMy1NHmO97xjrIP98IXvvCkNMtkIxnmt2XP6OQLJ25IQj2N4FYk1HrNRtszrJR5owLeixDqT37yk2W/t0z0Fa5whR0A/+tf/1oyykrIY3vDIoT6pz/9aQkuPO5xj+vOd77zJaGeFuu8Y50IJKFeJ4Bb+XFKyGEq9qDYY6c89+pXv3rZwxKXgyE+9alPlUNtKC8Hr9j/pUTul7/8ZWfv1r/+9a9yuwMilPd+//vfL3vFXAy8SD6ihXR985vf7D7wgQ+U33796193N7zhDYsyo9xjP1E8G3vSGADvPc1pTlPu++EPf1gcCBFGlwMoTnva05a+xOEURzva0UqpkD06xulywuXpTne60ve4+mOwB+fc5z53JwuhbM/loAr9r6/6wA377pQ4az/6rq0znelMHeXvPXB0OZQLHrNO25yFeT1277BPyAE0DkCxJ9Bl7A5DMVdTmMeYYKzkSgmU/YL6bp7rQ3lmyYtxM0wOxHEoyxe+8IXSL/NlHxnc44o+vfe97y3yYc60dY5znKPcb/z2VM2Dvzk6/PDD1+ZaW2QCFn1ZMb/+PnZpX//tkVRO+Y9//KOUYYbc9GXGHChpd6858HzIvWfr9smK9/RltZ4vc+AQGVgo/bziFa+4tkamsLMWrbG+zJOVPg7meF6ZNUY4W1f9y9pxEMzUQU6/+93vyh7D0Bv1e8wZjEKvhIyTT5f3wzuuWlZgTuZjHobWgkNwvDt0R7xHO/bReXZMXug1a8Rc//nPf+723HPP7mIXu1hZy+Z56HCcemx0CDl1Ta23ZeBMV9jvqn8w/fKXv1zKPu9yl7sUOYW/Q5AcAlTroymd0T/k7GpXu1rZ6wgTc3CVq1ylO/WpT13GCW9rGd5k2dqrHfn6cDDPml/63Lzqqz2T1qpnbnCDG6zpkXnxHlvrszLUkYnWH6RVpszY73rXu3YHH3xw9+Y3v7norLGLPXvFK15RDjuqZXYWoXaomPtvdatbFTI/dbhYEHByaH9sXPUc0b2Xucxluo9+9KPF1l/72tcuutFVy7QD2mzTCXvsd7Jg/hAc88M2sPPmeD0l3+TbORt0icu6CFmhX2VStckGrKf/5IS/QafC0hpUxk9H1YdPCZaYZ6XHbDZ8jLH2hUYneuCHkCvr6xrXuEZpn43mwyCIdcl1Pxuqz295y1uKD1IfIugwOIGdoQPMpuYxugjT5zznOd1LX/rS8u6xa8gvoh/pxiHfbhY2ixBq9oU880sFiujaWWXqixBqc22rhDL4fhY83mctCmoNyQVCzh7Uh8+ZOweasTFkR1AgDmINv47ckz/yqMS/3/Y8cpb3bi8EklBvr/lq7i2y8KxnPascgsLBt9iV11AccQgEoycSyDGLPWRIsIMlGHskksJzQIm9Qo985COL48MIK6VhwL2TEfEuJ55S1A6oohwp5gc96EHl2diHFs9SwlHuo30G9hKXuETZb0MRIQ3IuP264UgwhPe85z0LMVf+FgbDYRdPfepTRx2gGMOFLnShQgrDiRFEiENFjK2O/sdv8NGnetx1300II+YET84t53PW1YJ569hbMefI3PnOd+6uf/3rr80D+Xjb295WjJm5mpIXjh25YYg4Ebe+9a0LjpwCsuL98SmXL33pS8XomHtGh2NjPyLs68+9zIs/XIfmOvDShzvd6U4zI/Nx4qc1MWsMrXKvT63zRfYdxPLWt761e8ELXlCcv+iPQJd10opdKw5D621MZrWNjCmPs+ZiDSMYSk3rtTMk49alA2U4hnQP/WHdKO/zDs4Jcufq46uf9MlDHvKQspYjW1g7ipxK/RrSA+TSoTycUQc3RWksoqQkN/TU0HxpW98+/OEPFz2IVHCclBwiouQbUZGNpNvoO/j73XPG6f36R3dOrTclvOvBWX9lOOkm/bX9gvMXRPDlL395d/nLX37tbxzGBzzgAWUttugMGCJfbIeSZmOidz3P4Xe4Uj1HMrX0O1IPl7osOX471alOVTK/kXGS/WUryBqMzb09mNYF8mU+W/GepW+HCDVbiOjRfYgV2xNOb8hl7I3W73mvIBiwQ2BdAhzvfOc7i63gxO+9995NZC76r+S7PiCsPojOWKyXq171quWgJbIlu2eurAW2EllCXgVE/UYPhyw4Dd26Jfe//e1vi95+yUtesjChDhsHSzqDXrBfVlCRHRBEEUS0js3xov2nO8m1sZFPusZaZ8usC3IVh08JIrD1bCDZJncw0K9FMrkxL9Y8vyfsGv0uiUH/RZC+T6jJn6CjNVQfaidgJYhhDh16F/utp+axlk+2yBzbUhD7lcfkdx4b10KozS1fsb6QUWuaHqj3UIcNcmCgrWR0B/kW5LBm6gC9exch1GRBsmho20a8j56XxRaE6cuFgKTD0Kwn+tQajLmzpvgvMaaQebqfzLOddBrZEODoJ2zm1Sl5//ZAIAn19pinuXrJUaHclKvVe0ci+s7BYkg4upwJ2bIoiaEgRN04/QzQWGlTv7yQo3Cf+9yne9WrXlWyFHGJ3DIQFEucPjlUmsg5FEkMBRUHxtQnY8aeN++ulSTFyQD1FXb0YWwMHB9Oj6isTIPPPbgYas4yUsg41QeJ9PseRl3ZYEtE3169Kcxbx96CuVNsBQuc/ssIMFyR9ZDRQgR8l3FKXmAQn4rpO83kSIBF+Raiaj6Q29iXGPsGkRLzLNPpWgT//lyHIeMEDh0C1F84nn/lK195BMe/P4ZWuff+ofniBMlCcXJDVq0Fa4uzdaUrXal0TYDryle+ciEtnMNW7IZkfqgf2miVWfcJstTrKNacjOTU4TvRfv/kW/MchDqcvCF8OTR0xclOdrIjOEHewXklh0N6YCwrCCd6pd7n2scJwUUIzRNHPy56QXt0kEylEl3kOhz3WudENoPzhRjOWm/6sgycYao0OQjBkF4VJOHk6hPZa9EZtZ7mFOpvEMvY+sGZjPVuLsmGqgR2JUgkHGXi6BgOZa2z9RWpZnsQorBNyLSghTlqwVt7s8qgQ844uHSS6gMBPm2TU9jUFRfm3N9kaYf2d7YY4iFC7TkkSoCHHhQ4qiupxt4Lh3322acQpKHycDgiLMi6efNu40GWVN0gCghDXOaAHvI+uod/IBNf77mNAHGLPRvqt/cjrvqmfZdxsxswrU83X7T/SAry6n21fMaaZY+s5Zh/QR5jjtOk/S7AMGuP/Ky5rjPUkWhwf8ixQI02BJ3H9uu26Kaoopg1j7X8qh5jp21DmPpE15AOtjYEmmXzWw//Cnkn03zA+uJr0A0qM4b8M76qde6wU18MEdAhH/zIOvi+CKEmW9acwGD/0NRWuRizf337O+TXWYv0Mx+gv4e7RY/kPdsPgSTU22/OJnuMHHDS+wYxslXKXWULREg5QbXipEB+/OMfF3JZG4P+aZa180b5htLsK+GIglKOsa+nflZUnBHgtIpOInbabSWVwFgPoRadh4dTWUPpybBx3mHUP5mz7rsMuUg+h5azNuWAiNYiflOYt4ydgWjBnHFFCij1mhAxZMgoR0NmbkpekAfBBYSo74REhlaGUFsMiTEo74wyLrhxtOpSNIZ4XvzruVZaL/BDxgRGpj5LEs4OZ3lqDOsh1JwS5e7mWVYv2vJvjkLtWJgD0XtZT1i1YrcooZ4ls+bD/HHQo9JiHkLtXkEBTkxdQdJCqOGw3377lYALB6jvDHqHOREkHCLUZABxkC2uM+ktTuvQvNArkQlH2KxbZX4RCOnjL7skiGJ9RCBlbL0pn14PzvorANgvSR4i1CHzxuNEXZk7zu28erreIxyEKwJY5kVAkWzJuAVxIQeIN5JD39RrTiaHnfEZHfo+5tTaNP8ca7phCm+/z/rCwFjJt/bJi0BRfcJ33I9sDREAFVxf/epXj2CDZV+VvEegcOyUbxkxdpCtMIexRWAWoR46DTnuN+fmo0/+ZUl9Jqhvk/xdcEWQie3q26K6/1P2bKzPESQUNKrnz/xHAGW9/dd32XdyWctVkBjVaAIzMZ/8D/9ft7ueE/HH7IP3y/aTnZCf9RDqqXns4zlW0TA0V/0xWBOCHmRfkHFeQj3PKd9D/eEfCeDRtSpG6sD9ooRaO0OB4Fa5aCHUfOUhvy78PWu+TiRMOvB5w7ZFIAn1tp268Y4jgspzkY3+YQyRhRIxFlkd+pxI/eZQPPaIKUuNS3mzMjZKV8ZRGZlMZGRB474hhyb6IHqnrIYzbA+1DEpEW+tPmvhciMu9nEj39jPUnBTZIdkt2SGRXZFWkXfOGQe2HxSIrBciwzmEm3HKYCqhQyBnEWpGhxGSveFATTkgY85dfyZbCLXSoxbMlc2L1M/K3rbIC7xlUTkm/cNx+plJgRvkGXkkG9qXQTF/9bwtgn9NZGBgv5K5ikzirM+SmCuZSGRtagyLEmr7F5ELGRpr0GXMLlsHBGpmOSqt2HlHLfPej7RoG6Ecq6qYklnv4NQgXdaSigZ6BMZTGWp9QIyRKkEajgTHCO4cw5qg1HqF0418ceTstbdO+2cQeJ7z7LexShV/FxwjE0iw/pNDJaVDGWrvUoLO8Y/PtdTEMdoZmrOxIN6s/bP1Ol8U56guse+1T6KGCHVUhyD7glnI4zx6eoh09Nd7EGpzRydpg96NvYT2uNLH9dqP/YZwtNcfAaJ3EcwhOZsKmo5Zw1k6l8OuvwI5UU4dTjCs6pO/4/1+F6QQRFQh4KI/BQ+D2E/JQAQkjLO/1WjIFkwR6qE5ioPV6IM+aRfAkAUUBBbI6wcX13sombUsWEHP0nnm2ljh1v+k09hBelP9FwgWfBfEicqDGrs4z2CMzK73AL9ZhJqsCmSHP7AeQj2Fg4BUfFvd+Bcl1IINghSXu9zlir6fJ9iwyB5qQTa+XgSh6rmz7thPQenY+rMqQj3Lv2MLWgi1NUSPCKSzyfV8GJeEE/2wEQcK7oR0ZlsNKQn1tpquts72y0brp6LUjqIWNaMwZh1g0UIsZBUYThkHke/YJ1creCQ4onR9YxbOrLJw/ZLlaSGVkf0ccrYoZcpS5hLZHSPU+kxpK6uTXePcKZN0sIhnxhQuxSlTwahHhnuKUEe2aArzlrEHQZvC3LiMg9NhjoauFnkxNwh1PY/xruivsjSRWqV4DgNhoKNsy5z3nWqGeF78Y66VtKkkEETxDm1PZahDlqfGUGc2ZlVmBPmK8cNXVpNTIlAVeHNYo6IAsemXPQaOsce6BbtFMtStMhvf4JUpVDWizLml5DvGEdsgkEaBO45GS8m352BGnwgK1KWMyDhiIEA4Rqi1H5lH69g7ZEinSr5llJDqfrYn2hlaY2MEL8pdZ623wGkRnGuCPFQ+23eEawJubzVMpnTGmJ6Oftsq4iAm6818WVf0g60sEUSiB2CkfNr2mXrtxzYN+8AjSztVCbEKQh3ER9/rsmilp4ID1mGcn9HXm7Mc/ClC7cAz5eYCSVMlx3QLZ12J89ABaWPEsE/q+v2vKxf6QfD1Emp6TJWLgIpgKhm0nUOAWkVa3x8ZIm9T/W8NTm8GoabzlHvHKe7rIdRTOPTn1dYT9n7ffffdYc/9kN2PfjmDIQ5m5QvNG2xYhFAbl4BnVDDU/YuqRgmX2DKwKKGmL+uS/GinVS5aCLX93i3B8jbvPe/azggkod7OszfSd1koJ6ZyiOvPftSOKCeHIyHjiwDF/uEgwQ7zQCpbCDVigQhz2PpO3hA5HFLYcZ9yScqphVTOItScRs6cyCCCRDkPZaiNl0Hh2Iia2oeGgIucIgEIRT/bZ6wcSs6pjHarAxL7D6cwbx17C+aqCpSy29MlO1CfamqOkRdZlyl5sT3A88hRPwBj/PZNmnuGGV4OmIsscJAAlQIOoUFeBCI45vPizxBz5M2ROUP0xvYO95dHfJdybAz6LWvFqWiVe21E+wggJ5yTMET6kDvOsWx9vWfRvYIxStgFQFqwg2H/3IBZe6hbZTYIqT4g0qoKrMdWQh1BAQSAPiAPLSXfMVcxv/UnhbyT00/GVIOMEeogag4l4tTKUrWUfCNQ1ghM632qynsF1Mxnn1iNETzZuan1pix9PTg728Fec/JUH1Q1pFfDwSZvfhdcWI+eNk8xRyHH1oq+WNNO7haYhJfTu+kfc6FqoT5LQAaKfAWRDYIHG+vQwVX1vsNVEmoOd+10x9YFfY594ssk1HEYo/mY+rxRkAt6pZ7r6M8Y+QkfwPv7VTsOarJvnd23zmBbH77Was/GXCdrQNm/+WVfZl2L9l/AjFwJqpLpOtNJHvv+y1Qmcl43cMw+hK1TwRCH8M0i1Koy6kqTCFbFoWRT82i9xCnTYYtmVTTU44x+qQyyXh34aPvaRhFq9mqoQoPOot/4V6GPFyHUbLntNbMOJZuSi7A1MK51RH+bkLlm8/rbRMK2SyzM2poyr/zl/VsTgSTUW3Ne1tWrcCyVOlr4kemRPXGqImOHOIZTt9dee60dbsN5RfiUsTDgrcQi3sVRYsDjVGzky55uxi8y10MZamVGTuqUJUJoWkllOHh9chFlQ8avDHcoQ62MVOScIYmDiWQOZGKVq+qPbGOfUHO8OSNRSjePA9KCeevYWzGXCbO/WbY+tgDIBpIDhsu8yEpNyQsiKvOGFMe3I8kaQ6P8H+GWlRTIQELCAMXBKgIvMlgcOKe3k4t58Q9nvv5+ZSuhJiuzxmDOGXFBh1a5rwk12ZeZq/eE+j0MemRulYDFgTV+l8lB3mxtaMWOUz4PoW6R2eif+QpCOpU57CuqyLoiAHGyfyuhDiLj1H/BvtjjKTBIJ8lwCaINEeqx7H4LoY5xKyON+TMuOoQMc8w4rvU1i+BNrTckA+lcFOfob2yhoN/DkRdMCIIUlT/WeWSCW3WGscbWnFrXxV51n3GKzz4JRMpI0gvaFDSiB+h+mPYd2yAN5jW+4BAH9jnrwVYdWwbqipr1EmoBRYcB1gQv+sH++S0+dabqxfo3PtnVCNzV8x/9lZ2qtxO4Z1aGWlWT4C5dSMbj81ZjBj/28fusUGTr6nvHyE/4AMZY217kyXxYS2RBaTKdHjbO/Jk3fkJdcWWOfUFBab55nvW5KcERc0dGnMUQgW/POABzWf23FYP9smbtF3f1/ZcISNDNdRXCkA8SFXLspHHOusI+CNohUvHZtKEvWsS9dHv96TP+ByyDhEXAndzFFq2Weaw/N0X2VNz0KwWHxhL9IsO1n7gKQu2cHOskTrv234I98UWC+qR1PqBDyqzJwHURQm1rBZ9kCItWuYgtINZh2PEImjoBPOYu9KrTwOuT48O2kz/+hX3mtlORtfpwvnU5/PnwlkEgCfWWmYrldsTipawoeEbHwUf2Pcu6Ovk5LvuNKVARa46FzIBsFAPlN/vfKGhl2AgmQsaZoOwQGdlfThDlwFgjCu5BirXHuCoFVOrlv0XHPevd9lUp+xFFlNlghCkk0V2EAfnyeREGXwadgeeEuRhRbSCBUV5GQSuLi/fJ9slQG5MxiGozVgIFyrRjr57x+44nEmDPsXJdBMQzDptB/vxbH+txx95PxoGy1X+OCXxn7ZeZhTlMW8bOwRKVn8I8nAwYyPJxoBhQxhzhiTLCVnkxNw6DkXnyrFN8GUnZKYadU+AEXWTPvIkwC5YI4CDtiIlySvfNgz8HR9bBXNtbJUAQpwn38ZKNm+XwTY2B89gq9wztPPMlS686hKPkzABj8t/mRQR7CjsVJ5zSFhwEfFplluNgXmFrnZNlRE1/zJsIvbVjzfX3iJExpDO2BwAAIABJREFUa5sj6h30h5JDMopAIMacdM4ExwKpCXwFETjv2rfmZDUFtAT0HKJFLgV86B9tCzwgW7UesI+QrkMczD0dZG80csnZhQHdQJcMzZdn4mR/Y3Ofg5Vs/XBybU166FOOlDHZa063KWsln4EL2R5bbw5Ngs2iOIfehrc1JrhAv9NnnDT6wLrmuBs/rDjtdblwi86oCbV5pJfNK/1Hv5kz652jTH8aD6z8XaCMjkNgOLXkh14zL2yMgJKMDmJHByCXqgRUaFgbdIUxsSMteA9ZzpAnc8TpJVfsgXcLmlprZAuGMu3kR1CVzEdVF2xlEJEbciswS3b1lVNMjxlDHI4FV9lGgRiEQDCWjQhb4P2yb95jjur9+rOsP9tCbuoMWRBj7ZFHeCGwMTbvMz59J8vGTvdYCxz++EwYXUc+ZNDYRWOLz12qzqKX2ETfDfYOQRyY8BfGLnum2QXbcoIQwZIM8CsELQWA4tTv9fTfQYHstIoacmndkXUVZHH4qvn3N2NB8G01gJtgLpJrvmHHPppL+o99mSLU8UlP6wzu5pYOsgasFyQR9ggi+WILyZEqPDqczqHH3CeIJBBn3cCObMS9ZHdqHqOv2jen/TNC+mOZx8aNEb++vNPDbLIDTu2fV0lj/ZEXshdn2pgHdsXWB+8mW9YDP8K68Rxc/OawR2MXGDKPriFZH5orY+Tvqq6r9Z85oX9a5MI4yBjdJqDFn2SnJBD4p8Zk7uk1eCDw1hY546/SkeZbkN165GOSBUFOVYF57VwIJKHeuebzCKNh3BhjSrkfHa5vZvBE4zmF8Z3mRaGJg1u8K8tcxlHcaMw5+gyBi6Mz9P3NVnlh6DhXY/IS73G41Fhbi8rXsp5bJv7z9mnWGtkO2M073kXu3wwcBDcQCofp1ZmfRfrfst4WeW/9TC1HHDwZKhkZOnxK50/p6TpThUguyz5E/wPrqX6uF6NZz5sj2SVOs2y68xX6elE/bSGSEdXXc53rXDucE7LK/nk34iEYJWA1dIjTVPstMl3rc+sO2RvS7QJjgs9j3ziO7RnIqq05dWBTVlBgK8pnWw9pmqf/DinrH2g4hU/9OxKmDF6VReu13nXODgn0wVvf6R+Bnb7vNIWD9/hsFSJef/6vdRwbeR9ZMD7zRdacNu/fsQbX64MaC/0mYCcwN+uw0pZxxxxbG/qMHNOHQ/I25VcIDkgECVTltXMhkIR655rPHE0ikAgkAonALojAvKWaUxAt+31T7eXvwwhw3lVtqATbTKKkH6ogZKoRiaFLOax9qSrXhvZ8yw7LQk4dxrZZsiCDj+zJOG63SwWEahD/1AfDbrdxLLO/qowEgWBSH3K5zDbmfZfqQNU+Q9+Vn/ddef/WQiAJ9daaj+xNIpAIJAKJQCIwNwLLJsDeN/SN47k7lg+sGwHbrJBZpbBRRr3ul875An3wT5yRMvS4Um5l+7J3zgmoM9QydwIDthzV+0zn7MbKbpcBjlJchGc7XfpuK4ltMXG+yXbq/6r6Chdl1nBRir7ZlwpBlSa2BWzWOt5sDHbm9pNQ78yzm2NLBBKBRCAR2KkRcIgbEmM/s20YSmrtUxz6JE0LEMt+X0ubec9sBOLQPSWnswjtqnBUEm7fsbanMn36aD+wvab2nMZnMA899NCy39R+7fWUZa9qjPqsDN0XJLbbZa+yU+nt/15GufR2G/+s/trSYTuMAE99IvpmjNH+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3qV91rX/va7va3v3232267bcsxbFSn//GPf3SvfOUru7333rs79alPvVHNZjuJQCKQCBwBgf3337871rGO1V3mMpfpjnSkIyVCiUAikAhsewSSUG/7KcwBbHUEfvrTn3ZvetObun/+85/dec5znm6vvfZaV5f/85//dB/4wAe6r371q90xjnGM7sY3vnF3ilOcYl3v3G4P/+Uvf+ke//jHdze/+c27c57znNut+5vS31/84hfdU5/61O5+97tfd/KTn3xT+pCNJgKJQCLw73//u3vOc57TXehCF+r22GOPBCQRSAQSgW2PQBLqbT+Fqx0Awye7dZzjHGe1DTW8/X//+1/35z//ufTlyEc+8g5PvOxlL+vufe97d695zWu6a13rWg1v27hbEOkf/OAHpX8Xu9jFuoc//OGlcaTwbne7W/ed73ynZFrPcIYzNHUKDn/84x+7173udd2LX/ziQtbPfvazz3xWW8j3UY961KY2tvJNAgrPfOYzu7Oc5Sw7zPV6ZWCWfG0kHmPjWMZa/OQnP9ntt99+3aMe9agiD3klAolAIrAZCPzyl7/sHvawh3UPechDmm3fZvQz20wEEoFEoAWBJNQtKO3C93zrW9/q3v/+9xcyuNnX3/72t5Jhu8td7tKd+MQn3qE7n/rUp7pnP/vZ3QMf+MDuIhe5yGZ39Qjt6zsMldsGoUaQnvvc53bf/e53u0c+8pFHGNPUID7zmc90d73rXZsI9TOe8Yzu6le/+iTxnmpzK/z+la98pRDqpz3tad0JT3jCtS6tVwZmyddGjntsHMtYi4JjD33oQ7trXvOa3WUve9mNHFa2lQgkAonADgi8/e1v7+i1BzzgAd1RjnKURCcRSAQSgW2LQBLqbTt1G9NxGa1PfOITayRwY1odbsWeWWTgCU94wtzkczP7re0hQr3ePrUS6r/+9a9l/u5whztse0ItO/3oRz+6O/3pT9/d9ra3XS+EOzy/1eVrWWvxQx/6UPfe9763e/KTn5xZ6qVKUL4sEUgE5kHAdiiB5ic+8YndGc94xnkezXsTgUQgEdhSCCSh3lLTsbU6E9ms4x//+FuCUL/rXe/qXvjCF5by6H6Gemshd8TebCah/tKXvtTd61736pQST5WGb3UcOWB3vOMdu8c97nHd+c53vqV2dyvL1zLXou0H97jHPQqh3u7ysFQByJclAonAhiJgO9SDHvSg7sIXvnB3s5vdbEPbzsYSgUQgEVgmAkmol4nmFnpXlIfab/ynP/2pnIJ89KMfvbv1rW9devmb3/yme8c73lF+898OBlECGvsqHXj1qle9qnvRi15UDr266U1vWp5zqJYy26FDsQ477LDuPe95zw6Hb3m/sq6f//zn3elOd7pyqudHP/rR7g9/+EN37WtfuzvtaU/b/fe//+2++MUvdh/72Me6ox3taOXUzxvc4Ablftevf/3r7m1ve1unbPkEJzhByVIf97jHLQcrOZCqbtc4Ln7xi6/NhL3DStZ//OMfd7/97W9LFPxGN7rR2p7wb3zjG9373ve+TubT+L3/85//fCerq29XucpVlpLF6xNq7cn8H3DAAYMHi5k/eCiDg/cpT3nK7uMf/3iHUDqI6xKXuEQXGWr7xu1H+/73v1/2ZcMA2bTf/IMf/GD3pCc9qfv9739fysqVnBvjec973s4hVfVhaf6mzb///e/lBNbrXe96R9g7rw3PkCXvvO51r1vaMmfGCMsf/ehH5Xl/+9nPflYyybDUdzJnTO493vGOV95x97vfvbyv5TI39v8a80lPetK1R4ZkoH8Y3Nj4puQrGhkbO6fwLW95S/eTn/ykE3y6znWu033uc58r64ocXeMa19hhj+AsHH74wx+uraGQ5VlrUVbdPMYVa8KYPOeyb/785z9/WTMufbrnPe9Z+qX0e9UXWT/00EPLXI9dIZNkY2rNwkhQwHtdniVfziIguy56hK4yH4tc1pP3/etf/yqPH/vYx+7OfOYzlzVGp7n09WxnO1vRQ1M6LPrgPiX9dKJ1HfLi/IShNsmsteTSl29+85tFruIybmPt43GSk5yk+973vreGkbl3cKH+12OK9wvY0Om2U5AXYwo92YoF3fq73/1urX/OuaDD/bvfv3Of+9yl3/D4whe+UNZLnBFwi1vc4gh7askEvaN/JzrRiboznelMZZ0d85jHbJIt5y3QqUNzt4h8jD3jHAZ9fOMb31j0n3m44hWvWHSktRoyBRP6z7hc5sH/9+WEzmfDzQnCSeeZq4MOOmhN1of6EnqAnaUHzLn3kCV/CxkgE2RYf2atu3nWsHHPsuf9/r761a/uDj744JKlbrUDs+YsxkHW6TpBQ7punnNgyKv1M3aFTvXOWWPtr9lYE9Y73yN0N5nWT7ITMnGqU52qnBPCtvGfrBVXzBk7G33Ujwtc4AJlTc2y0VOy3rrWQ+9531h7dPHXv/71I6w5a6K2B8bpfdYO/UYPudiwG97whmv+RW3TxsZB53u/i55897vfXeTd2rMV0LY3Pm7tl9LBV7va1brPfvazxWei1/l98TWMRfUye+HSNn1AFvigV7rSlYof3D8HaGpu8vetj0AS6q0/R3P38Gtf+1r3vOc9rxgoRpqicoAV5av0l9PzmMc8ppRacXgocP9NAdz3vvddO7iKQmLEL3WpS+2QoR47FAtJokARKGRMW5wkCuURj3hEd/jhhxfSetWrXrW7zW1uU/ZCO5RLZpDS8hwlg3Dr3wte8IIdTnB+7GMfW0iksdQZ6rrd+9///muRbs6LPhjT7rvvXnBAGB3k9axnPas4jZ495JBDSn84Pfp9/etfvzj/+oPUyOat99MefUIdGAoU2PtdHyyGaDvBWjDD/LzkJS8pQQH/PvDAA4vx4VDCQuABud53330LVoy7sfhEUuwlh9dTnvKUI+y1RgTt3zYPjAxy5RNUnCd72hhnmeAIskS/yBZDz8gjw+bw0pe+dJkzsnLlK1+5yKzfzYeDZ8ihQIg5DENlnhFsmdIgDVPCbiwIieBK/cyQDMw7vjH50qdZY2ccrSn7+x34xYGGH/lCnJ7+9KevHTonwDALB23FGqpleWwtWl9k2ryRU3PBKfV3lRxvfetby17zs571rGsGnOwpm+c4xH7+KdzX87u5EcxBlBAHpevW1ac//enukpe8ZOn/O9/5zhL4EfiaWrP6wvHibDmx/Ja3vGXpXgQKtEdGFyXTMVZ6SyCRTOs/HRDYkd3Xv/713WlOc5pye4sOMyfmQkCAzHOCOYnWBx1ljoba7GOPgFjvdMYFL3jB8vMQHvT9TW5yk4IT/a7/HHg63XqNMdH/5NWaFmhxn3WG5EY/58FC/6yFN7/5zd05znGOHfp35zvfubvTne5U2oiT+pELgV4kRVAKFu6L05/12f/Ty8bjWX2jOx1oxc61yBbyTe7pTXNXB+TWI9/xLNl4wxveUNYc22X9xxg58uSoj6NnyJJxwIx9DDkxbvqXnnOP6iwnY8OJPX3wgx9c5A/edAx5IEPGhuSQq1gX1hbdYMyx/tgURMI1ZSvp79Y1LIjbYs8DN/1h7/p2fZE5EWyAmWCLtQFL8kHvhiy3vFdfPEuu6F56wNzQTWSUDoe/ddcy1qE1wVaw6ebG2iPXSLMgu6y9rW2RHIg5Y4fi7AtBFTbCvVe4whWKfp9lp1pPU59nrU+1F/qyXnP+RpYFesioZAGs/Q2WcCXzSK+xWTfWPcJrHdBVfBS6ig3jC3je+Tnhr9IPfDxzT7/A1boQkIc3n4aP53f+oH54n78bE1xjPQYp7tuCFr0saMK/0o4DaekD+s0chi5rkce8Z3sgkIR6e8zTXL1kDBCreo8kxc+A3uc+9ymRetkH/1BeLvsq/bdIGuXuGnPiozNDe3jHnkFWOBkcZ0RP1JBDyfn3G4c02qZIHbaFIEb/tDmL8ES7DCClGgT2ZCc7WXEE4sATiphRRLaCLMazFLtDwvQrDAFS2Cdvc03G/988VvLdxzDGLqPE+eYEilpzJin4OqPoWY7xS1/60rX9xGEM99lnn7XAwhih1rXol2AHow8Dl/9mgMLJ4UTAlswouY4LNvqHTHPYOBoXvehFy88wNAbZAcTBfys7j4PE9PX5z39+MZCthJoMIK9D2Yy+DMwzvlnyNTX2kBlYcfwFCZBqVxAdss8xMGdTOAyNY9Za5ETC0Mnv0RdtqzCxhmI+arnlrCGvIWOLyHTrM/qOCOijTG/ILUINEzIPHzKLKLSs2dBhddAhZFm/lrFmZ+myfmCvRYchGrZe0HOxXQEJUgGEhAnmTelcYxtaz0N4tMiRNUp/xFqXLXLJ0NGjCChZngeL1v65T+Cv1jthi7QrIIQw0t+ycYIk9KLMF6f0y1/+ctEfslBTsmVdenaWDWmV57H76EFzyZGXhXJx4AUYOez6OIQjx14QlNyTWwHDvpywl7e73e1KMJrOVwkGgwh+1AHTqMwRYItqoPowz/76a7GV2hLgbcHZgZEt9jxwhJHxmu/wPRadi8BXcqC2n+bl5S9/+Q7Va7PaEKAQBBEQGpozuhVhN86WsdZrQkDcNizzwJYO2T6ZTLLN7utDf84Ewo2HzY1PZrbaqSlsW9d6a3v1mmP7BRKMD6GMr44IGPBN4ap6JS5rytpAtuk4FTnI6JCu58O6VGMJMPOV6nNWwreyvSCSJPqGpJuf0H10onUoGB5fX1lEL7PHEg4SCNoJH5S+Yg/7em9qXvL3rY9AEuqtP0dz95CyFk1TtsJJo6Bka0TpEDTRPFlZzkp8jzaynQw1heOaUiLzEmpKcygzIBLPuacIKdhQlpzvmjjNQ6iDhHLG+nuz6oi+MqsYpwhuK4Gfd1JaCTWyiLhyuEMJh7OsbwhtXPCXYeCoRyR7aM5aCDVlX5Or/jOMgM+RBQmKPvg7Mg1TBt4cC4YgcSLDjBOZk5VTqi7jLqOoNIsDSRbNc+sFE9dQZnUWoZ4an3eOydfU2CMQBDOGuA5K9YmOzNEUDi1EqI/XRz7ykeI8yArCnhwhIDKTQ6WOY5n+1nmY5z5ldKL+SIYAWt85FNziDKk6IRsta3arEeopHQYv2RbVB3Umjl6g+5RL031TOtd7WglrixwFUYN9HYSIv/tOML3T6mS39i+cW2u/H/yIIJSME/LIliGS9ZqXyaI7kGQ6Z0q26HbbnlZJqI0DIairjfRRpQBbizj1cfQ7gkH3snXwHpKT2GscwbNvf/vba6S9Lw/99UbGBNocSskP6K+/Flv5ile8omzZacFZFq7FnocOsZYRHJVa6z3Tgb1RoUeuVHG5QlewU61bXOgj1TTI6pDsCwJYMzL3LWONOfJv/pkAs4zorM9YqrihCwW0yLm1wP5aO/S9oFNtO1vt1JTubl3rre3FmhO4E0ATUFBZF1V/keRQfdevUogEgfULB+XcqjCGCLUqC32HjyBW31eJJIktJraMedeYPoiKAISa/7iIXhbwk0wQ7Kp9UH/nl/MT6u2JU/OSv299BJJQb/05mruHFAeFICrtNF+XEigG3+nILooKCQrDzAiLLNfOwJQSmZdQD5Vr60vsK6RMGUFOBcUru1Y7UfMQagZnzz33LGQzsgUBpHaQmlC4Q47nLII194TMOOW7j6G541ggIJHNZdzhwAgwJjWh7n82a1FCXX/Oa8gp1hcZElFz81JfsZ/MHiGRZCVUMlz2hYn0MybusW+KTMbefdlJYzXfrdeihHpqfLPmu2XsHB5yZY5qp2CI+E3h0EKE+ngh0Ai1QAUnzN5LEXLrfuial1DLwpj7+hIcUQVTf7qsZR77Dn08M8+aDVzJkO0cLvInoCA7tcwMNadZtioulT7xHfjYejKlw2JOBZlm9S3uizYRKdVG9kcKtCFEyyTUAgEyRd4ri9vfwxp7cfv9moWF/qlUUeooaOZCgMmPqiD6INrlUNbZG/fG3HI6lbIiEuHYTsnXmGzFc9pSKi6DJdCkJNPc0W3rIXPh4AuYzSpdrnFkl6xbVVDWKVn2HllH/YqzQuox12cN1PZsaEtP/C44Qid7L1Lfx2iedVfbniB4+l1fU2uhP4fLJNTejdAjK8aJiCGdUSHX7+uUPPl9lh/UOlYyoZrmcpe7XJE3JDyyn2N9IAO2QrD59ADdZvuGOVT+rFy8LuNutVNTY25d663twd5WCIFegQTzodoh7Ib5IpuIdVShRB/H9OasaiT9Utat6qd/cGms//Bzx3zKWgfxvRbRy7Gu2GPz3r/q/d5Tc5K/bw8EklBvj3maq5eUNQefk0TxcOCRZftDRKplCylqRjz2TLeQ46FMUwuh0/kxxRX7xZAsUXBkbSyb23/HUBQ5Sr7DaWBY66yuvkRpbmR2txKh1j8OtPlCWJSVKQHk8HGq66tlzmK8tcMV0fU60jtFOPtBiL5AypyQKyV7ggKcRAeUaVc5r+oDBpODzjkQyJHRJpvzlD6RAe+J/Z91P2ZlqKfGNySjIV8MYx2AGVuMLYSaQzGFQwuh7q9FfeJIcLKQetiT+yjh7/eZQ2MPXivxtCZlTOrLnj06Zt7DVcZIzzxrditlqFt0WGRk4ShTM7a/e8h5j9JBz5o3hL5PoBYt+Z6X6PfP0xjS6y2EP9qtS3NDtuotSXvttVcpe0X2VVtMXS2Eug7sRsk7os8Bj3Mnptrp/x5ZNoFQVVgRuO7fNzS/cYYJoqE03D9TxLx+76wKJPcJnusT0qJSp4/RPOsu2h3DuWUt9DGRIZehJtvrCWp4r0CNMmr6PvZMhzwha8sk1POM1RzJKCNyqhX0kW4e29fdH4cEiaCetS8Qw/7JxMMsqgynbHSrTLdmqFvboyPYUjJIh/HRat8z/D1+K9tVB2jH9MQsQt337+px97fmjPmlkV0WBKF3FtHLsUZag4Gt85P3bV0EklBv3blZuGcUiiimE5jjYrSQZ1kCxNWhDfW+EQqP8qDwZW4vf/nLF6evPpSMUnGaMWOgXIfC4OjUh8/ITA6V6I0prig307fYmxvOJ8KnfYcWyb7138GYGKODVvokxCEkykcZodoR40Bxnhz8gXzIoGw1Qi1rq2QpDvQZE4RFCbXghcCF948FL/pOGuOtTEvWpF9Cj/Arn5IFsQc2DGI4mbIqHBmlVnE4kjEpIbzVrW5V5mNon+/QuJFv0fkhIrhsQh3yJbs2a+zkVGlgC6E2Z1M4tBDq/lqEVcyRbQDm15oZO0xvVqZ/YcXT+OCYMz7Pmt1KhLpFh9mnhxjTlbI19Td3zaUtOLKxY84sMqD0WhDQeQfLItTxXXf6MMogYxpb+rUooY52ZeH6AQbyQcdY68pu4ysB/e+mwwwJ7VftjGVOjWuov06Ylg0XtKy3/DSK89pt9lwirc4JqfUZHcumyiaybUMHfUYG05Yr/bHHsq4W00j9nrqSYIpQK6FXZiwo6Oqvv3nW3RShblkLYc/rd5mXWZn91rmgs5XP19nJ6BO/R0AToY1tbS3vHVuT84y1P0eRfa6JZfQlPpHodO8gzP05GwocTNnosFNTY24l1K3t9decoJMKEV/riIO5BIMF2PvBqCE9H2sh/Lq+LxD9soWiLvEfIuFjfmmsx1jLi+jlWFfWPb+ptsVDumtqXvL3rY9AEuqtP0dz95Ay4HgxyvEpDspf1pNT4kRNmcHYzyzSKuLJ4DDoEQ2VIaW0Yi+zvWCRLdWpiOIh2RH55VRwTuxXainXjndQfnFabxzuYt+cTPqHP/zh0g/jEhDQb0S43hcWCg+Z9544cZVTwijVB3c4/IjjY0+wK/bpyITUB271lW2cTkn5I4/zlCqHMtePOrs6FJTQX4bEYRyRYRzKBponTmDtPAwp/nBQlTrqM+fc3h5ZlDgZWVCiLr3sOwARjTdfdbmWTDTHl5OoL+YpTvnmNCPYTnJGqqNsPU75Rqjtk0So4xNpU8JuzGS4H8n2XF8G/K11fO4dky+loZy0sbE7eEQACw7WUB2o6jsE5mIKh6Fx9M8V6K9F/Y/9ldZjfRZCH9N4l6BZv3pjCv9l/D5GqOdZs62Eej1rttWxbNVhdBP9IutqrcSp4Ug2J58OnZUJsV7IGHK+LEJtPjn3dI29u6ET4TbVrzGC2pKhjnYFZOkIwQRX2KI4rTlO3aUn6Nwo4ZTVpf/1uz6te9EMtYBuHCZoL6f9xoh8nEjeIvdxWjpdJxsZ+2Ntv0Dk2Jeh+bUeHfalwkeQF/bkxPqsvzBRv6fuzxDe9uqzg/qhIoi9DBvdx2iedTdFqFvXQh3k1n9B0voMj0XnALmigyPIHxUI5tO2FQEN2y7myVSP6YF5xjo0R/ojiVGXbsdcIJvGMTZn5iH8JFjSJ+xti52akuVWvTflE4RdHPKjJA0EFqMqMQIE1ghfInSjYJtkT+1zTBHq6JfAI3mIM0TgRQ7ojahEiRJwfYmtbPxB68+p3FHBuYhejrmkt2xhJHeuMd01NS/5+9ZHIAn11p+juXtIeXO6ZEGcbon0cLBFA5UNO7yBg6LcjuKgsBhckUOKzWeARBA5MyLbPk3jPiU5vh0dGQGKizFQOkrxcMziNHHZmMhU+64gEuxkSg4QRYV0x+d9EFSOIqJhT6ISWwdX2H9L8cUnrSg1/UZK7T/xWSfvUcLsHcizyDNHyF4jDo0Io8MzjMfpsErA4cBZobTrZ2VsRfFl+DhX+uwEVuMQ6dRvZFRAwoEi+tJywZvh8D7OlvfpA7yVA+2///4lcEDZ21MIRydewheRtueToFwmAAAgAElEQVTKO2LPKlLMYYhnZU9lemFnfCK9cECataXSwKnO5lbGnjwwwObDnmfKnlPKkJEXwRgkncMAeyVmSAAnV5swE5RwUqfydE6ffjqp1XscHmJ+yByMvYOD5PRbshMkTl/tc4+5aMFSBYRtBvZi1xn8IRmAE7loHd+YfAVZHRs7Mg1zv5N/4yOD3ieIYe6tG4cEKolnYMdwkL0ekmVrZdZaDOysHXLGYRn77ipiZj0LZPT3mLXMwaL3mDul/mSXo4RMxedt4tuhZH1qzVofAnf2ye29997lPXSdLKDAnAs5JFvWxCJrVl/pLetGGar1DitOGTlG6GUzBf0EiFp1mNOqOXHkwJqSrfM8Iuu3aNO+cPrA/lfOHmfM/6uWsIXC3wQtOaCuwCMIu78JusiM0Gf0gHJfWRPtOy3XOhLsgj39Yqw+wcdG6Jf1RYcgei1YIMV0i/45u4N+jCqp/nzJ4LIv1gt9GicqCwYpYaWv4/Tj+NyheYwD/eh0OjR0wJRsIVKCweYOzmyNcdsaARPEWSaJHqP36FNzZO3Oc0YAnchu0d10qUyU/9Zv2PTnF9mlI9gypd7mxeVegUP61PyRbXjoVxB164AOZ4PZe/qX7qX36B6f4qLTBc+RG4dDyn7zDxANRMzv5puenlp3+jWFs7G2rgXviyomwd06mL3oHCBDZF4g1b/hz245kVpVHn/CuOtvfo/pMzLjec/Bix6wZhzyiny1jNW8C5j01wT/hr/Ct6Lb+U/WGpsoWGbLHhJJh43NGf9BYoBfZu71jX8xZqdaPhM3j94zZ7N8AvIWa67Wl/w3yR7BBFvBQk84T0AAiJ51krfydnNgbM5jCTvM35SFFjyAHd1sa5xqljhJW7/Y5AgW0oXeB6N661wQ6vBD6GI6wj30rTVXYzKPXiYj7BkdY66t3fgsLP+prqxZ1Kbmc1sLgSTUW2s+ltIbxJHRtXg5ZP7NgPTLP+3DdJAP5T3rtEmGg2KLz1z1O8kp8LtMNidJm5Rp66eQvC/a4Fg4jXXsiu83U5yz7qufj2f8bQiHeUGnYJFFxmzZF0eCQUUY4xu3NaFDRhDEsb2xs/pjvjkw68Ug5qqeY4aD3JGB2G9LrqI0kYy4zK9gi/sX2X/rPZxhRrdfer6MuZiSr6Gxz9PuenGYWouyT0jX2GFk+uoezsYs0j3PmFZx73ZaszH+Vh3mfmvEepnSvavClg7jqHJq62xd2IRF1uZ6+tqCx7JlYlZ/rVPrQ6AzDp6bZ3xhE2sdOM/zcW8LLmPvHdLDU31YFsata0HmHslRpVB/Lkk/1zMHi4x9Cpux31vHuuj7F3luvXZq3jaX2d6y1o4x8DP4o2N+ZZ0957usSidP9WNevPP+rYlAEuqtOS/Zqy2MgKysSLgM07IvWSLGaeizUKKsMg0is+s9vGXZ/d7I98nUynDCYSwLu5H92cy2OB9KyBAgwTEkQFZkLOAioCKzKYsV5b2b2f+NanuVa3ajxrDsdlQmCb6sIjC17L5u9Ptky2T6ZE37J59vdF925vZU1Mja77vvviUYX185BzvzzG+Nsc36cszW6GH2YjshkIR6O81W9nXTEUB27cFRZh17gZfZKdlDe92VmNUZapkDJXlKh5SPzVOGuMz+bYV3mQN7zJSFxX7trdCvzeiDslBVC0oFlfQ7yMbeybHDyJQsK2PlwO4qwYhVr9nNmPdltKncWknkrGqGZbSzHd8h2ODqf3JxO45lq/ZZpVJ8Xq3/KUZ9zjnYqjO38/QLoXYuS5wntPOMLEeyGQgkod4M1LPNbYuAfUvKzZ0ku6rLJ1Pss1WCZN+2MkxKP/Z47ypEaBa+yKM9tA7ziQPnVjUfW/m99r46f0DFgv3+9m6PbbWQyeZA2Ms15MBu5XGup28bsWbX07/NelagwV7D1Cc7zoAzBpA5mftZW6E2a952hnYFiO3lth0tTnqux5VzsDPM8tYdg3MhnHUgAK2yiw+hsisDaFt3zrZDz5JQb4dZyj4mAonAERBw0Ex8xm2e/fq7IpT2hjmAjsPQ36u4K+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AN77xje4Xv/jFDjgc85jH7C54wQt2xzjGMbqp33d5ABOARCARSASWiAB9/La3va3705/+1J3udKfrrne963VHP/rRl9hCvgq2hxxySPfvf/97EIxTnvKU3ZnPfObuqEc96kyw/vKXv3Tvete7une/+93d8Y9//O6///1vd5GLXKS7+c1v3v3nP//pXvjCF3a3v/3tuxOe8ITdr3/96+6rX/3qzPdp8zSnOU13pCMdaUMnaaxv5znPeUrfDz300O73v//9Dn06wQlO0J33vOftjnKUo3T/+Mc/uve+973dfvvt153tbGcrPsU1r3nNIr9vectbunvc4x7lb9/73veOMC5tnOQkJ9nQ8WZjiUAisFwEklAvF8982zZE4M9//nP3y1/+snvQgx7UHXzwwd0rX/nK7vznP393rGMdqzvykY/c/e1vf+t++9vfdve///27L33pS92LXvSi7qIXveja79twyNnlRCARSAS2LAL//Oc/ux/84Afdve9970KunvGMZxR9m9fyEECkker999+/u8lNbtI94QlPKMTX5bf3ve993cte9rLu7ne/e3f961//CMT6f//7X/e5z32u2MVb3OIW5Z/jHOc45fmf//zn3VOe8pQSBDnooIO6173udd2JT3zizrxq0//f85737F7/+td3V77yldcG9bWvfa173OMe153lLGfpHvvYx3YnOtGJljfgiTfp2x/+8IfuVa96VRmT/t/qVrcqQYKjHe1oxQ/41re+1d361rfujne84xVsyKbgu8DB0572tNLCfe9734KVwILxveAFLyikmwy7+Bv+9shHPnKHNjJgtGFTnQ0lAitBIAn1SmDNl243BBhLztvnP//57k1velN39rOffYchINKcChHpod+323izv4lAIpAIbGUEQifrYxLq1c3UZz7zme7Sl75099rXvra72c1utkNDiO+d73znkmVGuuus8Sc+8YlCwB/1qEcd4bcg1be73e0KOQ9CHS/3/zLYn/70p7tLXepSO7T5la98pbvxjW/cXf3qVy/kWpXYRl7RtyE8fvOb36xhVI8JhgISgvF1ptnYn/jEJ3Y//vGPd5DhWW1s5FizrUQgEVgeAkmol4dlvmkbIzCLUP/xj3/s9t1335KdlqlOQr2NJzq7nggkAtsCgSTUGzNNswi1jOyNbnSjkol9zWteU0qfXT/5yU9KRlpp86xgx9vf/vbuxS9+8VyEWgb7rne9a/f1r3+9e+Mb31iy1Rt5LUKoVa3xD571rGd1xz72sXfo7pe//OVCtJ/85CevVVkkod7IGc22EoGNQSAJ9cbgnK1scQTGCLWyNgR6t912K/ujxjLYW3x42b1EIBFIBLYVAkmoN2a6ZhHqww47rGSLEWnlyyc96UlLp5Q7yz7bO22f8Nhlv/AjHvGI7pnPfGYp+Y5rVob6d7/7XSHr/q3N05/+9BsDxP+3sgihfvWrX909/elP797whjd05zznOXfo769+9auyTex+97tfKQ93JaHe0CnNxhKBDUEgCfWGwLzxjdi/wxjay+Sy58ffZFtd9gSd9axnLSVX3/nOd0pZ1TWucY1y8IayJqVKl7vc5UoEWpnX4Ycf3v3oRz9aG8hpT3vacmCJjK1DRrzbO5VK2/smyuyyp8qBHdHuGc94xvI+99h35DrucY/bneEMZyj9+Pvf/77WPwd1xCEnn/rUp7qPf/zj5X32JylNC+O+DHTHCLUDyewxu81tbtM94AEPGCTUnoXbX//612IwkW/7pGIsysTPfe5zF3zs0YLXv/71rzIW+wL9zf+7TnGKU5R3wDrwqZ///ve/Xwi+/Vba2HPPPbuLXexiZa93XOYCXrIDHCEYXuc61ykYtxwKY84FDlrkItokM+94xzvKvPvvPfbYo7vsZS+7Vq73wx/+cIc5NyYy1J9z8vOzn/2svCMu98GulpkaE0EPh714V2AWz8JFhuNUpzrVqJjYP+/ZmANrBb7WALmFJxmGi3EoddTOZS5zmYK7TIq5J6+XuMQldihRdFDNBz7wgU4ZI7k9+clPXjI+sddQp2pstO2d/XY9Z5zeI2tjDSktvOIVr9id73znK3sT7VUMmRsarHdw9qbmqsZDX/TJwUMuewH9f1zzyP4sLLaTfMhA0X3WYug58kG3IQEhu9YxOTKXDniib+t1OgsPsj50eFHgTpac80DXfPOb3yzBPn0w/9b6Oc5xjrkPddJvByqRZfpKf5Gtvfbaa/RAMPNP/mt9r4/kZd7Dpci3sXz4wx8uOpCc2cdrHSr/1Za1WNulWud94QtfKHt63Q9bpIzOcx1wwAFN69b7v/3tb6/ZTevFuqmv+jAvtsv6o5+m1lWL7qVDEM9Zc6qP7BKiFlfYSmeAxFq1/9jfa5kb0guzCPUHP/jBstXp4Q9/eHef+9ynyFhkkLX15je/ucja2GXOXvGKV5Ty7lpvjBFqMkBf7rPPPiXz3S8zH2qnrzum/Ikpf2ERQm3v9w1ucINi0x72sIcVOzDrMLd5CfUqbBR7R85abO2ZznSmYiNb13ntpzjI7brXvW5ZJ7FlgE6kN+ir8Jn6fhB7S3bJOZunv/zNK13pSsX2ssF1/93rADj/HvMVptboLNno6zprgY7jh/Gzrcvw4cJvXpZunpLZ/H1rIJCEemvMw8p68clPfrI4fre85S2Lo+QgEIrhec97XiGylJhSLkbAARyPf/zjy98ZbPuj7na3uxUCQBEeeOCBxTCKtCKYcXHCGFaHcjDijOKjH/3o4oxFVJuDI4JLedqrTNHc8IY3LO/SN1e/f4gg58h7ESb7qRDQj370o2VP13Oe85wjODuLAjlEqP3tqU99ahmrcc3aY23M7hWU4GDE+Ow/u9Od7rSDc2ucT3rSkwq2ggLmCAF9//vf313talcrQ+jjE5lyzqbSMf0JTBmQOAgl8OJkuA9x48iZX/cwzPATHGCQyAPDwHnx7AMf+MDixHDEWuUCiXjMYx5T8GHQOHT+m7GJfg2NaWzO/V3EH561wzaEKQOpz8ZCdhEXl4wAp4X8KVecuhjtm970pmU/n8NiyHvIMbziPYynk3EdTCP48fznP79gZcww5ViTU7jH3xB6OHunPnH6Y26iX8b2nve8p6wHl/VTt6svsh9vfetby4E2nHzvN2Zkg8zJBD34wQ8u442MieALYqT/9IBSypa56uOhff15yEMeUuZFsCSuFtlvwaJVJ2xl+Rjqm/Xx0Ic+tJDSVtl45zvfWdYjUkjGySbMERvltt5nrjm4SKcDFeOLBPS2duiU1osOIsv0kjVMfuhYOtpannUN6Xv65173ulchFp6fOinaWLVnLHQReRZ4lAV1vfSlLy3rzN+Mj05li+iuWAfIs3WpLRjRPfQvHOZZt9oTjHSyOLzpA+3EFb+xS8ZmXbfoQPZwSvcKFJvHqTmFuRJjB4YhGPQFO2AezT0MBQNaTsoeItQCdPpqjOwfQhR7mUM3xN7oWcHKMbkJQsl32H333cttAqmCsoLTMW9TwYBaf7b4Ey3rIfpm3gVv6st6g6+Abr2HOuwz/Yr0sc+CnVe5ylW6a1/72jtk571vXkLtmVXYqHl0aes6F3Bml/iYbB+ySU75O7VOavGD+KF3uctdyj50iQNr3bqmCyPY0uortKzRKfkYwsAzQz6c9Tm1jqfay9+3FwJJqLfXfM3dW8aSI81Qj5XQ/R975wF1RXG//1GxYkEUAak2UERAUaQJgl2xxN577xojaEyMNRqjUYMNSxCxIYgaERWx0EQQpdkVRSyAHbHrL//zGc+8/32XW/beu7t3d+8z53CA992d8szszDzfyubOgcxlHSmi9+KAVJqfkwYDAgdpQLo4ePDgOi0bUTE5vIl87QoROmnbe+hwYYY0UqfzzSKapguEwkYMqd91113r/LKQkHMxQ0Lp+oYQgIsWzx133HElY5LrhVyEmjQgFEzaigUt4zkuMZAbtKy5xufadUSdgwJthLvQeAO0+N9HAs4BQhsc1K4giQU/cNx7771NLrwgVZjtMY9IhJGicyDlWg/jxo2zVXNJC7ouXF8RvHDJp1AP//b6wOXCpNCaJMqq81d3ggKIgzdYTD7tCn1HIOAPhpNvsbhgMxBqLtGF1rEbB5e+k046qe5ZNIrMEX+4QGAWCZGlD+7S6eaL7807j9TJt+HIi//7cYF68NFjbihYERAhF2EJcw8h57LhiLsXv08++cRiyQUPclZsrnLhgaaBy/V66623jN9kobXPJQRCVAyLrKwP5tuLPXMFUYCU8I337NmzKB4IbZygJNdcsOeS1s+RD7777t27W8ES65c9EjLkTEwLbZJcWplX1qSLuIz2EUKJdtErPMlXT679nvb5BoPEnOBCimAVf1vXh3x7A2bG7Hf0je8VvPFR5WLtBGpuD2JM7BeQ7SDfLamN+H7YV+gL3yvtYH1A4UKPYJiLMt+4O7uC7IH0M8jei9CTvSXInLK/Iki7/fbb7fwjqEOj7Dc7LjT/bg91BBJNIGcxa5DzHoy9xBZM2EOw1PCagZdyEOci1LyPIIS9pEWLFlYIGdQKLeh9IkgfXd+Yf75Zb4GUIcxBaOM/W9jnwAZhGFZt4AoBhwiyhrxzUg6hDvuMcmvdv1/lO2vBodh3jsUMQkDOF+/ZyJxyhnnvjcXuQdwz+cZYC7TrhFrcy1CmuO89136baz0E+UaDrI9cGOS6w9GvoN9xkHb1TPIREKFO/hxV1EM+dDZiLymkQm8gkVwbEs84jRGSXzQiXDTGjx9vSSyaQwg0BwySSIiA14w116aDlgAtNxc0/4bHpQ6zRcyAkITTPzZQCBQ/8x5eSM/5OQQ/6KWxGIh+wkwfuLRyoUArHoRQc1igocbnqxih5tkTTzzRmmMHIdTgQX/8l1On1QcrtEtcIP140XeijHIpRGoKiUdrmevCilkX64XLWdB1wSWeyxeaUWceyZgwgYPkde3a1cJfLmHCfAphABJ6LjleIQw/4+BmPGgOnCYsDkLt7Qfjc3MB1nwTaM7B2vutOWHQVlttVSd8cNhgpu80cv7vJ9f8c/GBxIM79UKuHNn2zx3fHpfkfv36WeuTYnPlv7zRFtokvje0BawPbym09t2Yi2GRlfXhxx7NG5GQEUSwb4El81wIDwSYmNdjBZHrIo0whfepE9x41qWVYu1weUWIwf5SqLCHsrdDBLzPs8/ceOONgX1YvesV7RzuRnwfCHDQKBfSULv9nPXrJWj5CDXCIYgs2m/2Z4gB5M4fHMudX3yHPJ9vT/Z+twgAcKVg/6I/mJETAdsJbjEdR0CNsAzi4Ag1c1psD3RzVmzvhXgFnVNHftg7cP9hXwkiAPGuiXxCyXxRvN16RPOYS1hSKJ+zi4Cdz+SbfnGnYE9nXWBp5De5z7Weg9wngqZdK8fkO1efEL4gSEPgyb7rJZNxEepCZ5Rb6979qtBZ6yfUub5zhMIId/3R2yHBWEZ5Bex834XuQQRz4z6FcNIbfZ6fI+yjrnz3lFzfepBvtNg9MZ9QIdcdjnMv6HccpF09k3wERKiTP0cV9ZCNjIsXUuag2kDXoDs4ke67ywqHHZcLzO+QaOPXjCQRvz1vyUWovb/3bniYRGFuiGQdUugIPz4pmAlBALj0YYruLZhdcZH0muOVC5aXMHPAoIFgTFx+KMUINYc/F1BMDsG7EKFmo4UYMjYO+UKEmnlDEzVq1ChrguyXirt+cclDaotE1ztfhfAoFvQnH6HOtS4gtkiM8T+E1EHgCETjvXCVS5hYB6wzLopOG+89YBkHF1+eYS1AMiAU+P1HqaH2X1bcYctcsZ65SEFokFL7c4w6f2Y3P1wS6C/CK/+hDVlAYMUcBx1Pvrmj7iBz5eYYv0fmk++eCzTfhF9jVWzt466B1r4YFm59UL8zA0VbhvAO94F8QsCkrQ+wZ7/CAgXBHFiCo9sbguLh34f91hP83vnVI2xDG43VAxoycAuSasphjnbYmS87LTfrJFfU4lx7Cvs96x5BAW3zLnOGZYxX0JrrXReECu2yt718+5Pz4eX3mJZCvrhYe7VYtOPG5ky3C+3Jrv9uv3KWXezPaLgh0MwhmnD2IfZZL6EO+l258Rfae0udUydUJF4Ge67/nCx2JuYj1LkEDdTlBCAIYJwW3duGyzWNQAMTaAr4cVa7fbAQoeZ5zhKs1WgjiBVakPtElISac4/168feWedwNnvdl6pFqL1nlFvr3rOi2F5a7Dt3weo4//xWEi7ug8Oo2D0I5Q1Colym94yDOygCGu9+y9lPwcqDPiBk994Vgpx9xb4XhwGCQre3zZs3z+4/XkFCqd9xsXb1++QjIEKd/DmqqIdIADGNxpelVELtTLswWUIr5Q5DNk1MzJBwQjwx7/Ga2vkJgTe6pxuMOwC5xHFw46sEEXQmr1wGKaUSiXLB8hJmDnBMzZzvOHUWI9SMAWk6F0oOjEKXNzZ1NDEQaghgEA01OS65sPrTiLh+oRXFt5aLPD8Lop0ql1D71wVEELIA2XI+04yJy1SlhJoLIlohyAljZE5yEVlIChdrgqdwiOLnGLXJt78f7qIJuUdDjTYyqHDjoYcesuagTvPrFUghOMKMF41R0Ki3+Qg1wqkgc5VLK+p84yH4zheYb6PY2s8lgMn1nZYjcEni+siFPf6o+MfTXwJ+cckLujbymXo6v3q03+zHzj+RteNMZ4uRCLf3QIycdYMjuJDzYv7Tbh79AlQn/MMvmvMCN5h8xUuQvftWvv3JS8C5bLPnQt791kp+E898e7L3u3XfF7iw30CeCZCFJpy9BQuf/v372/nzEuqg31UxQl3OnNI2+GOZxBqjb0F8p11f8hFqhz9r1+8OBtlhv2ftOUGMf37z5WzmuWKEGmsYXB7QanpdcPKtoSD3iWLfgqu7HA01pvbcs7wuc64+BAuYyEPw3P5eLUKda627/SrIXlrsO+f7yJdf3D93WLEQgI57EMV/DyoULM9bV1CT71K/0XxrLYjJdznfcbl3V72XHAREqJMzF6H3hIsHmgs0ZGhKSiXUbGgEyUIq7/Ulcr6iaEzwDcXH2a8lDqqhRsLHocxlLlf/uIwh3fWblvEs0kAukX7tXzlAura5UGGqDKH3RzMuFJTMT5ILEWoOWHfw5DpI+Jn/fWdqD6l2JtQ8h3kdFzvwYx44FJGEE8DK+f3xHJcbTBK5DBa71HkvFn5fUNdfty4w7+LCQ6AtDjbnK4wPNYSTeWOeMHlDc+UnxIXWJO9jbul86vJh6swe6YMzEayGybebC8zmEIAghEIY4EzrHK7+ucDsFmEIGhmX59X//SAg4OKB9tEbqyDfd5DrkuE0j0HmCm0yF3O/VpR6mRevKX+xtU+7uCIUw6JUQp3U9ZELe0cuOnToYIURrI9ieHjXS6658Jo+O+2sm2MCI+Fby36BJiWfLzV7PAIWL2HCugNrIYRCjmQX21Nz7fduPlnXxYg5gl/ItHefz7c3uP5h6s3ZxtrisuwXIjI2cEPbmcvNyI3J+91CjDgreZeCvzv7D0JEzPDZj9CKISzEnJ36S/muIOWUIObsQeYU6zD6h18vJuV8E17hSrF5854/3tgU3j6ypyLM85qS03+EDGQWcD7q/rbKJdSQEcaEcNbfp3zjcWut2H0iCB7lEGrmirMvlzad9QpW4OhSgFWLUOda625PD3LWFvvOiX/A/QnBvlczDO64JWDxhxsLBetJ/u3OMz+hxlUGyxnueM7l0M0fdxkEu9QXhFCX843mWytBCHUYe3OQtapnkoWACHWy5iO03mC6gzaTDZxLcaFD3G2oHF6OcLkDk3r8EYmdlJP6/Rd8N4CghJqLG5o8zIFyXTKc5hFC5oJo0AbmvRwOvE+KKciki3TsopGWAqZXGs+lDjNrb8mloaZvaC9IK8OhgEmuM9n1kwO0BxwOXP7AD9MkNy9BNNQuSjKWAA4v+odmCS0Nl0YOF4cXfUJz46JVQ7Lxm3VtFloPbtxB1gVRremP1/8RgkufCMQC8SLgENoGSqmE2rsmcxGufJLgOAi1d+0yNr4HTFbvuusua+7mgj2BD4IHCv31zoWLno3wi/ryfT9u/tFWs4acT6r3O/Cu11yXjFy+qvnmCtLgJ3FuTyCCM6a2aMOCrH36FQSLcgh1EtdHLuynTJli59f5AwbBw81nPg21sxSB9LrI9GimEbBhFYT7DH1hnvJp5xCOolFCu4v2DOEO+z2ao6DWEPQzl+YKkk5gKb6LYn69bt+CtLr9zWmuqd9lpWC9IqhCIOmEZ2AJsUaA4M4vt64ZDwIMzgS3vop9t+6yTxA+9mwXEBLTcdw4qJNxYVXFN1LKd+U09fkIdSlz6s5m9w06wSIBsRDiEcwpSHHnD8J3l3HDvQexJYio+x17OYJRrBcQpEF6CXTphJ7e9lwgRaLG+11V8mmo2Q+fe+45GySPNvyC7XzjyTW3xSyw8tUVhFBDnhH0O5Nf1tTT4zsAACAASURBVD/Wei4avasbIkcQO9aSd9+Oi1AHWeu5zvl8wuti3zkCKPYSXJj4Pp2AGHch7ii4SrAXYf3B/uL+D17+e5A723GPQ6njUuBxFiKAY41gSRiEUJfzjeZbH0EIdSnfcVDLiSDfsp6pLgIi1NXFP/TW2cCJ0MolBr8OzGCdBpcDhgs/mxuXFoK6QLjZkNjsIT0QScghpID3ODAJPuEvaEzZEPEb9vrIcQlCEkk7bMpEesZk3OvrzAUIjRsXvgEDBtjLENpUNJlclij0D/8ZLvb0l0semyeaUZ5jE0LzAbFg84LYciFE210qoeYgxKyNTdtpUdECc9EkaiW/Z7NnvLSFRgeM6DsXWfpEMC82eHxjc42Pn9M3LmCQTw4StEbMFfhzcUCL49KmEMnWiw/tuQizmJTTNhoJLpakMsJc2BUEDGz6mPlz2eKCwuUKUke0Vi6EaBa4KHL4Mc9cEJl77zwFXReMncA/mF2y3tBOIzBAq8FFmZyR/CHoHGPiGfpFwY+KtYJGjTkHd+YbjS3PU6+zjvCvGQ5Y1h8HN/iwhhkDGlguO9OmTbOSbbBymoFcHxxzCoFAa8iFFyww3eNC6F3HmPR5A85x+acPXLRpk5RmaCK6dOlS1wzYUC/fGj9nLhD8EGwFSwXm2Y3T+ZbxDXOB5fLK9wMZgaCDEZczLs74piKl59+sU7fmWXt892ipWNMImriYEqyI+oPMFZo33qXf+DITPI8LCdpOBCiQCr4LiFqQtc/c0L9iWATZE8ACF4NqrQ/aZ9/BIoe9gssemmbmif0HjSF9Q9DB2sO8m28NPPm2ueA6YUghPBCEuXzHrC32B9YmmlHqZD1w4WT9QNLZQ/l2XEYGvmsEbKxN9tF8xaX7oY8QcYIK8S0gfHMkttAh5d3v2XewVuHbR4DA98eehjA0iAky3z17JFpc4mogrOUco7De3c9Y3zznNF38nm/Jm0IOFwr2XLTz7sLqSEKh75Zvj+/YmRmzj7J30R7CUr53vgO+DXw4+Qb4thEyFdsD6Qul0N7L/lxsTgkwSj8hFeDMXscewFzQL85KyD77GN9+Pp9q8OZMQygLCedbZ19CQONMk5lTBNmcw5hfY8LP+efIDXcKzk0EW6xt5gjNIfcDApBiFg6RYm4Q8rDmmVMErXw3PO/aYkwQMQg63wrnVTH/e/As9T6Rbz37+waGYIHGlX2feec7RuBO4bznbsM3xrnGuIkdwt9gwd8INhC0gx33KM5szkc3fm8bLl5LXGcU9wC+0SB7KfsNz3IeFvvOqZf1wFi5l3Fu8a5TiLA22J9YR14/a+ae74k9A0z5TjlvuH+BOfsu3wdzQL0IaoL2nzMo6Dea7/6Y627r4ov473CdO3e253ole3Po5EAVRo6ACHXkEMfbgNMicYmCtOSKroo2DKk9pAGJtFfCB7Fl4+AQLmRKDcEk8IM/GFmUo2VsHLb0rVhe0yj74a3bBWDh8CwmaaT/+JsWw7ZY3yFRzBGEvFCbleJV6rrgMgHJKGd+/GuyGAbV/L1Xek+wLYQCHPyQzHzFYYMptUtBw2Ud8sE3mGsemT8usNTvNJDU79ZcJeuokrlyYyxl7XtxyYVFNeez0rbzzVPQeivFA00la4R1hZtKEPLq75vbK/g5AhQ0TcXMtIOOr9TnXF/Y4zFhpnAxZd+rZM8r57stte9hfFe0Gcacltr3fM+DO0IszntcFnLFROEZtI6QR/ZCnnPaybD6keR6GDu4sI9zlmGRxlnIfQphd9B82mGNMY61Xqyvue4p3BvR4iNg8cfdceveKWQQlLu0ae57KHbOFusTvw/rGw3SVpK+4yD91TOVISBCXRl+iXsb80Ckf2hMCkX7RPuGJgKNWi6TGf/AuDyjIYUQcFCgGUQqnmtTTBwo6lBZCARZF2VVnOcl75oMs96w6yrkHx+0LUgD2iR8H53fea538cWCVPM9FxPYBG1bz4WPQFbmqRz/6fDR/L3Gck128/UnjO82qrGqXiEQJgJJXevcKRAiF4rNgKUCGn+01IWCGYaJl+oSAmEgIEIdBooJqgO/Jsz+uKgX0lR4AwlhgsUG5k3r4B8SZmT8nmcx4yVCI5q1crQhCYJLXSmAAIdfsXURJoD+4FZh1h1mXe6ygm+h3+cwaDtYKmAqieka1g35ij+CdtD69Vy8CGRlnjC7RyBbiv90VEhHRagr+W6jGqvqFQJhIhDGGRVmf1xd3E1xlcDtqVDBxBtz8FxR06Pol+oUAmEgIEIdBooJqgMzG3xYivkeYYpCFEX8Z+bOnWu1Afj44BOZiyTgX4QvFBJDTL/wgy3WRoJgUVdKQADzUUwsg6yLEqot+ihrEisITKeTKqjhGyClC35haIy5HGCWiuVGKSXoWPFxxUSNby1us8FSxlPrz6Z9nvBBxuoITTvnB5ZH+GW7fOBxzy9xJvAb54yi0B9M0InxUE4J67stp229IwTiRCDJa53zHR/lYi573EeJUxFGBpc4sVdbtY2ACHVtz79GLwSEgBAQAkJACAgBISAEhIAQEAJlIiBCXSZwek0ICAEhIASEgBAQAkJACAgBISAEahsBEerann+NXggIASEgBISAEBACQkAICAEhIATKRECEukzg9JoQEAJCQAgIASEgBISAEBACQkAI1DYCItS1Pf8avRAQAkJACAgBISAEhIAQEAJCQAiUiYAIdZnA6TUhIASEgBAQAkJACAgBISAEhIAQqG0ERKhre/41eiEgBISAEBACQkAICAEhIASEgBAoEwER6jKB02tCQAgIASEgBISAEBACQkAICAEhUNsIiFDX9vxr9EJACAgBISAEhIAQEAJCQAgIASFQJgIi1GUCp9eEgBAQAkJACAgBISAEhIAQEAJCoLYREKGu7fnX6IWAEBACQkAICAEhIASEgBAQAkKgTAREqMsETq/VJgL//ve/zYQJE8wOO+xgOnToYPr06VMUiA8//NA8++yzZtq0aeaXX34x//jHP8zaa69d9D09IASEgBAQAkJACAgBISAEhECyERChTvb8qHdVQOB///uf+emnn8wqq6yyTOuXXXaZmTx5srn33nvNOuuss8zvK3m3CkNVk0JACAgBISAEhIAQEAJCQAhUgIAIdQXg6dXsIfDVV1+ZO++807z33nvmuuuuM6uuumq9QRYi1JW8mz0kNSIhIASEgBAQAkJACAgBIZB9BESosz/HGmEABObMmWPuv/9+06JFC/PMM8+Ypk2bmn/961+BCHUl7wbomh4RAkJACAgBISAEhIAQEAJCIKEIiFAndGLUreog8MMPP5hzzjnHNh6UULueVvJudUarVoWAEBACQkAICAEhIASEgBCoBAER6krQ07uZQ6ASUlzJu5kDUgMSAkJACAgBISAEhIAQEAI1gIAIdQYnefr06eaFF14wv/32m9luu+3M8ssvb15//XXz/fffm44dO5oePXqYlVde2UacfvPNN80XX3xRh0KrVq3MiiuuaObPn2/fpzRq1Mhsvvnm9uffffedefDBB83s2bNN48aNzYYbbmj+8Ic/WNPoN954w3z22Wf2HdrceOONzfrrr28++ugj8+6779qfN2zY0Abz+vjjj+vVT7vvvPOO+fHHH+1ztNW+fXvz6aef1vWPOlu3bm3atm1r21q0aJF9ln4wLn7/wQcf2P6ttNJK5uuvvzb77ruv6dSpk1luueUCzXQlpLiSdwN1Tg8JASEgBISAEBACQkAICAEhkCgERKgTNR3hdGbp0qVm1qxZ5phjjjHNmjUzN998syWckOHzzz/fktUrrrjCklvKsGHDzD//+U8zYsQIs+mmm9qfQbQPPPBAc8opp5iTTz7ZElIILP/ff//9zSGHHGJ/9uKLL5pRo0YZgnURFfvJJ580Bx10kHn00UdNv379bF1Evr711lvNJ598Yi688EJLvl395513njnyyCPtcxD+s846y0BMb7rpJrPWWmvl7d/YsWPN7bffbq6++mpL3OkLQoQrr7zSvsvPFi5caM444wxz+umnm759+wYCtxJSXMm7gTqnh4SAEBACQkAICAEhIASEgBBIFAIi1ImajvA689Zbb1liCwE+6aST6ip+//33LRnmz5lnnmmJKCmgrrnmGqvZRSv866+/mmuvvdYMGjTIDB8+3Bx22GH2ZxdffLFZsGCBJaxrrLGG1Sb/8Y9/NDNmzDD33Xef1VYT6fq4446zBJ7nV1hhBauJvv766622eIMNNrB9cf3705/+ZOun5COk3v61a9fOvPzyyzZ1FeNyUbjReB9xxBF2zN7x4geNNn3w4MF1AoRCKFdCiit5N7yZV01CQAgIASEgBISAEBACQkAIxIWACHVcSMfcTi7CShecFhgz7Hvuucesu+669Qg1hHXkyJHWdHvIkCHGEV5MwA899FCz6667mr/85S91o1m8eLEl282bN68zqybtFNpjomZDoCHxDz/8sDn77LMtwS6XUEOsIdOff/651WQ3aNCgrh+PPfaY2Xvvvc2kSZNMr1696v380ksvNQ888IDVWhcrlZDiSt4t1i/9XggIASEgBISAEBACQkAICIHkISBCnbw5CaVH+Qg1lWOejZm200h7NcD/93//Z55//nnTp08fqzl2hBqNcO/eves01oU66bTgJ5xwgtVW33333WazzTYz3bp1q3vN9Q/yu80229if49ON2flGG21UL8I2/aMf22+/vaF/CAPQnONL7Qok/vjjj7fm7bTlLRDvzp07W616sVIJKa7k3WL90u+FgBAQAkJACAgBISAEhIAQSB4CItTJm5NQepSPUP/888/WlPull16yZtpt2rSp01Bjlk1As1NPPdWSVsynHaHGbBrfaUzIXVqpfB3FxPuSSy4xc+fOtabekGTecz7bvFeqyTf1IQBo2bKlNelGI/6Pf/yjrk5I9+GHH76MhrpUMCshxZW8W2o/9bwQEAJCQAgIASEgBISAEBAC1UdAhLr6cxBJD/IRasyl8TXGtBtCSrRvpwFGA43PcYsWLZYhvM43mmjc7j3XcQKgrbbaamaTTTapG8u0adNsUDPawtT6qKOOqjfOUgm118ebCN8EXCO6OD7caKBfe+01c8ABB5g///nPdT7ZrsGJEyfavhGgrViphBRX8m6xfun3QkAICAEhIASEgBAQAkJACCQPARHq5M1JKD1yhBWtMhpp52+ML/ENN9xg7rrrrjrTaEeoMaPu37+/bT8X4SWK9sCBA61vNamoKEQOJ+DXsccea5o0aVLX92+++caaYBPEzPlSewdWCaGmHqKIoz3HV5sI3i6QGgHSbrvtNrP22mvb5oj0TRRzon27AGaFAHY+5vh6I1zwv4O5PObvYEb6L28p5905c+bYKOpo11009VAWgCoRAkJACAgBISAEhIAQEAJCIHIERKgjh7g6DTjCuvXWW1tf4/3228+muHrmmWds6qwuXbqYn376yaBJvuWWW8zjjz9uyTKRuCkEESMl1YABA6y5Nv7P5HZ+7rnnbJRvCCA5oQkGRsRwl27LO1r8mglm5qJ9u9+hYfbXT/AyAopdddVV9jGEAPhxv/fee8v0D+065t+k3KJPaKmPPvpo+2+EAlOnTrX///LLL+34iGbuJfu5ZoQc2PSJfNnUTWox6kAjf/DBB9dpt3MR6kreRQCA9h4yfdpppwXOl12dVaVWhYAQEAJCQAgIASEgBISAEPAiIEKd0fXg1QBDeNEYQxJXX331ikdMXuklS5bYetZcc828JBDfaci8NxhZxY0HqABt9bfffmvzYgfRSgeosu6RQhrqYvVU8m6xuvV7ISAEhIAQEAJCQAgIASEgBOJHQIQ6fsxjabFQlO+oOoAPMUHPINlff/21ufXWW6122BuMLKq246q3ElJcybtxjU/tCAEhIASEgBAQAkJACAgBIRAcARHq4Fil6klHqM8991xz5JFHRt53zMfxaZ43b57Nb/3000+bxo0bm5122inytuNsoBJSXMm7cY5RbQkBISAEhIAQEAJCQAgIASEQDAER6mA4peopgnCNHTvW+hBj8tyxY0dLdtdaa61Ix4HvMkSalFb4M5PH2gVDi7ThGCuvhBRX8m6MQ1RTQkAICAEhIASEgBAQAkJACAREQIQ6IFB6TAiAAKR4zJgxNj0X6cA222yzosCQqoyc3OT9/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CpG4LvvvjMrr7yyadCgga3rf//7n+Fnq622mll++eUrrl8VCAEhUHsIiFDX3pxrxEJACAgBISAEhIAQKBmBGTNmmCVLluR9r0+fPmaFFVYoud44X2jbtq05++yz7R/KBx98YLbaaiszdOhQs9dee8XZFbUlBIRARhAQoc7IRGoYQiDLCHz99demUaNGWR6ixiYEhIAQSDwCnTp1Mu+//37efi5YsCDxe/W+++5rnn32WTNy5Eiz4YYbmksvvdQMGzbMLF682Ky77rqJnwN1UAgIgeQhIEKdvDlRj4SAEPAgMHnyZHPbbbeZO++806y44orCRggIASEgBKqEwAYbbGDWWWcdc8EFF+TswT777JN4DfX8+fPNhRdeaNC2//bbb6Zp06ZWW73//vtXCVU1KwSEQNoREKFO+wyq/0Igwwj88MMPpl+/ftYk77nnnjObbbZZhkeroQkBISAEko0AhLpjx47mv//9b7I7WqR3P/30k/n888+t/3TDhg2tVn255ZZL9ZjUeSEgBKqHgAh19bBXy0JACBRB4Omnnzb77befWbp0qTn//PPN1VdfLcyEgBAQAkKgSgiUSqi/+eYbwz4+ZswYw78xscbkeuutt7aBwbwFcjt+/HgzZ86cej/HJ/uEE04wq666qv35pEmTrHYZf2f6k6/gE432ebfddrOPfPLJJ2b06NGmTZs2ZsCAAfVee/nll82UKVNsnfhYqwgBISAESkFAhLoUtPSsEBACsSJw0EEHmREjRtg2icA6e/Zss9FGG8XaBzUmBISAEBACvyNQCqFetGiROfbYY820adPMoYcealq0aGHGjRtnpk+fbq688kpz6qmn1oP1l19+MTvuuKOZMGGC2WabbezvFi5caPDLfuONN8ymm25qf3bWWWeZG2+80Tz88MPmD3/4Q96p4azo2bOnueeee+wz1AuR3nbbbW0/XPnyyy/NHnvsYWbOnGkeffRRs/POO2u6hYAQEAIlISBCXRJcelgICIG4EHjllVdM165d6zUHwR4+fHhdupO4+qJ2hIAQEAJC4HdC3axZM3PZZZfVwYGwE01wy5Yt62mdsSjCVxmSCmF1JtUnn3yyGTJkiIFwN2nSpK6eH3/80bRr184+e8stt9if/+tf/zLnnnuuFaZuscUWoRPqX3/91fqDX3fddWallVYSodYiFwJCoCwERKjLgk0vCQEhECUC+E5vv/32VrPhLVzaMB8k0qyKEBACQkAIxIsAhJqYFt5CsMjmzZubXXbZxdx00011wSOJedGqVSvz5JNP1svvjLl23759baBJhKSuQKhbt25tLrnkEnPKKacEItS0Sfu5AlYW01BjYg5xh/RvvvnmBiGuNNTxrie1JgSygoAIdVZmUuMQAhlCYOzYsdZ3GmLtL2gTMBdUEQJCQAgIgXgR8Jt8Q0rfffddG+PiscceMxdddJH529/+ZrXR+DwfccQR5oADDqjXSdJunXPOOWbQoEHmL3/5S93v8LEmbRWZHbp161aUUHsr7dy5s/WzPvroo22QMUoxQv3aa69Z/+oddtjBasZJnyVCHe96UmtCICsIiFBnZSY1DiGQIQS8vtP+Ya2xxhrW/E+BYzI04RqKEBACqUAgnw/1d999Z7baaivz9ttvG3yS1157bUuqnZY61+Aw5UbD7MojjzxifaK/+OIL07hx46KE+vTTT7fBzTDbJqjYXXfdZX2wCTyG+XYhQg35h0yj2cYXG5/syy+/XIQ6FatQnRQCyUNAhDp5c6IeCYGaRgCttD/H6Ysvvmh69OhRhwtBZQ455JCawGnJkiX2crjKKqvUjZef4bfYoEGDmsBAgxQCQiAZCOQj1ORzRkP8n//8x6CBRuDJnoXmGs1vkAI5Zk9DQ01kb0pQH2oCmqGdHjlypCXX+FvnI9ScJQRII/UXf7p3726uuOIKEeogk6RnhIAQyImACLUWhhAQAolHALNAbxCccjuMeSJRY9955x3r27f++usvk7ql3LqjeI9cqUScJTLtn/70J9sEPyNy7bXXXmv9zFWEgBAQAnEhkI9Qsy9BVF999VWbHmvNNde0UbmXX355M2vWrJw+zt4+k9IKAkxU8MGDB9cFMAtKqKmL6N/4REPIiRKej1CjScfKCRJ90kkn2T6KUMe1gtSOEMgmAiLU2ZxXjUoIZAqBSgk1RPr11183p512mnnhhRfqAuTg40cAHEwH/TlRkwAgpowQfyLhPvXUU9YMctSoUfbS+eyzz1pirSIEhIAQiAsBCHWHDh2sWbUrP//8s91HEfL99a9/tT7UFGJd4FN92223maOOOqrOooZ9jcBmEF400QQjGzhwoLn55putyfXuu+9eV3chQs1euM8++xj2d0g85uNvvvmmmT9/vt0r8xHqpUuX2pRdEHdXRKjjWkFqRwhkEwER6mzOq0YlBDKFQCWE+v/+7/9sHtLzzjvPXrLw0dtkk01swDOiiONL9/e//70uqmzSgHOCAC6gBNv56quvbE7XP//5z6ZRo0ZJ6676IwSEQIYRgFDjI+2NYUH6K0j1YYcdZkk1LiqUjz76yJxxxhlW+IfGmH0XTTYa688//9zmlqZst912VmMM6YZUu/f5XS5CTUCz66+/3lro0B/qRDOO2Tnpr0i7RclHqDfeeGODvzYRxUWoM7xYNTQhECMCItQxgq2mhIAQKA+BSgj19OnTrcZjrbXWsim3uIC5fKiQbbQZ8+bNs5Fek1q4KH799dcGzQqpw9CmuzEktc/qlxAQAtlDYPz48dbKxxWCevXp08dG5WZfwnzaW9i7pk6daoWaBC7Dr7pfv342IBiByyDD5KVG07znnnsu8/6kSZMs+UUD7qJ3sxdeddVV1n2H+qmzf//+1jWGoJWukAcbEr/vvvvaH7HXYxJO5HHSZHmLa4d0XRBxFSEgBIRAKQiIUJeClp4VAkKgKghUQqhJzcLFimA5BK0pVCCsmFbj++e/cKGFITgal0cXgRYzQy6YmGWjgfEWUrJgfgiZx7ScgqaGSyV1QPBdgdiPGTPGkmWXLgYzRswq11lnHZuz1Vvoy5QpU+yzBNdREQJCQAgIASEgBISAEKgOAiLU1cFdrQoBIVACAuUSarQXaDXQhGB+6CLH5msaE8QuXbrYAGCkUHEFc0ZILebXEGii0VJmzpxpiDiOiSGpV7wFP0JMyUkj06ZNGwNp5lki4I4bN85sueWWdY/zf7QzRC6H+FOIWrv66qvbtDO04y0E37n11lst4fb6G5YAqR4VAkJACAgBISAEhIAQCAEBEeoQQFQVQkAIRItAuYQaPz0CenXq1Mn67RUraJU7duxo0GpDhl3Br4+cqZgzPv/883VaZPz2iBiLqSHpV7yFPkPKXQoZCDXP8n801V27drWPY7YIKaYuTBGHDRtWR6jxJYRQQ+Qp1HH33XfboGSUxx9/vM5fsNjY9HshIASEgBAQAkJACAiB8BEQoQ4fU9UoBIRAyAiUS6hfeeUVS1wJSHbNNdcU7VUuQo2GGc0ypBeNcJiEGoJ8wAEHWLL/3nvvFSXUBFHba6+9rJ/gu+++K0JddEb1gBAQAkJACAgBISAEokVAhDpafFW7EBACISBQLqF2GmRyjWIiXaz4CfWCBQtsHmgi2h533HHmyCOPzEmoe/fubaPRegvt3XnnnXk11JiWEyCHaN3Dhw+3wxU1DQAAIABJREFURLmQhhrf6/32288GJiPK7f77719ThPr777+36XH8heBsq622WrGpjfX3CEqwRGD9ICghQjvCECwmZsyYUXZfCOw0YsSIetYQrG18+C+44IKiLg1lN6wXhYAQEAJCQAgIgbwIiFBrcQgBIZB4BMol1JhTN2/e3GyxxRY2LUux4ifUmHlDiiHmECHSuuTSUGOa7Y0uSzsQQFJz5TP5xnycvKmkwMI0nPfzEeo5c+aYY445xjz33HPmySeftCRt7733rhlCDTEl3Rm+7P4Cjn4f82LzHOXvIf344D/00EM2vRACkAYNGtgUP6TrQYhSbkH4Qm5fotXvtNNOhuB0+OIj0HnwwQcV+b1cYPWeEBACQkAICIEKEBChrgA8vSoEhEA8CJRLqCFgRM4mtcuHH35o06sUKl5CTeAxCPSoUaMs8X3ggQes73IuQo22GfLtLbz36KOPLkOoSd2C6fjZZ59tSfTEiRPNjz/+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8vKGXb766ivrc//xxx/bgHukeGvdunXYzag+IZAYBNgnp0+fbt1ciglFE9NpdSSxCJD7HAE1wUbJpBG0iFAHRao2nxOhrs1516iFQKoQqIRQT5o0yRJjSDEpqbp37259btF24NOKCTUFk2qnoeb/EN2pU6fWHbhhEWrIEASQw5xDnVKIUPN7Aqth5uvyX9cqoSZdWLHgct9++60lm2hxmeP11lvPCjDyXcS/+OILwx9vQeuNeTYFrTB1tmvXbplvhp/jVoDmHGsDLv4IV9Aac2mjD/ybtukH9foLVhT0lz9ouBs1amR99vnbWwhCR3H98v4OFwDapw0VIZAVBPh+X375ZZt2ECsULD3YC7HmUREC5SKAZRfCGQTtJ554olxlygVS79VDQIRaC0IICIHEI1AJoYbQkNKK4E0Q186dO1uyQuAozK8hKvfdd5/10XWEGo0fGmoviQqLUOMPff7555srrriijmAVItRoOenLdtttVzdPItS5lyzEEosEBCEISyjkICdKO2nQMM33FwK83X///fV+TL5yCC6FeadOBCG4D3jLvffea/74xz/aNGgdOnQwJ598sjXnR4hz8cUXW60aJBktyOGHH76MhQSk+/TTT7fCElwSKMw36dWwTGBNurL++uvbix/+5F5iTiR7zMARCF122WWJ/5bVQSEQBAH256eeesrGv2jZsqW16EFgxN98x0kLRBhkTHomGQgceOCBNsZFr169zJgxY8xaa62VjI6pF6lGQIQ61dOnzguB2kCgEkLtEII8Yy7MJY3LGlrinj17Gup2Wj8IGf7SkKRTTjmlHrgEBMPkGPJNXmvKO++8YyNvE/2b1FzegvT73//+t3nxxRetaS7aFgKJ0fbQoUPNuuuuW/f4L7/8YgkZmnRn0gwRIwc1xAwy5i0QOCTr1ENAqqwX50NdSEONKT2Xb7TGYAhmEM+bbrrJEmLIKRGy/ebhkNS+ffua6667zsKIjzzz7/w10V4T2A7LBvrhLWij+dmSJUvsj6kLywbWBSSXyPCYaGP+jQ8oOcRZKxTmd9ddd7XrAxPxiy66yDRs2NA888wz5uijj7Z1vfDCC2bDDTesq5t/ICByhBoNOD72+FIjGHBjyPp60PiyjQBrnO8C4acL9si+ybr/+uuvzdy5c80222wTiUtFtpHV6N566y17TnDmsp4QtpMSU0UIVIqACHWlCOp9ISAEIkcgDELtOolWEDNbAovk8nF1v8s1KA5hCBlkxxWIUS4fXi6AXAwxNXcFksbP0YD6Cz+neLWPvJ/rWUfIkuI7HPUCCEKoBw0aZM3BhwwZYomsF3OIOMT6o48+suTYFfAFQ1KeQbopjzzyiCXfjlCzHsgV/sQTT1gTbjTelG+++cZaOiA4gRDzPHPH2rjrrrvMwQcfXGdmDsknQNlLL71kCT/EGc0IZocEE8NH3rtOcE0gAB5jcW4Bbs15CTXjxHzxs88+s/0XoY56Jar+qBHAWgfhJWQaqwxXIELt27e3/8X6hP/zTCk+sFH3XfUnGwHO/j59+tgUhq4QgwK3AvZkFSFQCQIi1JWgp3eFgBCIBYEwCXUsHVYjoSJQjFBDMtH2YmFA1HQisXoLGmTM+khZhVm2K87UHpN6oojnItT8jPVHajOiaUPOKX/961/NP/7xD5tSDUsCJyiBGOdK7wXhR3M+efJkaxmBD/1pp51mzdMxSfcWR84x44acU7yEmn9D/CHtXA4xEadfItShLjtVFjMCCCf51rEY8QsScW1gnbuCYIp0eT169Mgp0Iy562ouBQjgKoUVmBNeuy7feuut1iVMRQhUgoAIdSXo6V0hIARiQUCEOhaYE9tIMUJNvm80wJhXowX2axvQTBAYrGPHjgYfdlfwceZCjs8zJt35CDUm1ZB0yDiabi7+mGJjOkh6NPw5gxJq/Jwx74ZcQ7LJJZ0rmBikGbcAtM9+Qg0JRwCAWwL1YG0hDXVil686FgABLD5mzJhhvylcZPzlgw8+sMH6vIVvw2mqnWl4gKb0SA0igND1oIMOsvu1v7D3YzHkgn7WIDwacggIiFCHAKKqEAJCIFoEICAKuBQtxkmtHWJZjFCjacb3HX/nXITaaaIRzJDL2xX836kbv2l8n/MRajTG+LgTwI428OFEI05wG3JOU5xWuZiG+vbbbzfHH3+8+ec//2kDjxEl3B/szBFofO7RRHsJNWSeCyDaOTTh4IOpuQh1Ulew+lUMAQRefIN8w6WW77//3gb/w5TX64pTaj16PtsIEMMClwHctvxFvtTZnvu4RidCHRfSakcICIGyECCqMUGd8ClVqS0E0PpCHLfeemurkc0XlMyZfM+ePdtGzMa30lsgwGi+INvdunWzv0KrTbRgUvIQmMb50/t9qF09XMjQSpO+B00aOc2JBO71ySYSO8GUIL3eAtmm7wSpQ9vNO87kG39pgpB5C5o3tNZEgr/wwgvrCDXB8MhzTX8xbXc+piLUtfVdZGm0xCVAy8zazhdtmYCDuG14vzX/9+Kif0tTnaXVEd5YiK+BJZIrCEe9KQg5M7zC1vBaVk21goAIda3MtMYpBFKIAESJgxB/uUsuuSSFI1CXK0Fg5MiRNmAYa6AQoaaNCy64wJo/E8gLDbArrCFMwCG1aJddECOCjBEUjGjp+Ea7ko9QQ+4JYINGmbzWaL0hAt6C2SCRv73RvPk963ejjTYy66yzjnnjjTfsKzxLsDOCkpGayxuUDD8/0m/dc889dRHe0b7hV8p4MDs/9dRT65oWoa5klendaiGwdOlSq13GZzpXjnbXLwRMX375ZV1Qslz9RUDmNNXVGo/aTS4C7Jsu0CS9xELIn5mjVoJ8JneW0t0zEep0z596LwQyjQD+rs2aNTM33nijTL4zPdPLDg7CSvRVLj0E/ypGqNFi7bHHHlYLwTtopLlAQVaffPJJS0Ihz5hJE4Rm8ODBtlGCinkjBecj1DzrgpNBbtF2k7rHW9BYEyEc7Qcp1khpxc9oj0IaLOenhxYbH2hMxo844ghrsoqGDtNX0qHh70cQNac5d+ashx56qCXaXgIiQl1jH0cGhkvEfaw+unbtWjSnNP7V/GndunXBkaPtRlPNdydNdQYWSYRD4Ew5//zzI2xBVdcaAiLUtTbjGq8QSBECkBvy+ZKLWT7UKZq4ELqKSTN+zeQIhfz26tXLmk1zEcpX0GL9/e9/t9oHl96MCNwQWszG0QLzDD9DW8z6ateuXb3qHnvsMUuK0Wj4C8HAMLmGFEPEcwUT41Lv0llBhiHOkGDMt1u1alWvSsj98OHDbQ5ptHX0GXKPVh7/bAKpuQKh3mGHHWz6LoKQeQuEGn9sl8M8BPhVhRCIDAEsRYjID5nOlxbQ2ziCMRejoFin0FTjksF+IZ/qYmjV7u9FqGt37qMauQh1VMiqXiEgBMpGgMvT2LFjrS8s0ZUV5btsKFP5In7zkFeChpFiin9zUV511VUDjYdnIagQTXJFey/trC2igaMNzpcPHBLsJ600/Prrr1tijkYZ7XEhM1V8Pl108WLaMog1GjgK/fWaf7sB02/6let3kH8XnCwQQHpICFQJgQ8//NAQsZvAerm+sVzdmj9/vv1e+TaCFEzEca0gzZbyVAdBrPaeEaGuvTmPesQi1FEjrPqFgBAoGQECN+Gr6vKOilCXDGFqX8BXGdNoNMH82xHqJAwIDTC+2piRo0FWEQJCIDgC7OtYcOCOEUQz7WrGWoW4BS1btgzcGNG/sSIhx7t8YwPDVjMPilDXzFTHNlAR6tigVkNCQAgEReC5556zFyHy+1JEqIMil/7n0E5//vnn1g8ySYSavhA8yWnLdUlP/1rTCOJDgO8aM28i4ZdCpukhJtxYKhFPo5SCptr5VEtTXQpy2X9WhDr7cxz3CEWo40Zc7QkBIVAQgUWLFpl33nnH9O7du+45EeraWDSQ1iuvvNIMGjTIapWSRKgxqz7ssMNM//79bXAzFSEgBIIhgIk3ke6JiVDITSJfbbhEQMJLJeLUh+sFwS1x1XAB/oL1Wk9lGQER6izPbnXGJkJdHdzVqhAQAjkQwOf0tttuM2eeeWa934pQ18ZyIcJ1jx496i6+SSLUtTEDGqUQCA8B/P7RTBPNmyj25QYJQ8tMhG9nsVRqDwmCRvyDIBHFS61bz6cTARHqdM5bknstQp3k2VHfhECNIUDKo/bt25smTZqIUNfY3GPmTV5novO6IkJdY4tAw80UAgQG4xvu0KFD2WQaQB588EFrGeI/F0oB6+uvv7akGleSoMENS6lfz6YLARHqdM1XGnorQp2GWVIfhUANIEAEY3zlunXrtszlSxrq7C8Ack63adOm3qVZhDr7864RZg8Bvlv8pSGx/lzt5Yz23nvvNQMGDLCRvisppMx77bXXbJ+8KekqqVPvphMBEep0zluSey1CneTZUd+EQA0hMHr0aGvumyvwjAh1thcC0X/ffvtts/3229cbqAh1tuddo8smAjNnzrRaYKyNwiguzV05/tf+9iHVmJCTkrFhw4ZhdE91pBABEeoUTlrCuyxCnfAJUveEQC0gAKFCQ7nXXnvlHK4IdXZXAZYJQ4YMMaeeeuoygxShzu68a2TZQ4Bv2ZFpApCFVWbPnm3NxsOKrE/Od+okk0TQXNhhjUX1JAMBEepkzEOWeiFCnaXZ1FiEQAoRIHoyvtOkJMpXRKhTOLEBuzxv3jwb+bdt27Yi1AEx02NCIGkIIPwi7/M666yT81uupL+XXnqpOe+888oOSparbWI2YBXTqVMno5RalcxOOt8VoU7nvCW51yLUSZ4d9U0I1AACCxcutGmyyE8qQl0DE+4ZIlGAb731VnPKKafkHLg01LW1HjTadCKAUHT8+PFm0003tdG4wy4DBw40l19+uVlxxRVDrZpUXggBCIRYTkquUDujymJFQIQ6VrhrojER6pqYZg1SCCQTAdJkDR8+3Bx11FEFzfmkoU7m/FXaq5EjR9p0Ouutt54IdaVg6n0hUAUEfvnlF+uug4VJ8+bNI+kBeawJWFhu2q1Cnfrss89sdgF8qtdYY41I+q9Kk4eACHXy5iTtPRKhTvsMqv9CIMUIjB071uy2225FRyBCXRSi1D2AyeX3339fUKMlDXXqplUdrjEE7r//fruHN2rUKLKR4++MaXZUhX1o+vTpBd2Oompb9VYHARHq6uCe5VZFqLM8uxqbEEgwApjbzZo1y/Tu3btoL0Woi0KUugeef/55e0lu3Lhx3r6LUKduWtXhGkHgxx9/tJrpjh07RkqmgfPII480w4YNixRZNNVE/+7SpYs01ZEinYzKRaiTMQ9Z6oUIdZZmU2MRAilCgEBkQS9jItQpmtgAXf3uu+/MhAkTiloniFAHAFOPCIEqIEBu6L333juWgF5xEGog/OGHH6ymGjcUlWwjIEKd7fmtxuhEqKuButoUAjWOwPz5883cuXPNHnvsEQgJEepAMKXioZ9//tlwGT/mmGOK9leEuihEekAIxIoAwrBp06aZ7t2721zTcZQ5c+aYLbbYIo6mzOLFi80bb7xhttpqK2mqY0G8Oo2IUFcH9yy3KkKd5dnV2IRAAhEgiM3jjz9u9tlnn8BBZkSoEziRZXZp8uTJNsBQy5Yti9YgQl0UIj0gBGJF4KGHHjJ77rmnWWWVVWJrF1NsIojHVdBUz5gxw/Ts2dOm9FPJHgIi1Nmb02qPSIS62jOg9oVAjSHw3nvvGdIlbbzxxoFHLkIdGKpEP0h6nRdeeMFsv/32gS6qItSJnk51roYQWLJkiZkyZYrp37+/WWmllWId+WmnnWZuuummWNvEp9ppqpWnOlboY2lMhDoWmGuqERHqmppuDVYIVBeBX3/91dxxxx3m+OOPL5gmy99LEerqzltYrRNYaK+99gocxEiEOizkVY8QKB8BNLbPPPOM2Xnnnc3KK69cfkVlvjlo0CBz1VVXlfl2+a9h3j5z5kzTrVu30HNgl98rvRkGAiLUYaCoOrwIiFBrPQgBIRALAmilx48fb7p27WrWXnvtktoUoS4JrkQ+/PHHH5t33323pNQ0ItSJnEp1qoYQ+PLLL83UqVPNrrvuGsiqJApoILVE365GIb3f66+/bs+thg0bVqMLajMCBESoIwC1xqsUoa7xBaDhC4G4EMCE7qOPPjJbbrllyU2KUJcMWeJeePXVV83mm29ekrmoCHXiplEdqiEEvvjii7rUhnGbeXth/vTTT03z5s2rhjzm7gTRhFRXQ0NftYFnuGER6gxPbpWGJkJdJeDVrBCoNQQmTpxoA8s0adKk5KGLUJcMWaJeWLRokXnllVeKpsnyd1qEOlHTqM7UEAJYlMyePdtqppdbbrmqjvzKK680F154YVX7gHDBaapXW221qvZFjVeOgAh15RiqhvoIiFBrRQgBIRA5AqTJ4oJG1NRyigh1Oagl4x385gcPHmzOPPPMkk1GRaiTMYfqRW0hQOBITL1JHbXCCitUffDXX3+9Ofvss6vej6+++soGKsPKKq6UYVUfdEY7IEKd0Ymt4rBEqKsIvpoWArWAAHmH7777bnPCCSeUPVwR6rKhq/qLRPXu1atXSUHoXKdFqKs+fepAjSFAnINPPvnE9OnTJzEjR1PeqVOnRPQHUo359zbbbBNr6rBEDD5DnRChztBkJmQoItQJmQh1QwhkFQEuH2uttZZp1apV2UMUoS4buqq+SM7x5557zuy0005lmY2KUFd1+tR4jSHw8ssvW5LYoUOHkq1JooQKH+Y111wzyiZKqhvz77feest07txZgcpKQi45D4tQJ2custITEeqszKTGIQQSiAB5h5944gkzYMCAsgiVG5IIdQInN0CXINME8in3MixCHQBkPSIEKkSADAyzZs2yZJo4F0krQ4cONUcffXSiuvXNN99YzHr06KGUWomamWCdEaEOhpOeCo6ACHVwrPSkEBACJSIwevRo071794ojtIpQlwh8Ah5///33Db6YO+64Y9m9EaEuGzq9KAQCIzBlyhQbLHKTTTYJ/E6cDyaRUDN+Umq9/fbb1hx99dVXjxMStVUhAiLUFQKo15dBQIRai0IICIFIECDVCReOLbbYouL6RagrhjDWCiDC48aNM7vssktF7YpQVwSfXhYCBRFAMz1p0iSz8cYbVyz0jBLqOXPmhHKORNHHpUuXmhkzZpjevXsnIoBbFGPMYp0i1Fmc1eqOSYS6uvirdSGQWQRIk0U01DAk9yLU6VompMniT6WBhESo0zXv6m26EJg8ebJp0aKFadu2baI7/uOPPyY6ANhnn31W51O9xhprJBpLde53BESotRLCRkCEOmxEVZ8QEAJm8eLFVmq/2267hYKGCHUoMMZSCST4tNNOM7fcckvF7YlQVwyhKhACOREYO3asTWNIwMikl6efftrsvPPOie7m999/b6ZPn2769u2b6H6qcyLUWgPRICBCHQ2uqlUI1CwCP/zwgxk1apQ5/PDDQ8NAhDo0KCOtCBPS559/3my77bZmtdVWq7gtEeqKIVQFQqAeAnyjU6dONS1btqwo80KcsKaBUIMHmuo333zTdOnSxUhTHecKKb0taahLx0xvFEZAhForRAgIgVARwCePtCuNGzcOrV4R6tCgjLQiIt/OmzfPmvqHUUSow0BRdQiB3xGATD/66KNmhx12SBXhIzc2ft5pKAiUST+23XbbpaG7NdtHEeqanfrIBi5CHRm0qlgI1B4C5B0mYiyXieWXXz40AESoQ4My0oqeeuopq51p2rRpKO2IUIcCoyoRAubXX3+1RA9/6WbNmqUKkZ9//tmstNJKqekzmurXX3/dbLXVVqkSXKQG4BA6KkIdAoiqoh4CItRaEEJACISGwEMPPWR93cL2yxOhDm2KIquIqO4LFiww3bp1C60NEerQoFRFNYwAgs4xY8aY/v37l50TvprwIQjYeuutq9mFktvGp/rVV1+1earDFC6X3BG9kBMBEWotjLAREKEOG1HVJwRqFIH58+db/7FKUyXlgk+EOtmLCg0SOccPOuigUDsqQh0qnKqsBhH47rvvzKxZs8ymm24aqhtOXFAiDHjllVdsXIa0Faep7tq1ayjZLtI2/iT3V4Q6ybOTzr6JUKdz3tRrIZAoBPDNe/HFF+2lZ4UVVgi9byLUoUMaaoXvv/++QSOz+eabh1qvCHWocKqyGkOAHMmkxkJLuuaaa6Zy9BDqjz/+OPGpvfKByxzMnj3bbLPNNmbFFVdM5RxksdMi1Fmc1eqOSYS6uvirdSGQCQQw9eXS071790jGI0IdCayhVMqFd8SIEeawww4LpT5vJSLUoUOqCmsEAQIEzpkzxwYIbNiwYWpHjbD2t99+Mw0aNEjtGD7//HPz2muvWbP1NM9FaicgR8dFqLM0m8kYiwh1MuZBvRACqUXgp59+MoMHDzZnnXVWZJceEerkLo977rnHDBgwwKy99tqhd1KEOnRIVWENILBo0SLz1ltvWTKdlPRNuAMNHTrURhpfffXVzfHHH2+aN29edDYQDBCfAZP1apTrrrvOgCeF+CBESC+nMA5INYHKVllllXKq0DshIiBCHSKYqsoiIEKthSAEhEDZCHA5mjhxojUpjNKcTYS67CmK9EU0L/yJ6rIrQh3p9KnyDCLw1VdfWeKG+02Ue3Kp0B133HFm+PDhdq9o0aKFufHGG+tSYY0bN86suuqqpnfv3stUC5kl1Ve7du1Mz549i0b7RpvN+GfOnGlI4dixY0drbt2pU6ei2mGI+0svvWTjgNAfCv2eO3eu1fbvtttuZtSoUaUOve75L7/80tZFf1z9ZVemFytCQIS6Ivj0cg4ERKi1LISAECgbAXJuTps2zfTt27fsOoK8KEIdBKX4n5kwYYLp3Llz6FHd3UhEqOOfU7WYXgQ+/PBD63pD6rqkETaIKcR5/PjxZpNNNqkH8gYbbGBatmxphbP+goCgX79+VrP99NNPF03J97e//c3cfPPN1lqqffv2hsBgxHg477zzzCWXXFJwcocNG2aOOuooM2/ePEOfvAViTn2VEGrqYzxo69k3V1tttfQutpT3XIQ65ROYwO6LUCdwUtQlIZAGBLjgcEHCL6xx48aRdlmEOlJ4y6r8k08+MTNmzDB77rlnWe8HeUmEOghKekYIGPP111/b4FdoeZOYpqlcQs05s9NOO1liXIxQkxoM95P99tvP3HfffXXa7KeeesoGZ7v00ksLLhVM0o855phICbUj1Wi8sSJYeeWVtXyrgIAIdRVAz3iTItQZn2ANTwhEhcB7771nFi5caHr16hVVE3X1ilBHDnFJDZAm64knnjD77LNPSe+V+rAIdamI6flaRODdd9+1mk8002GZeWM6zXeOv+9yyy1XMazlEmo07rvvvrttvxihvvrqq82FF15oTcsPOeSQen1mPMUyUMRFqOkY5t/4uQcxRa8YfFWwDAIi1FoUYSMgQh02oqpPCNQAAr/++qtBG7D33nvHMloR6lhgDtwIZv5NmzY1bdq0CfxOOQ+KUJeDmt6pJQTQTL/++uvWvziMAonGZ/miiy4yb7/9tjV9vv/++y1RHzhwoLnrrrtMq1atbFNojwsVLxEvl1C/8847VusMsQ9CqC+44AIDWcLEu9QSJ6Gmb0uWLLG+3lHHICkVh1p4XoS6FmY53jGKUMeLt1oTAplAAJ80Ll74lMVRRKjjQDlYG06Ygql31KalItTB5kRP1SYCaDgh1LjdFNO+BkXommuuMZDSHXfc0Wy33XY2wvbo0aNtxHBMp1999VUb6ItgYVdccYVNaZWvHH744ZYsUsol1B999JHZY489bB3FCPWUKVOsvzX+2PhLH3jggUWDmHn7Hjehpm2COiK4QFNN9HOVeBAQoY4H51pqRYS6lmZbYxUCISAAobr++uvL0gCU27wIdbnIhf/eAw88YA444IDQLvCFeihCHf78qcZsIAARQ7BJxOiwChrnJk2a2FRbkPWVVlrJVv38889bs2uCUOL7C6GGBHbt2tWQhz5fIcgXpDYIof7++++tr3Su8uyzz9p+FSPUvMvZhNk3fd1iiy2sL/Vmm20WaL+qBqGmz0uXLrXxKBBgRC2kDGutpL0eEeq0z2Dy+i9Cnbw5UY+EQGIRiDMQmRcEEepkLIkPPvjARhGOw2+eEYtQJ2Pe1YvkIMD0kBWLAAAgAElEQVQeTJRozIW7desWin+zGx3aZ/IkQ1z95Baies4559QRavqBlVIhs28Cbjmz72Ia6i+++MJsvvnmywAN2SReB5HBgxBq+vPCCy+YO++808Z5wFeZIGWXXXaZJdaFSrUINX0i6BpCDKJ/JyV3eHJWffg9EaEOH9Nar1GEutZXgMYvBEpAgMsJJoC5Lj4lVFPyoyLUJUMWyQvkd91oo42sP2McRYQ6DpTVRpoQmD9/viXTaF/DLqeffrq56aabDOm3nJ+0awM/6kMPPbSOUJfadjFCTW5qNOH+Ql5o3oWcByHU7n32DrA6/vjjDRpuxsP+VYisVpNQ02+09NOnT488DWWpc5fF50Woszir1R2TCHV18VfrQiBVCJAmCwn6euutF2u/RahjhTtnY1xO+dOnT5/YOiNCHRvUaijhCOCrTPCxH3/80fpMhxF52z9k/J2nTp1qSInXvHnzer/2E2qEq2iBC/lQE7TSaYWLEep8eajnzp1riTzjLYVQu87Tv9NOO80MGTLEXHvttVbLnq9Um1DTLzTVb7zxhvVZl6Y6uo9ShDo6bGu1ZhHqWp15jVsIlIgA5r4EiCHPadxFhDpuxOu3h9+8S0kTxUU+3+hEqKs772o9OQhALFdbbTWz4YYbRtapm2++2ZJP0nBhieItfkKN2TlacvaGfOX222+3GmJKuYQaQrzzzjvb4F3lEGraJmr5QQcdZAik+NBDDyWaUNM5NNXOpzqyya7xikWoa3wBRDB8EeoIQFWVQiBrCKAVwR9t3333rcrQRKirAntdo5ghdujQwTRs2DDWjohQxwq3GksgAvgpY6rcoEGDSMy8vUPGnQfTaCJkE9jLCc+IJH7iiSdaMuqCkuGrzLlQqGCm7YJslUuoCbwGGf7pp5/qEWqINr8jMnazZs2sLzf9R7PuF/ohKDjzzDPNVVddVRdME+Hwd999Z32zXR+ToKF2eKKpZt4J/CZNdfgfpgh1+JjWeo0i1LW+AjR+IRAAAUwNyUPK5aMaRYS6Gqj/3iakFg3PPvvsE4mZaaGRiVBXb97VcjIQmDRpks0FjY9xHIWgZJgcjxkzxqagIg/0CSecYOgH36Mj1KX2pVxCPX78eHPGGWfY88eroaZfaJyJ/s0zEGq04RDvQYMGmS5dutigaQgByJ9NNHK06uuss44VBBB9HF/xhx9+uE7rnyRCDb5oqgkU171790BRykudk1p+XoS6lmc/mrGLUEeDq2oVAplBgMsHF5kBAwZULaWHCHV1lhOX1Mcee8wGyWnUqFHsnRChjh1yNZgQBEj79Morr1iNcevWrWPr1X//+19z7rnnmnnz5pn27dtbf2qIa8+ePc2pp54aCaHGjJ1xEp3bX/gZhBotMueQi9+B9hb3I3yvwYk83Giib7zxRtt359uNVQ1xP2677Tab7otC5HDybC9cuNAGLHNm9Pfee68hdzaa77Zt29brCu+Cx6hRo2KbCxrC1N1pqpWnOjzoRajDw1I1/Y6ACLVWghAQAgURGDFihPVhqwahch0Toa7OIuViiVmku4jG3QsR6rgRV3tJQYCI13x36667bqxdQoiG5pYUTnz7EFZ8pUePHh1ZlO+ZM2dawtypU6dlxopAl7RZCBggxmiqKWjMIcUEGzvyyCPtzyDRCADYt0jDhZn8+uuvb9q0aVMPRwg3acGwuHrkkUfqshYQaA1rLNKRuRzcrkPVItROADB79mybc9yNP9ZFkcHGRKgzOKlVHpIIdZUnQM0LgSQjwOUEvzT8uKpZRKjjR5+LNRohLq1of6pRRKirgbrarCYCkNgJEyZYUod5clJKlGmzCo1xwYIFFgcCsrnCvoA5OtpnNOql7k8ES7v44ovNxIkTlwm+lq8v1STU9AkBAYHpiPAedyyLpKzBMPshQh0mmqoLBESotQ6EgBDIiwBaAHzRqm1qJkId/yLF1BBhShT5boOORoQ6KFJ6LisIYOKMH3PSAlGFQahHjhxptdyYdx9zzDHLpObKNYeYZBMQkcBjrkCiyZnN37m02oXWAn7VnGn4VR911FFFl80NN9xgFi1aZCDhpAyM2+Tb28FvvvnGatBJqbXKKqsU7bseyI+ACLVWR9gIiFCHjajqEwIZQYCcwwSn2XXXXas+IhHqeKcAM8vLL7/c/qlmEaGuJvpqO04ECEBFvAL8lZOogcTk+6STTrKm1u3atSsZGvJbn3XWWTY4GIHEbrnllkApwHhv4403rmeyjdABk2yCdZWaxg9BIRYAxATxm3XnGhSkm0BslFNOOcUGaKtmwSyd/mDBsOqqq1azK6luW4Q61dOXyM6LUCdyWtQpIVBdBLjcIf0nEmqpF5Yoei5CHQWq+evE1LtXr15Vv9iLUMc772qtOgjgXgHJ23bbbROreSR11gcffGD9uvFNjqtgAk/6rTjbjGts5bbz1Vdf2Yjl+JR7TeHLra8W3xOhrsVZj3bMItTR4qvahUAqESDvMJFPk+LDJ0Id3zLiAksQoFJNKaPooQh1FKiqziQhQLCtu+++25BWSgGnlp0ZfIdxOYJUq/x/BBBwzJo1y2rphU3pK0OEunTM9EZhBESotUKEgBCohwAmeU899ZTZbbfdSg72EhWUItRRIbtsvQ8++KDZYYcdYo8unGuEItTxzbtaih8B/HkxaSYllTSwufHPZfId/0wls0XMv4nGjvAziW4CyUTt916JUCd5dtLZNxHqdM6bei0EIkEA00OCruy+++6JMiUToY5kupep9OOPP7aByIgkm4QiQp2EWVAfokAAzfTQoUPNiSeemBjBZRTjrLTOadOm2UjcSbGWqnQ8Yb+/ZMkS8+qrr1oXHQllgqMrQh0cKz0ZDAER6mA46SkhUBMIkL+TVFkczkkqItTRzwaWCQT7IU1WUooIdVJmQv0IEwGX7xjNNPmXVfIjAGEk+JbM4fNjRKC1t99+22qqq52RIy1rWYQ6LTOVnn6KUKdnrtRTIRA5AuTlJHpo0nyyRKgjn3obcGjhwoXWJy8pRYQ6KTOhfoSFAL6vjz/+uDnssMMSEfAxrHFFVc/SpUttoDZpXwsjTOwLYp/07dtX6yrAYhShDgCSHikJARHqkuDSw0IguwgQiIrLXteuXRM3SBHqaKcEX05M/Q8++OBEXcZEqKOdd9UeLwIfffSRWbBggenRo0e8DVehNYjwTz/9ZCB67C9kjvj2228N33S+gsuRv2A1td5669XzES6WeYIc3giFiYDt/Xex96oAU6hNoql20b+Tlsc81IGGUJkIdQggqop6CIhQa0EIASFgLzxXXnmlufjiixNFqNzUiFBHu0jvuOMOc/TRRydOCyRCHe28q/b4EHjnnXcM5BCXijSbeTMGLFkYD3//9ttvFkTIsJewNmvWzJLgdddd15oh4wPdvHnzgntMLkL9+uuvmxYtWpi11lqrbrIKEWPqIA4EpuKY1tNHiDzRwl397m9XT6tWrWzfNtlkE/t3ms3LEVw4TXV8qzt9LYlQp2/Okt5jEeqkz5D6JwRiQGDKlCmmS5cuiQpE5h22CHV0i+Czzz6zWrOtttoqukbKrFmEukzg9FqiEIB8orHdcsstE9MvtMdoNCGa/NuVX3/91f6fmAr8209yIchrrrmmadq0qWnUqFHkAtg4fKjJ64x11uLFi+3fCAmcgADSvcIKK5iVVlrJ/vGSbUzRGzdubIUF/DsphT39jTfesOtNmurcsyJCnZTVmp1+iFBnZy41EiFQFgJcHiZMmGD69etX1vtxvCRCHR3K+M1j5o95ZNKKCHXSZkT9KRUBolRDxAgYVS3NNFpLcha/9tprVltLgRQTPZs/Xu0vfYQ0QiKT4LeM9RT9qBZ2YMUZiXCBP04jz8+/+eYbM2/ePPPuu+9ajTgF3Dp27GgFlAgcqlWY81deecX07t27Wl1IdLsi1ImenlR2ToQ6ldOmTguBcBBACv/www+bPn36mCZNmoRTaQS1iFBHAKoxNjIswch23nnnaBqosFYR6goB1OtVRWD27NmWTG+66aaR9gOSvGjRIuunTMFvGYLn/o8/8YYbbmjatGljI2anqaDdx3w8LZpW9iz2VEg2VglouMEfco0JPP9Hm41feNSEGwuEuXPnWoFpWvCLa22KUMeFdO20I0JdO3OtkQqBZRDgskI+VLQnSS4i1OHPDpqfZ555xuYcT2oRoU7qzKhfxRAYN26cadeunWndunXoZtFoRl966SWrHUUoCuHcbLPNrPkxBRIPcU5atoZimOX6PT7bCHvTnA4K83mEG860HmEHJtkEqaO0bNnSapLXXnvtciAq+A7ClZkzZ9rsDWjPVX5HQIRaKyFsBESow0ZU9QmBlCCA+dr48ePNLrvskvgei1CHP0Vz5syxZp9orZJaRKiTOjPqVyEEMLXF1xgyXUmBOKNlxMwY394PP/zQBpBE29i5c2dDMK2sR66uhbRZBE6bMWOGtSrA3H799de3ftnMLcKESom201RvvfXWqRZMVPIt+d8VoQ4TTdUFAiLUWgdCoEYRwCyNAzzp2mmmR4Q63EWKMGXo0KHm2GOPrapvYrFRiVAXQ0i/TxoCjz76qIG4QIrKIbtonQkSiVbTRZ6GZBHjABPhJPg1x4k5exWa1XKwjLOfYbXlhCdotLE+wIoMQQpWB/hlY4lQTsEtwJl/U1etFxHqWl8B4Y9fhDp8TFWjEEg8Aph5Dxs2zJx00kmJ76sIdbhTxCXtscceM7vttpu9pCW5iFAneXbUNz8CmGFj5h1Eo8jaJro0JrloYSE7/HuDDTYwPXv2TPy3Gdfsf/LJJxbPtPl+h40P5uJYPpBnGgELxBrtNf7YaLODmHMT0R3LpG7duiUyCGXYmBWqT4Q6TrRroy0R6tqYZ41SCNQhAKF68sknTa9evazJbxqKNNThzRI+iVzkk5gmyz9KEerw5l01RYsAwR179OhhtcqFCn6zkyZNshpXTMJdyiX8oJMu4IoWwdy1i1AviwtabILQueBzzpee4GNEbS9UcCMgtzcptZKU6ivutSVCHTfi2W9PhDr7c6wRCoF6CECmMCHDBy8tRYQ6nJlCmIIWjbQuaQjyI0IdzryrlugQYI1Onjw5Z+o5fgeB+fHHH60GmsjPaKB32mmnQBrF6HqdnppxS8LcvdZM3UudIVwEENS89dZbVlCD2wGYod33m8tzByCN2rbbbluzmn8R6lJXmJ4vhoAIdTGE9HshkDEEHn/8cWtS6CLCpmF4ItThzNJ7771nL/hp0E4zYhHqcOZdtUSDACRm7Nix1oQWDbMr+L9CbnCtwZcac2V+T6CyNBc0o5gdU9hDgpgZVzpeMIYY1ooPdaV48T6EGUsIBDkff/yxTde13Xbb1dNI8wzm4wjWEVjUWhGhrrUZj368ItTRY6wWhEBiEIBQzZ8/3/Tv3z8xfQrSERHqICgVfobL1Q033GAGDhxYeWUx1SBCHRPQaqZkBAiW9cILL5jtt9/ekj1INJG4x4wZYwngvvvuG8iXuuSGq/QCBO3QQw+1ggIK2s2RI0eaFi1aRNqjV1991XTo0CETKcAiBapA5V9++aWdKwQgu+66q1lrrbUsiSZQGfjWos++CHW1VmN22xWhzu7camRCoB4CEKqJEydac8O0FRHqymeMXKRt27a1kYLTUkSo0zJTtdVPfFeJxL3FFlvYXNCYJfNdQVI23XTTTPpCH3XUUeaee+6xkaddOeKII2xwyyiLCHV46BLYDJNw1i+WSqRf23DDDQ0ZP1jLaXADCgsNEeqwkFQ9DgERaq0FIVAjCHCQYrKHtD9tRYS6shlj3tFQHHTQQZVVFPPbItQxA67miiKAGfe4ceOsy8zUqVOt1haz7qwXfHHRwHsL0abRzEfp34zJctOmTSNtI+tzl298BHzjXABfyPQuu+xSMziLUNfqqo9u3CLU0WGrmoVAYhDg0oMp4n777ZfovMP5ABOhLn8poVG6++67zd577506E1QR6vLnXW+GiwAm3mhLiZAMmSawHwHGaqW0atXK+uV6C+beBLhcfvnlI4NBPtSRQVtX8aeffmpmzJhhfa9d2rYo5zT6ERVvQYS6OEZ6ojQERKhLw0tPC4FUIvDAAw+YAw44IJYgMlEAJEJdPqqY86288spF0/mU30J0b4pQR4etag6OAER61KhRNnryCSecUJMBsu68805z4okn2kCBFPzGr7vuOnP22WcHB7KMJ4mgvs0222TSjL4MOCJ9BVPw0aNHmwULFtg4K/jJZ7WIUGd1Zqs3LhHq6mGvloVALAggfUazwKUkrUWEuvyZe+aZZ0yfPn1SeSEVoS5/3vVmZQjgF/3GG29Yf1N8T9dcc03TpUsXGzG5Fgs+t7fffrs1d8fqBX/xc8891/Tu3TtSDfX48ePt/oV5edAyYsQIc80115irrrrK7LDDDsu8Nnv2bHPqqaeaCy+80Oy+++5Bq62J5z7//HNrhcH8Mufkqt58881TFXsjyESJUAdBSc+UgoAIdSlo6VkhkEIEJkyYYHOkpvkiKEJd3sJbvHixef/991OraRChLm/e9VZlCDzyyCNm6dKlZs8997SphzBrjitNVGU9j/ZtiPTPP/9sGyGf/R577GHTgaG5PuWUUyIJagW5a9++fUnWVf/+97/NWWedZR588EFrmeUvL774og3OOXjwYHP00UdHC1oKa0eI9PLLL1tBBuv/0UcftQR7wIABkQpP4oRKhDpOtGujLRHq2phnjbJGESAQGaSKHJRpLiLUpc8efvNDhw61mpi0FhHqtM5c+voNgX7nnXfsfkluXogiEbwXLlxott5661RaeEQ5C5gF9+rVy5oHU/C55ZwhLRN4derUyay33noVdwHrAFxWSiki1KWglftZNNWvvfaaFSQRDZwAZmSKaNKkiQ1smmYBPSMWoa58jaiG+giIUGtFCIGMIkA0WjQtBx98cOp9/kSoS1+kjz/+uDV3XHXVVUt/OSFviFAnZCIy3g0iSZNfme+FaNbk60UrTVRrzF35v0p9BAjSduSRR5r7779/GWggW+Q6HjRokDn99NMrOn/Gjh1rdt5555LmQIQ6nNWKppr4AZj1U7BQ4Jt44oknbHo4LN/SWkSo0zpzye23CHVy50Y9EwIVITBr1iwbiCoMLUFFHQnhZRHq0kDETG/OnDmp9ptnxCLUpc27ni4NAeJLoJVmnfXt27eO+DnNdPfu3TNj4loaMsGevuWWW3JawKCt3m233SzZRrtZSSknoKYIdSWI138XTTU+58Rg8c4lPyMqOHmsW7ZsWZHQJLzeBq9JhDo4VnoyGAIi1MFw0lNCIFUIuLzD+I9lIf2FCHVpy2/IkCHmkEMOqfgyW1qr4T8tQh0+pqrxdwTwo0XjtsUWW9T7Tt59911Dqib8drOwd0Y532gwyWHM397yhz/8wbqbEMit0jJx4kSrISWqeNDiCDWEH79ffyFFFPvjTTfdJB/qAKAyvwjoifrttdbATQK3MqzhnBY7QHWJeESEOhHTkKlOiFBnajo1GCHwu1YPU2+CrlSqHUgKniLUwWfi7bffNl9++aVBu5b2IkKd9hlMXv/RuGHGilZts802q9fB+fPnG8y/e/ToURKBS94o4+vREUccYYYPH17XIL7TDz/8sNloo41C6QRB0FZaaaWS6nKEGoFJofKf//xHhDogsl988YUl1d26dVsm+BxWHhBrzpx11103YI3VfUyEurr4Z7F1EeoszqrGVNMIENUZiXLHjh0zg0PWCDXpeLjUo8lxPs5EsyWyKn6J5Rb8GqkjC2QaDESoy10Jei8XAph4v/feezbomF/YyPeH9q1du3Yi0yUsH4gUeBI8DF/nu+++25rRo80slQjnapb83/vuu29Jc+II9cCBA3NqTt98801z0UUXGTTYivIdfLK//fZb60qUK0gfWurp06fbaOD8PulFhDrpM5S+/olQp2/O1GMhUBCB559/3kqROdiyUryEGu0rY8xX0IygJSnFRDBunO666y5z3nnnGQKH9ezZ02CiT9oZxoWGudyCuSp+bWnOOe4duwh1uStB73kRQNA0d+5cG6kY317v3sAaQzP92Wef2X1TpTQEyFWM/zkYjxkzxrRp08aQYYBgYjvuuKMNThakIASGiLN3e03tb731VnPSSSeVtJ/LhzoI4uU9w/nrzL9z3TH4ziDXSU8zJ0Jd3vzrrfwIiFBrdQiBDCGA5hMTOTQGWSpeQk1OzH322Sfv8E4++WTrG5dk/0fMSrk4Ein1wAMPNB988IG54YYbzKWXXmo1J+UUNERoh0444YSSLp/ltBXXOyLUcSGd7Xaeeuop6xPdtm3bZQYKOVhllVWkmS5zCWBWPXLkSGsmjxm9K/ihT5s2ze5zQVyP0EST4u/mm282++23X109CB3Jd12KgFSEuszJDPgakb65a3Tp0mWZLBKsByxBsMDq379/YrNMiFAHnGw9FhgBEerAUOlBIZBsBJAK33777ebMM89MdkfL6J2XUI8ePdoGlOECxkUrrQVJ/hlnnGE++ugjs+KKKxp8Ec8999ySc64yfi4x+M1jQp6lIkKdpdmMfyyQOggZ8SRWX331eh3AKgTTX/6G9KmEjwBa64ceeshaBTRq1KhgAwgSr7jiCjtP7O2QsQYNGtj5KTVtmQh1+HPprxFLKPJSI0hBIOUvzgQc96MwTP/DHpEIddiIqj4Raq0BIZARBIhaS5CdYheXNA43DEIN6USLi6Zj5ZVXTgQMrk9o0yu5dBBoCVNxzMezVESoszSb8Y/l2WefNVtuuaXNLe0trCs0aOyVYQXPin906WgRrF966SVrAbDOOuvk7DRp/vCTxkycApGGYG+33XbmtddeM9tvv701JQ8aNVyEOp61AalGKIVAitzj/kIgM74zSLVfoBVPD/O3IkJd7RnIXvsi1NmbU42oBhFAEzB58mTry5bFUgmhRkuFb/Jf//pX88orr1hCTfCca665xmyyySbLmIaTCmTvvfe2mhFXeAc/voMPPtj+iGfOP/98a15/xx135IWc9Cx//vOfzbBhw+rygZOblXfGjx9f7z0k+hdeeKFZtGiRue+++wJPI6T8hRdesEGAXICzwC8n/EER6oRPUEK7x7fLd4bpsP+bYK+cOnWqWX/99W0OXZXoEWCPGjFihNlll11yCnwRCCIM5m9vwYKHqNFYIkGs+X2TJk3MDjvsYOthbnOZgotQRz+nrgV86DlXSZuFpZW/cP66u0kpZvtRj0CEOmqEa69+Eeram3ONOKEIcAmEQHgPJS5/FCT2hQqEbffdd09NyopSp6ASQk0k10GDBlkNyK677moD5uBrTHRazMf9EbExxUardeKJJ1qtMfPCBY3nsAKgEJiFuiDBRD3NV8aNG2fNsPE3a9WqlX3ssssus+Tem9KFef/b3/5mf7fxxhvb4DxBC/0l+iqmd1krItRZm9F4xkPEboJhtWjRol6DWKi4lFlef994eqVWEGTgx96sWbN6YPBzCJlXiOkegEwjHHF+2AgzCb7IPs6+RzYL/zxj5n/dddeZyy+/PKfVDvsxQSH/+Mc/WtNylcoQ4DzkPCWney5N9Icffmg12bheJIVUi1BXNud6e1kERKi1KgoiwIUWUsffbISYpkLukrIpZmn6CKYFkSLoljuU8KslYNXEiRPzDpV3uIgQ4CqrxU+oDzjgAOuX54IMsS4hlAgVuHi59UnwFMw90S4TLdYVLmL8nBRVRNz2FgLsENiLSwB1oYXGRJzLwuzZs+2jYRNqiDfaG/qN1iwooaZvmEmiUc9iEaHO4qxGOybMh5944gkrQPMW1tJ///tf06dPn2VMwKPtkWr3IoAQExNurxk+QSY59/yFu0bz5s2tdjtfKkDIM1prMhskORBl1lcBgg6C0DG3ueZhwYIF1sIAYXUSigh1EmYhW30Qoc7WfIY2Gi4fmMmiycNsldzGjRs3tn5MaNxI8ZOltEyhAVdBRRA+NKl33nmnlZoj0d1rr70sGUTSnqswTxMmTLCXxCxfJvyEev/99zebb755nU8emid8iLlMX3XVVTZaLHgMHTrUnH766TY/JiaF3gKupHkhKJi3nH322VYjQr5aBBuFCDUXhNtuu80KNPgeiHrq9fMLoqGmfbTdaLAxjyOFT1BCjVaAgDB8l1ksItRZnNXoxsSl/sknn7Rk2rsfos1EM80ewDmmUl0E0EijVWbPQ2C/3nrr2XR/ruDXjsCUfRErITSbhQoaazInIFRu2rRpdQdXw61zHnIm5Yvszp0SwXcSYpiIUNfwQo1o6CLUEQGb9moJ5gJxhkzgN3r00Udbs9UHHnjAEjjMUzFbVQkPAS4WEOinn37aXgYhE2hFH3vssTpzYX9raFFJUYH/bJZLLpNvoseikXaFHLOtW7e2xBZSiu8dGuyFCxdaXP2pW15++WWL3eLFi+vqcCb3+KKj+eXgL0SoqcN7ced5zMOPPfZYW2cxQk17aKYh1ZB+NO9cDoMQatbL1VdfbX20s1pEqLM6s9GMC19NLDzQanrLvffea88zCYGjwb3UWnF3YW/EXJt7BfmqKbi7ENsCM29nCYc7E5ZExQr7IbEkEEbLgq4YWtH9nnziaKr79eu3TCMITbC24zyudhGhrvYMZK99EerszWnFI8InE0KBpPeee+4xXbt2rVcnWj1MaQ877LCK21IF9RFAwzplyhRrUoymE2luvhyemC2TXgRhR9ZLUB/qSZMm2ciwBPciBQsE+7PPPjNotPGp9Beizl5yySV1PwZ3fkbqseuvv95ezAoRasg4PtqQar4JLu5oyDBr5FJYiFCjjcbP78orr7TziEnjnnvuaTCNK0aoIZouHVDWApF550iEOutfdrjj8+csZo/EwopvK1dqn3Bbr63a2O9uuOEGu9cRMIzzCrNr3E+IPxEk1RXEC/N8FwgSP2o/GSaHOELHIMWdnxB1tN4q1UEATbXLU+2/v70lEfUAACAASURBVJDesVu3bjYoYDVLLkLNOsS6DYs3AocGyZ9ezTGo7WQhIEKdrPmoem8wXcVv9+GHHzbDhw+3RCRX4aLrNHNcWNgc/VoBDjeCwyB1dmawSC/dz/ChIp0GBATyfuihh+ZMi0FbRJGEyCPZhnT4ST595BmCnfg3aqSiEBR8d/xRKCFbmAUvWbLEajPJb+zXYvA+EZnxZeY5fj9gwADTvn37evWxCXOIYFIIkctX0JgSyblz5851j2BST93en/FL5gMTKjSf/vQuXESQ7FeSbqnqCy5gB4ISahcFtlevXgZyfcwxx9gLHxc3Inr7i//yhjCDd//5z3/agDWUUnyomVfWICZvs2bNykuoCT6G2SPzd9xxx1lNMwHOghJqNPCsN1LRZLmIUGd5dsMdG984Z43XpBvfWwheEkxMwx1t9WvDco14E1jjsM+yT7KvYdbrBMLFesl5zj6NNZHfJce9i+a5WFBObzs8z72CFILSVBebgeh+z12PuyHuaN7iYhlUO+5HLkLNXY8zmbsr69Kfbi86tFRzFhAQoc7CLIY4BvyQ2FC4rGPaXSwSKhoAyDKkwJs+iMOVIFv/+c9/7OGGRJKCOTN+Ufi5QjgwLUcjiLkuhyYk3hsJct68edZfm40Z/1S0epBWAl+gQXTkmc0bf1cOefxfvQXtH4IBTGkdKWXDxPeVfjBG+gCpdRGd8d+isPkffvjhVsDgcikimcdfFwIOGe/QoYN9lmjPmDmR0uPBBx/MOyuXXnqpxQpzbVcwR0Ry6438zO8Yy/HHH299ArEWcAXyjY+1wzXEJZDIqoIQarAbPHiwwQeaSx2a6meeecauN9aVS3mVb4DM9WmnnWZuv/12u2ad0KYUQu003MwLdeTTUHOYo81Bu4ygiMIaDkKoGSfjwsw/aF7WRE5qgE7VAqGGACBMyVXQquZKRRMAusgeYe/BH5n9B+Egbg8IknAHqiQNFRYduEu4OggA6GJK+IW1uQZ3wQUXWGsPSBSpfBBYsReXQsYiAy1jFWNFg9CYs/nmm2+uGx3fK3seZtelrFvOd85vhNT+gjA8lzC0EKSsHQT+aKpVqocAAm4sHjlLvdpezL633nrrqqZ5FKGu3rrIassi1Fmd2TLHhekWlxC0bFyUil1GchFqLvyQ3T/96U+WoPoJNeZbHJ5E9kSi3bBhQzNz5kyrHeaQRvNK+1w0kW6iRcaUjyAmHNjOv5s8wH//+9/twVkqoSbwF4Qf0+CzzjrLmgMyFvJeQvoJSAXJpv/4+3BAQ9Ig8BAsBACYxUPaIOyUsAk1BH+rrbaypsSQei+hRvPCBRTsaqH4CTXkeMiQIXatUlgrmFtj5o2mgwMbSwLmCm0xRBfhDoIS559OCiwER1z++Pu5554zBx54oBWcYGbotBtBCTWkiLVEOxBe1kchk28EMqw1d1kMSqhZmwiECMqW9VILhBqzWf7kKrgEsE8mpRBXgCB/7MnslxQEQ3xz+L5WYmbL90oMAYSUfHs33nijFY5BjouZXkLo+YY5P9izOS/41mvBeqcaa4P9lbP5X//6l52jSgt3Bu4emNz6o3kzl1iElVKoD1ceBDIy9S8FufCf5VxDAIc5vyvEC+HcI5d4tYoIdbWQz267ItTZnduyRobJK1pWgj1hKlus5CLUEHE0rhtssIElNrkINZo4iKiTYnNxxmyMn2FejfYNU3CeQ5t71FFH1XWFZzl0+Zv60fKVQqjRcqPxRYOBGbeXlEKk+B2aa8i1I9RIWSFgTiPO5Q3CRLoOUrH4CTXkjoIfmd/sLIiGmgsr/UATAMbMhyPUaIbw3fWbUhWbqzT/3kuoWRfOgsCNiYszAhc0HMyd13Se9Yj5Noc684d5ofP5Q6CDiwPCFTTT+KxDgr1m/45QcyFw6cvQ0mGyRhAkzExpH+sOBEXEFqBe5h1iDSFizpy1BxHb+QPxRojkCpGIEd4UivLNOicYWy34zYNLLRBqXF3Q7rLX+cs555xjrXGSULAWwh0CK5/99tvPWn5AYMMS6pG+jkCXfJ/UieCIM8FpnQthAOnizGC/5Qxjv8xy1oNqrweCKGJJgDAFK6pCLk6l9BXrM85ngnG6c5M9lnVXamGvRMidL91WqfXp+fIR+OKLL6xFIpZbnJHMM0IPZ91Xfs3lvylCXT52ejM3AiLUWhn1EEALC6FGIuyIYiGI/IQaLR1aWzTMSK4x385FqJ15nrduLlSYjkMYMNHmMsnPSN3lN20msjGaavyxuXw5Qg3J8ZqgUT8ab/IKO5NvnoV4YQ7mz0EMceaCC4G/9tpr6wg1BzPtMS7IFKbFECIXqdRLqDkoXH5k/PnQekKyHEkLQqh5Bq0VEU7PPfdcO34INUQeQQBkvpaKl1A7P3zv+LGkwN8J01C/vyTzgW8UhICo3vyfAGWkbIFgo8FgfhFSQMS50HsLzyNMQfsGeXZEj/qwIoAIU6iT9FUQZycoYq1QNxdPpy1DSIJGDTM4r7AF8gjR50KJZUKuglCANRjEBDYL66NWCDUuIghu/AVSmBQ/UL4N9lr20yg0S6x73GD4rhgz3xGkLYiWGSEsFht8awggSjE3zsJ3EvcY2BM5w4n9wFmKJphI3GEIMZh/4oY4oSnWOOVqmXHVQriflG8o7nlKUnuc245UM6fcp6oZ7VuEOkmrIxt9EaHOxjyGNgoIpTP5xq+pFJNvSCY+qFxuIOOYRaPFyEWoXRRmb8chx1yKiJqMxhBSj4khWuBclyoIkdMmOkJdCAhHqCE5kB8ILmbduQq+YVwYnIYa01wIFRoQLhOYYePbjObTaR6dyTfPON8t+gWmBEjBR5o2CxFqCARtcQlAY4rWBaEE2lEINRcN2iffZi0VL6GupXF7x4owhbWRS5OZVUxqiVCz1xQqfPeQDXxKId+QWwQ8aAdzEQYurVhG+AvCGIJAIgxlT0SAxF7qL7i54KOPcJC6aI9gfQhK8Z1GSMX5wLv5Is1jtUF/2XMRdNFXNNze/RztFUIm9nmsTLwFgs27jLMQqeKiTjtozkWe4tkNECRiUYCGGkElZ/dFF11kLXfKJcCu59wdWBMIIvHDLdeVAAEkZ7EELPGsiWKteDXVCDuCpEMrVme5vxehLhc5vZcPARFqrY16CGBuSlAytAXkdETjVqh4NdT4RqPZhVhjkgrZLYVQ8/zOO+9s7rvvPmsKe9BBB1lCTfCwXBo7Dm13mXSEGu0EZN1biNYIiXWEmj5zQGNGdtNNN+UcHhdOtDCOUOPjjRaJSx8XWw570itAzDFJ47LoCDU+ufg4U/AJw9cX4u0iRxci1JBvfKMxU0MDzoXUEWpwQHuPP3WQlCRZWtq1TqhZcwiamPusByLzrlsR6t/RYD8+77zzbE563FRcwQ8Rq56BAwcu87kjfMHaxl/QJlIXZPX/sXcf0NIVVfrwj46OEsdRooCCZCQIAiooSnQAEZQkIEGyBJFRcIRRATGNAYFRGWTxlyAKgkgUVJAgOCJBkoiAChIMBDEOyqzvW7+aqXfO23T37e7b4ZzTu9a6673v7ROqnqpzup69n703NZH3NlVP2XiKsHu3Ugm5tvcwQw7VjHcfiXUm1I7zzi+HWZg3BkG5NKg4GIM0ihCEy3s3E1/vOfkwrG0xubmJnZYrwf2EArVLWJWPJSFF/JtcQq6K73O5KxhthCxQdGmSTUm0ONv3FFLNqE/lNYjkW18kD7WHiSzv1Vk9DGSUWIxgHCeTakGoJ4V8c+8bhLq5czvQyGzcyK3FqSJw7WI1bZYQRV+YmVCzTJNmixeVTEYTj9yJUPNySLiTN1UIA9JEQkYKZKMn46vNHHI6U1KSfmKoeVt4fG0GfGF3I6edYqj11xiM1YbCZq9TUjISbbG5PNo2mZ0ItS8YcdEMAM7hOWIEQKh5uG2OGRym0do+7YQaibLmeAORE797doYVvzrQy2KIJwkVyR5a3svswQxCXaS5/tCHPpQS7iGdSC1jH6LKw+N94V3r3VBucjCI4Ud2VUiwkfVePeqoo9L1NO8tXiMGw3JFB+9+aiN5NBBpdYUlC/NOcm/J9xj9GAvluGDwJAXPZWYk+EOcxcIi68i2vBCIPKUNoq3Wu+Zzic7ES0sWmZtjhLvwqBtHp7JKjheS4V7iM6NNBgFhLJLKyTMhjwUjyWzVAvYXrjWTYb/TiO1nGIpm24/JINrcu2YZv/fKpFoQ6kkh39z7BqFu7twOPDL1nBE7lmGbGhujTDq9CG3QEFibskyobaTIkMl4xHjORKgdYzOW5as847lcFk81r4ekNKR+yLR6l61WZhvEcn3rXstm2bjvt99+afNGht1aD9EG06bRmDsRamQcweUx5kGxGe1EqHNsOE8MA0UnQs2IwXNOQodAa5lQqzcskRUJ3DS2aSfU1CIIjDWSM0LLfHzBBRfUfjkg0yoCCPnQJKrxjtGCUBcptn/NNddM71peuzJpZBCkKMqqmLJxUNiId7kkXaTUPMre6WVCbV1R9VhXPNWad55rupecGgitHBSIM9WQucl5BpD9TIgZQuXf0LyncjmtslzX94b76DcC5v3djlD7HnFPhMg6n4lQew/DoFMIT+0fkpoMwHoyD3KG+N6bKWSsl2FZM00xHPYy3mk4RogA9cAkc8EEoZ6GlTbeMQahHi/etbmbGGgbGl4F3g2lh8RMIbvIJHmXzzOhtskjCyyXRujmoeZpQ1zFvLm25Fti4JS6sLnOFmVeahJFFmpeEQRbTDZJmX75fJCyWSSCYsWNCclF5v3OI8PTYnNPnmhzaWPKA+IFLHO5+GneGuMTa83TrmVCTXpI4m0MvEcnnXRSioW22bDB6ESoyTkZKZDHPP5MqEnNbRpnKh9TmwXWZ0dl+m2V8vd5idoejlCJI/Rsee6sEeXihDx4BjXyXc8NApIbciHpi/Oy57AXEJAk90TWGZysc9di5OEFpULJ2e47Xc87gjEOmcuNQcx5lBoMRJn8Ic3uw+NKwWFcPKZBqP8HOXPr/dfO+OdzibvMr3kqJ9RjKJRzQSw0j387Qu18JBthcR/vHYob70OGDUTb3zKhZszJnuXy3Lu+EBhzbv2Ya95l3sXWxktN2cOLTcrbSqhz2JH7e/+Kg52JUCPvvlOE6kQbPQKe2XYJyJAkSgIhW74jg1CPfi7qeAd7OHupQWPjhzHmINTDQDGuUUYgCHWsh7YI5I0MYi1GmBdJfBrpMgs0y6IvVB5r0kKkVDbrcrORI9lGenN2ZHF9PBQ2/66lvBRPiI0Qjy/y2hrL5xyybwl5bNZ4j3nrxBrn2Goxf+LtlEuxYS83L29emTPPPHMuD4brub+NnXHY4JNAIiAs7KTV7mcjyzuTs/DaYPL48K6XvfcMBMgwMu5Yx/nCsDllOMibPbHYDAKMCLkpsyReWpx12QPFiwNDEvtpJZQwEj/MeDGNjaHF+tUQamQawW5d454JmcNzYieJo9T7lCGex28mEux61ju5L+JEIeIZY/DSeBVvuOGGlDcA0ZJcqlPjVUK+nZM9n8g+ouxZM55WYsag5XlixAtC/X/IwoKHmsEhVw8o424eeHyQylyGhqHT3HknycvgXdSJUJOSC9kx38i59cZoIgSFjFqbiVAzgnhfui+DI4JPgZQNPuX+MpDazHrXId2thJoX3Lq55pprkuzcmpuJUFtb3qlVqtnd5HeV70NGNmusHJ7BWMwobk1J6jkMqTUDz7Ql4Wzy2jE27ypG1dnG2c8GpyDUs0Evzm2HQBDqWBdjRSAT6nZZvsfakZrdjMxSnOG0tmmWfAtNkHiqG6HOcfrCBRiWMjlmDGLw4gmklujWkGkqCIQGkUKaW0k4Io8IU4tQXXQj1BQgSCCjUG4MQzxYPOCMdGUvVxDq9lm+qWkQZQqebJhsJdSMnUhnDrdhzGT0ZPTLhrtOhJoSwZpxLMMlwyhyaq4yIeqFUDPmML6aRx7vXK2hdY0g1AxDlECMjWVCbb3Jo2GtMgQhyIxCMxFq95BAzbm9lNma1vfosMbt+ZdYzntCXD4jOMMN2b+1SpkyrHh2KotuCemGNaa4zvgQ8M4RyjfJ5KpBqMc339NypyDU0zLTFRlnEOrBJiII9QcKXvw6NaSRd43njlzaBpMaw4afhL/XNiihdn3STJmgeat5jbs1/RU7y9spdlYZnHYtJ0Trdi33akeoncODxUOdPaL5OkGo2xNqORrklOCtzbHlGTMeYQRGaSDhKrlcEfm3Or7k07kkVidCzbBhrt2Degap5YGUJCw3a5DyR3gL4lpuvOCUOIwxjDeaNS422/u+3CifZPaVmEw4i9wTmVDvuuuuqdwisnbkkUcmktYPobZ+eLUlwow2WgTMOdWLMC/r0zuBcoXH2joZpucxYqhHO5fjvjojKxUSg9kkWztC7R0iJEXiT2EpEbs/yRmq372DUNdvzmrd4yDUg01fEOpqEGqEgMeMZE18MrLSTtaoFrts+RLnaeqP8/hKhoe48M5pNqJIb7cmFnEQD3W+Js+hLOE2wd0aryBvE8LDuzib1o1QU6eQrSN4wjdyC0LdnlBTBVADMHiIc87x8FmeLxRCuIzwFc164jlEth2fWydC7fODDz44kXUk2PrmaSxveG0wGYQYSXivy/HvEpGRh5OmZ0m6sCChNK1GEwYlsZNirJXF8uxkQm08Si4J0cnKhX4ItXFEmaTZPLXVO9f71k+oDqo3N4P0yDMu1EPI36RbO0I96T7F/euNQBDqes9f7XpPtijxkLhKm7NovSEQhHryhFrsr1wBZNQIBuu1GNAPfvCDc8X9I9OkrEgQazcPNXLhPJZ5GfQzoZa0Scxqp8bjSIqbvYKdYqjbSb7F8asPq8/Oz3ViO91rzz33THkGELjZepjaEepc2x758/zzUpZbEOr2hNomVIUARhXZs60HScokQfR3yRmtLYQXsZVzQeki8n9Gn14INezNOfJiffJwZ293Pt87SCkksfGUDI5Hrnkqea4lJctEG7km6bQG9ZsHnGdK5mfGJc9DTkiUCTU5u2cne9Tdt19Czesthhsxj1Z/BKhlKCjE9kerPwLeC2Lvy8/4pEYVhHpSyDf3vkGomzu3lR1ZL5LRynZ+Qh1rIqFGsKyFsvcBaeWdavVIVCGGGvmVaKfckBhkJhuHeAd5DCVkkhleojDN38lmxcE7NhNqRBiJ7dSQDx7tHD8/E6F27bz55EUXSyvRF+9lK0FqvScyJIs8QpIbQkSiLWt3buJ1eZm7eY0yoSZ5N4by9RAtYy7/3efTSqgRUYngch3udmvB+rEZVYdaTHUu6Sf7PYl0xlK89O6771588pOfTMaecow6jzBFgPlkBGpt1q2KBO9+97uL44477hmf64N1RAqe3+HCCSgoEP3yvXzOOy72Wvyzz5yv/56jcmx+JtTnnXdeSkpZbiTkOYa61zhaJRbJvocVwzuhV37ctihSXDbDjXdgtPojQKGYy6NOejRBqCc9A827fxDq5s1pjKhGCNhkilfl7eRVaU3SQcIoRk3mcLLMJjUbfzJWcXgaQkFybANFHl1ukybUCIKs9OSo5Wa+eIHJuzWea97XO++8MyXjKpMMclfjQwwyoe5lPvuJoeblUwZJP2THlR0a4Z+pnJB1aCziIMuE+vHHH0/jyYSa9/rBBx9MHkby4E4tE2qEXmxsnl+x3AwN4n4RqZxF2ufTSqite9LndmWIWvF1bJ4fhJF0utwYqRzTyXjCYMUQ0u5eiLm4QcS7m0LBs2BdaNZLt9JIjiU91y996hSTqF+d+mwtt45zpufGmudFD1I9E1LV/lzIjPdSxLJWe55m6h2VATItUWI5zGem80b5eRDqUaI7ndcOQj2d8x6jrggCiIcyR0rfqFPdugFUz5rXSEIuHqcmNV5K3i7eMDJWSZVIpJE1xLNKhFr8Me8ZKW258dbyiCnXpiEPJG2ILSNIuZEvKsk2SkJNAqxEG1IlCy9PJK+69TNTCRskVyk55CY3hCjHgfubZFXmSD16hKVTy4Ta9ZDo3Hi8eSJ5LnmqzzrrrDmEbFoJdVWeaWs5Z/quSp8G7YfnkPqDNyxafRFgiPHeGkY96/qiUO+e+w6R/V+J01ZV0iRHFoR6kug3895BqJs5rzGqmiCgNA2PIgLG+0lyW26kvogRqW/TCLWxH3vssclbywvly3b77bdPMaCtnvpxeqiRPkm8WNUlcuIRZOhQC5UElZTaJkFstBJT5Lp5o2AjzxssxpU0dyZCjQDLrNyp8dpJ+sR7qM0k+S6XzUKMSXF5lcXbLrTQQl2fCoYbsl/ZmrPHvfUEXmXZpnsl1K1ls1wPcVbbmteb8USSqvz3aaxDXYVXFem4zNoS0ymx1oSWE/FRQURSq3rOqPeD9+7iiy9ezwFMea8pn6iUKAyEh1SpBaGu0mw0oy9BqJsxjzGKmiIwzYTalPGk8v76F0GVwbhdbcpRE2pf/KTIkjr58lfmijQNUS7LDUnUJWHiXUf8kd2yqgCJ9TebeR7pcmsn+SZN5Znv1EhdlURS+7lfQu145F+2ZrV/kaZujUcdAVfK6Kabbmorlx0GoeZ1kqSKoUKZIxvmINSTfYFZy4xE1gkDX1OaZ+6hhx5K6zpa/RAIQl2/Ocs99j7xnUp9JwHhTAqpcY80CPW4EW/+/YJQN3+OY4QVRoA0Fons10PNu8ebJMuuOGuSOFJf0uMco+QLjaRWvCTPn1htclvxj+K13/a2t6Uvu9yQWvJrkmTSz3JDti6++OJi3333nXN9mYAljeG1zV7GVqhd87Of/WzyeuUEXbzRZNLIZy4Hlc9TN9dnji17yoZJqJFnxFisKIMG8qufa6yxRhp7L+2YY45pm9jJdciZeZ6RxSxd5/X+xCc+kaTXpNKjiqEue6iNQ3946BALP9mTzksso7KSWjlBlD5KSMVTTYr/kY98pFhsscXmgsNcyhhe9lCbR/+HX04e1K1sltAGa5UEkEGh3KfwUPey+uKYfhCQ+Rup9s6LWNx+kJv8sd7NCy+8cMzb5Keirx74TrBnoLirmmc6DyQIdV9TGgf3gEAQ6h5AikMCgVEhgMTwcCKkvIm9Sr5lyvWDsMloKxOuRF4rrLBCImuuiUwp3eRfm8mLLrooEVUeQnVm3RN5FTurkTgjN66XE4XlcfPISi6FvPuCRNaVWULYJeVqzc6bz0OeyZZ5R3OGbIQe8VdCSp3a3FxTDWRl1Y466qi5COswCDWPMY+H8SPOYtd5gMU8t/OKd5vzToTaOQwNm2++eSKYyCeptazLNofk1+ZsXIRaf2BHWq+0US6/BQcZwdWbVhs7N/1T1kpmZhgxaiDk5kaSM/2WJO/6669PSdo0XggefRuUXF80E2oGF97P3BAb69DcM/A4L7eIoR7VWyauSw0h/4H3Tr/PeqA3OQSE0Pguq5p3c3KIVP/O9hG+H3xv5NJ4Vex1EOoqzkq9+xSEut7zF71vAALqvpLY8hiS55Yz8LaLoUZEkCEJy3wp5CYWd7fddiv+9V//NZGoTKhvvvnmlO1ZbKySSjy0CB6Cq4SOYydNqBE2Umpec9731tI+/RJq5AxxR54RQRm3eVtlpp6pfFQvS6oboYbvpz71qVQmixecegA55fHdZZddRpKUTEklNYfFcyPz5aZ0lfsyevCS25zCWpw0gwjMy42RR/IxNYPhlhMDiUNVP9R5PNm5MeQgKmVyzpCCqFurubmvrNCwgF+rGqCKhNrGkLeFN70q2Wl7WZ9xzDMR8FwyIDLiCGuIVn0ETjzxxPSd5r0RrdoI+A5nKJULRvJNyrsqtyDUVZ6devYtCHU95y163SAESKN4AnmHN9poo5SwCalGSsTX8lznpGRIMqKCHJN8l8sOIZC8x8g2jzJPDA+1TMsXXnhh+pLLTdwyzykCn0tBDeqhJjNWWgnhEgddbr16qI0FKVNWQ3kNCZLKtXJ7IdQImcy+PNHiQJdeeunUJ1byVs//bJdPN0Kdr80bC2eYMGSYn1Fl+YYzD7hkaK0GA2vGGuDpkdzH/5FrSdNIteHUrvEOGQOCjQy7Lkl3uYQRkqL8GY+3a6288spzLkVWX84Q7gPzYnPczktYRUJNui/MgcJDwjbe+8g4PNunZ3LnM9ZJ0KdGtrCWXkqVTa63cecg1PVZA/Ypmv1LHZIABqGuz9qqS0+DUNdlpqKfjUaATFhCIKQLsUVgEDExvrycmVAjHWKWEUceUKVuckOq9thjj0SSxaYiQAg1iS6y44uu3FiQed1kYtYyoRZXizCWG8LE69oq+f7Sl74013EII2n429/+9mQg6IVQI24IHrmxpFcMArzn3Qg1UggXZM/mmBdefKSEYOPwPvVCqFsX7DDLZok1t0YGKUPCm814ccQRRxQUELNp99xzTzKmiBvPkv5BrscLbK3vsMMO6RnQRw1h51G03ifREGqhDbnxVIsj9yyF12wSMzKce3rnUE94P4rRDUnxcHAd9lUYWn2f1YGgDXvsdbme97W8GMLNJJusSwtCXZeZqk8/g1DXZ66ipw1HAKlQs1eppkyWvPQR50yobQR5VsStIo/tPCwIiLhVn3Uj1DvttFOKK3zwwQfnItTdYG4l1DzhSJlND/Jsk/rlL385JRuT3GomQu16zmdQ8KXMI0qWjey1I9RirsXlarytCCWjwDhIdBmXSRFqZO7www9Pnnxed9Ltfpt4at5s8vDZxpPyICG7p5122sCeW4YcxiTzikjzgt9yyy2VJNQ65bliOJK4jZS+VZXR73zE8ZNBgHqCMZFM1bt0ts/CZEbR7Lv6vhu2uqjZiI1vdIzZvrPNj0oU5WoX4+vF4HcKQj04dnFmewSCUMfKCAQqjEBrDLVkTzzUPLJigyXU6tRyDHU7D7V4J/WSF1xwwUIWXG1QyXdrUjKEX0ZwmyFko1NSMnLoD33oQ8kDiHz7FzlrJdS+uN/0pjcl4kwyTB4/aRIjW7pM1f00G/h/PdqHkQAAIABJREFU//d/TxL0vffeu+dTGSlgovFMy+wOE8YEcmRzKelS1WPWOg2YF5phIBt2kFUSa83YxJ7LCzCJBnuGh06NmoMaZNwGnUlg0dR7UsYIW5GDwDwGsa7OTHvuGVcHUeJUZxTN6omwCd9lElRKYCp0rI4tCHUdZ63afQ5CXe35id5NOQKthDrHUCOxMnHnskztYMqEmiwXwS0fyzMjrleZIoRgmIQayZOpm7cdCe6W5Vs8Lu82Qu24VkKNUMlObbPbWsJpkktDhnVe1X6bzQj1QT+b9tNPPz0l5unUeO3J7ppYa/fOO+9MxgNJ9SbRzjjjjOLAAw98xq1JUBl5GIGUQSvHlU+in3HP2SNAIUEho4wcj1vIwGeP6Wyv8K53vSuFGoXke7ZIDud83zXycTDe1iVWutPIeyHUVIPWXlkJSHUX7/vhrKemXSUIddNmNMbTKATaZfkmj95yyy1TgiRE1Avf5i9bjn0JyMacCbUM4sgoeTc5LYJCEs7z5vzsLR3UQ03ivc022yRvIq80r50vHB70bpJvydDKSdFMXCuhdg0S+FyiqSqTO4jke9C+k/y31uvO15KBm3FF3HrTGs+1NTLJuW+Noc4J5kjchVNEax4Cwg2su5wHIhKXTW6OhRT5nos5GN0ceM9m4tiacDF/Zn9BlcXYJHFqE9pMhFrSTkoplQFy5Qx/EydO1UItFy0QKCMQhDrWQyBQYQTaEWpE+fjjj09SWBJFlmIEltcZeRZnKzlZ2UMt5laCF3JaXhhElXdaErBcDqhfQo3kIRYk2LJLS5imHjbrtZJLiHU3Qs3SLYu583NrJdSkmBJoVS0BVFUINQxtNjtl6q7w0p6xa+TtDDS8hZNqmVBTT1iHlAI80/0oDCbV97jv4AggGBRAjJSSLammEKRucDwHPVOiwrrF5g461kmdp8rIjjvumMJq/Ftu1GHegcK4GJhWWWWVSXVz6PediVALSVt22WWTrP24445L7wKOCHsUxDq81EOfktpfMAh17acwBtBkBCT9uOaaaxKhJH8rNzWC1ZOWVEdbY401Uk1hVmStNYaaZ5pXmieZ1b/V0swarU6xLNs8x+VGDkl6fNRRR82JZ3v44YdTHWzZtp0rzk18t3jfHOOsD76okZBMnG1WScLFcMvqXG5KLZH4sQgzFiDo+lq1VgVCDfOPfexjqcRY05p1c8ghh6SY80k2m0mGK94Zz1e06UKAd4ra54orrkhJ6CRCjDY+BHyfDJJ4cXw9rP+dqDFe/epXF5/73OeKAw44IA3IdzqjuASYjOV3331344yIMxFqOFh7jKhy12gMqaecckpyWEQLBFoRCEIdayIQqAECiEW/JY66JSWr+pB9ofPClzN9V6nPkybUjCLi4ikPJJZrUjM2ZdrE/E86+Zxwg7ome2vSmpjkWK6//vpimWWWSeUHbax5pniuGASjjRYBxtSzzjprtDeZ8qtnQv3hD384ZbtnePfelXiMIfywww5LhvamtV4Ite8iKjC5PPxOqeJdEPkVmrYahjOeINTDwTGuEgiMFIFpI9Q8Q+TpVUpEVp7gSRNqCd/IIZdbbrmRrrtJXJzUTiI9XpNocyMgE/oXvvCFlCgtK1HgJcyDwS1I3vBXDCUI+TeFjRJBFDYMPkr+lRVBw79zXFFIUvaaBhqjQUAlA0T60EMPTWocOVkY4/fZZ5/i7LPPTmvf57lRxAkvE1+cKzQodyjEizS8NYEcIsoo5TqZlL7lLW9pK5l2PXLqc845J92OBH3llVeeQ2Cp4nz3UQu1ht1Q0TF2Lb/88ulcEm2hbeLCV1pppWeAlwn1I488kq7pPkJ7NIYzUvgVV1zxGQZrykDhSELt8vGjmZm4at0QCEJdtxmL/k4lArMh1L6Evv3tb6dkGnVovswuvPDCJAevaqzqpAk1CarM101LjGLDddFFFyVDCrm/jZtN0cILL5zi98T9i2md1nbbbbcVr3jFK4qjjz56Tikxpee8H8T2TTM2o14TQm9s1rPsG+mAOU+e51BYDvwj1np4M8F4EaRleHjmK3mvSqxFCeb9evDBB8+RfPsb8vvud787hV1JZjrPPPPM6cSnP/3p4r3vfW/Kf6LSRa5awcBEMfWlL32pWGKJJdLxiPT++++fyjoy9iHMjKUqjJBT+zc3ChD9YKziBdb0k7yaWk1D8kmu9b21ZCiC63q5agmiLPyM4VnemNaWCbX3pxA0z3c2UF955ZUp9E3S1v3222/OqbDZbLPNihtuuKH4xS9+keTw0QKBjEAQ6lgLgUANEBiEUOcvJJmgJa2qS+kRMu/3vOc9lUtEVl4mkyTUDCQ8la1x7jVYxjN2keWfB8QasKljBOIluPHGG4sHHngg/W6T1jRDwozA/O8BSBxvCy/J7rvvnsgcb84b3/jGlI22NUtvr9eN42ZGABmw0eaZy4kcneXvNu28XAyXSEgkrpsZz16O8B7wro02HASQ1VtvvTWF0whbmG+++Yqbb745qYEkICOxV1UCKUaCv//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9aEpallVkvMYMe0JQrrvuujle6nZTss466yTCzlutkXlvuummyYCKVJczaCOy+R6DEmrGWCSYwTGPvR8PtXN5sYXaUKHobxDqeNhaEQhCHWsiEKgBAtNAqG0ALrjgguTdqbqnbVKEWlm0RRZZZA7RrMHS7bmLNj1ItQ2LtdCa+CWXdZMk7PHHH3/GdZ1j84jIDHP95Ovqj41mVZqNpr4Nc6xVGVuV+wF3hIHEtOypbu2z5E5Ig7VKIur/ZKRZzlrlMValb0gMEhWtdwQQ28suuywZIXmefV8IR+gknc+EmpF2++23T2ogEmvJLnlj11prrblungk1w1K5Uoh3ke9ua/1b3/pWCkkqN8+NPmmeA8c5R+M5V57q4x//eIrl7tQyob799tufkSxyk002SQqmVsk32ThVj3tRNjHUIsYnn3xyMgj0IvmmnFpvvfWSIdtzzJsfhLr3NTktRwahnpaZjnHWGoFpINS33HJLsqRnuVeVJ2wShJp038bDhqBpjdf1jDPOKPbee++OQ5Nx24aIXJDsOzeSQjJBXmukl/yW7PD9739/8si0Nt5vpdnyZi5/Tl4qRjs35NzmUS105dwQI8l0bMLKCdPIJG3axPaV8xS4Pnmw+q3lTaJnmYSRcaRTcy8eG5l3y/JHHiMb0dbcAkqn2UTbDEcG2vE8HZdeemkiG70mTiRrtW7JWJGcl7zkJckYwtMd6oL2cwazMBh1Xs8MkMI/fDcIA/L9ycizwQYb9Gz8+853vpPeNeWyWcpk8TZ7z8hlUQ6xyYRa+EM5WZleiq32HrzkkktSEj/vUM+JElyk5blqg7AexDS/g0nDt9tuu3Sc8nQzEepOn3t/txJqZFg/vRf1Rz8Qb9+jvOwzEWr9YgAgcVdZwxipJoJQj+c9W6e7BKGu02xFX6cWgaYTanI0CU58UdVhAzUJQm2jsu222zaujJNNFYIpY3InYsHrgiST2pHT2hBpksTstNNOBWOM0i68IjaY1pJzSApbS2+J+0O2s5RUmAFCXt6M6ZP/20wi36uuumryNrqH+yPZNpyaUioywn7ve99LZD83MkEbUmSaRyM3hFwfWgl9+eWGwNvAkV3usssu6SP3QNiRjDKhdi3X1NwzCPV4viZgbS2Qf3fzVLfrDaMPA5G5tP78jmTzsoU0/P8QY2TbddddxzOhNbnLn//85xTbzDDDiyw7tfcmL7Sffp5/70qqMPHMZUJtbSOaPMZiqsshRt0IteMQaMY9Wb+9mxgqeYQR5fwu9q6XGTy/A8m8vW+9h/fdd98ZCbXQoNZyka7vXdwuKRljA1x4yOXm8D3qWZPzoBuhZqT1nWMdMjyQqkvWFoS6Jg/LmLsZhHrMgMftAoFBEGgyofalymvIEjzpusO9zs24CTXyZtNtw9C0ZlOHYJST3/Ak7LXXXnNIIoktySAJKFlh3jQitginJDrlTZ84fJLcd77znWlTV24S3ik9ZWOq2VDy/G6++eZpM6jxRNjgKdtTzvLKE41cu5fP9GOShJohgfdEzCFPfRDq8T8dshXzxs22ZJnnwAafWkOWZKEP3ofIEsJe1YoHo0S8l1rBo7z/JK/tWWYw9C70HclrjETLuM1wN9sM07zEjDmk4EpUlgm1cfPkys9AlZPLWPl7Oct3Ocb6D3/4Q1LTeEfKmL3QQgslo6NcDzzn5XAZ/WeMyoSagYDk27vcXqecKR8O+f+DxlCXs3y7p+tRL3l/diPUclUwhhqzJJDODUI9yaei2vcOQl3t+YneBQIJgSYTapsGMVfit+rSxk2oecF4X5tYQgaJlXVWjd/cbM5IpTWbmOzN2HLLLdMGJ3uyeX95NRDy8ibM+Tza9913X8oOXm42eaS3jmlHqN2PB0WMIK9zuYapzZ0YbvF0iJTN7aCE+vTTT0+yRx5J1ysbFHr1UMPNNWxsjzjiiCDUE3qBiENVUmtY2ee9ExEeRiSGNB423mzl4xiK/DsNTeboOn0vzHZOvJOQPJUccjiA8lAMdxQMDCv9eKA79cc70TtGPeec5buVUHvXkY6LV2agzGWqMqHmrWXQzO8tHlxzpfoEgyRvMCk5ZY31y3uueacynjMgZUKNcPMYG//ll1+evO4aYwKjijKB2jAINe8546nvB8bUboTa8+x7SKZx3y9BqGe7wpt9fhDqZs9vjK4hCDSVUPvSRoiU1Zith2ecUz1OQu3LnFfU5qRpTRyazRYPSbdmY0WmTYKnPvnZZ5+dDre5tPFEtMsN+SDXRlZ5dXLLMmwSafLtdoTaMcqjiAOUdKc1BCHHB9o0yuCMUPPCGEMrobJh6yT55sHRf/cjJ7dxs1m1cZ2JUNvYqc969dVXp3Hy0MMnPNSTe0KULUNAEJ9RNUQLeUdAeKyFAPBkW0c2/AxN5ZrBo+rHuK5b9k6O656jvg8FAnWMdxSDCXKLtPo70kntoMzlKJr3hlAYnmlxxdZMTkrWSqjdn+GR0Y6qB7HVMqH23nMtXmVGPe8gBl/nINnmjtzbexbR9r5yLwnPvOPUrS6HvQj7OeSQQxIGVEg+8651zZwNvB9CTbGjLrZ3qfJc3uMMswyyPO+UPXJUdCPUni8S8VxtIgj1KFZlc64ZhLo5cxkjaTACTSXUZF88MCzGdWrjItSSzigTReo8DM9ElTA2Nl7gVjLcqY82aDZCPCq8d8grTMidbdLaNaRVvFxuYvV5eXiBeGe6EWoeFxvCdnHdNrw8KkhNJtTIVJlQ23yJ5+tEqCUlc76EQrw2jrNhlH12JkLNc0d2Lr4REbcptDkMQj3ZFS5hnLJE1t2om7lGGpAaaw05Y5ixxnP29+WWWy6Rm7rGZZPA19mQiCQz6JFBMwpqpM/eQeYEofW7xHTjyB2CmPICkztnRQ9Cf8ABB6TSezkvRF67+q90mWMRbv9mQk2hw7AjoZjjXFNSyXIiSGtTOBdi7L6MP95XvNMMkl/+8pfnPCbWM6WaeGWJxOAjqaMY+hzqdNZZZ6XM48g3Y2a5kWLD8X3ve1/6M6MFMu/dqn++Kyg7kGwydv1iWGWcFZMtNCiXwmPgoPjhGS9nOfdcSZxmzBRG43jOR/0eiesPD4Eg1MPDMq4UCIwMgSYSal9yvlD33HPPkeE2qguPi1AjnCRzNjtNa+LmZEjup4wQL8dpp52WPBbIAk+GbLM2q70YHGyGJMghYcybp9YYapsmHuqrrroqxfkhSN3aoJLv1qRk2cuIGHUj1HljSibOK6oh/kGoq/GEMHbw/k16s81Qw2jDeJTLFamLjdRY0zkm27oTq+2nHDZRBTQ9r1X8fkD+4MvL7HfNc4sIinWmJPB3xjghI0hmv4nrhom/dw0SKwTGe6OXd2Wn+3dLSjbMPo/6WtMcnz9qbKf1+kGop3XmY9y1QqCJhJr8yiZENtC6tXEQaps1ZbLIoptWi9VmlJRuq622esbmzrh93ipd5e2wMeWd5onzueRiPPjisFu9K61riucOoSBhzPHPjmmXlOzYY49N3gnKACR+XISah/uxxx7rSqh57HhfeO8yRkGoq/UG4ammYhil/HuQEXsGPD/KsmWDjncw4ybZrt9zQ65lUs51jCdhIJikh5qRjmFLPLt/y9gwRvCg+smeZSRVfgVeULjNhrQOMrfdzmGUzV7k2fYrCPWwZyeu1xQEglA3ZSZjHI1GoGmEmsdEBmZxV3Vs4yDUPF2STZGW5YzXdcSqXZ/FQnfyuotHllGVXI/cjueMJI/EmddHGatc15kHjmSc7Fsm2izjtr54t3iwldjinSHh8zcxdOW60O0ItfNtjv0g65Lk2Igisvri85z9e1APtWu5JuOBsaqJSsKt/Es3D7XNPBljuRZ2EOrqPRnUA2Lwh5WobNwjRCBJeu+99970L9lyuXkueboRSGoPxp1yHgyEvZW85f+3I3X+1un4diXmsme43Kd8XOvxrX2RxJBRwbgYGMiy/S0fl8kxFQwjnH/rKJs3np/85CeF8BpJLYfRglAPA8W4RhMRCELdxFmNMTUOgSYRahs1RFqWzbpmqx01oZawxWZPvBeS1SRCbYPO+5PJb+vDaoMrFk9t0txscHO5KkQcgdZsGMU6i39DMpdccsm0KSe95M3mibbZ521DbMTjObZcni0TatJSWOem/qgYO/F/L3nJS1LMnk04mfqRRx45JzZbMjJqC6ViyvF2OQHaYYcdNiehj2ur7Yrcuw4SYiMvw/nOO++ciD4Szxvv2SjXobYxRuzFWLcqFnjUP/CBD0QMdcXe/JIwKW9krpvWrG9qCs+yMASGIWu5W+tEePOz3Houw1InL38nUu4arZ+1Emrk2LPHk1yOaW7SHJmfO+64I737vDuH1SQdY2Tcf//90/u2ri0k33Wduer2Owh1decmehYIzEGgSYRaVmfeDtLburZREmqbP5mblSWxMWwaoZZhVlxhN4+PzSAJqvqhfkc4SU55Z9ttpHNCJoRXQ2DEL+Y4UbJ5MYwyyLaen+u92ly31vr1GZLAw63xwNmAl48jUUcq2sk8SWyR97J83TUl4st9zZ490tFy33zumllS6jxe7dZkPPpFzunH8dGqg4BnmcGGYYyhZNpbO09zxqTdZ0oodQrl6CZdnq2suQnzxMDoPci7Hu2ZCAShjlUxbASCUA8b0bheIDACBJpCqHOWzC222GJOUqgRwDXyS46SUCN/YoRzttQmEWpeXzGJZbnyyCcrbhAITBgBXj3J93IivAl3pza3F9JRxxwbkwSYgY9ihgGnXNt+kn2q4r2DUFdxVurdpyDU9Z6/6P2UINAUQm2DRCa42Wab1XrmRkWoySbFw4qnzV6WphBqY1N6Ra3R8CDVevlH5/tEgLqAt5UhKTzVvYNHedKqGun97Ok8UiI3Eu8w3nSf/yDU0/l8jHLUQahHiW5cOxAYEgJNINTi7JQ8kpW57m0UhJr3Xhzua17zmrnk0E0h1OJJbfRIpqMFAtOIgOd7+eWXD7LTw+TztMqnEMSwB7D+N+zj5ptvTvkellhiid5OmuKjglBP8eSPaOhBqEcEbFw2EBgmAk0g1Nddd12K/+yUjGqYeI36WqMg1AwOt956ayHJVbk1gVDz0MnCrb5zeKdHvTrj+lVFgMf16quvThmXw1PdfZbkJZDxf911163qdFaqX6oPqDH9ohe9qFL9qmpnglBXdWbq268g1PWdu+j5FCFQd0KNLMrszTvdBEI1bELNO60uM0loa5mduhNqYzv77LNTCbDnP//5U/TUxlADgfYIyExPrdHE7N/DmnOl6e6+++45uSSGdd2mXUdJrO9///vJSCPxYrTeEAhC3RtOcVTvCASh7h2rODIQmBgCdSbUCJWyPgceeGBta7K2TvywCfXPfvazlE169dVXf8Yaqzuh5mVS5iqyzU7s9RE3rhgCPNUSlSHV4aluPzm+N2T6zyXyKjaFlenOxRdfnCpmqGAQrXcEglD3jlUc2RsCQah7wymOCgQmikCdCbX6uWoqb7jhhhPFcJg3Hyahtmkk19t2223bdrHOhJrUm8R1gw02iORCw1yAca1GIKCer9rl4al+5nQqESeRYRDF9kudJP6qq64qNtpoo7nK8jXiwRjDIIJQjwHkKbtFEOopm/AYbj0RqDOhPvPMM4utttqqURujYRLq+++/vyDbW3HFFRtHqH/5y1+mGs3qTkcLBAKBuRFgcJKsz7PfGuox7VgpH+jd8fKXv3zaoXjG+BkarrzyypRvI5I8DrY8glAPhluc1RmBINSxOgKBGiBQV0L9wx/+sEAYt9tuuxqg3HsXh0Won3rqqYIH+oADDuh487p6qHmYbFqOOuqo3oGNIwOBKUTg61//ekooFZ7q/5v8Bx54oPAOCWPc3A/E73//+0IM/pvf/ObiOc95zhQ+LcMZchDq4eAYV/k/BIJQx2oIBGqAQB0J9ZNPPpnKZL3rXe+qAcL9dXEYhFqM4HnnnVe88Y1vLBZYYIFGEWpjUw/19a9/fcRA9re04ugpRYCnetllly0WWmihKUVg7mEzNvLgzzPPPIHH/yKATN90002ptGIkeJzdsghCPTv84uxnIhCEOlZFIFADBOpIqC+55JKUobWJNTGHQajVWH3iiSeKFVZYoesKrKOHWlZ3GXrXXnvtGjxd0cVAoBoInHvuuSnfwCKLLFKNDk2wF+Tef/d3fxfE8X/n4NFHH035KN761rc2olLGBJdWunUQ6knPQPPuH4S6eXMaI2ogAnUj1DJWf+UrXyn23HPPRiajGgahViaLp2GmUid1JNRf/OIXix122KFRcfMNfK3EkCqIgDCZpZdeulh44YUr2LvxdemOO+5I6pbll19+fDet6J0k9RQ6xUAZMu/hTFIQ6uHgGFf5PwSCUMdqCARqgECdCDWZnjJZhx12WGPlerMl1OIDJd3hjZqp1Y1Q//znP09DWmaZZWYaWnweCAQCbRAQCiJcYprl3zfeeGMyKrz0pS+d6jUiseOPfvSjlNgz2vAQCEI9PCzjSv+DQBDqWAmBQA0QqBOhvvnmm4vHH3+82GSTTWqA7GBdnA2h/stf/pIytG655ZY93bxOhFrc47XXXtvoue9p0uKgQGCWCNxwww2JTC666KKzvFI9TxcOI054mmOo77333kL4zBprrFE8+9nPrudEVrTXQagrOjE17lYQ6hpPXnR9ehCoE6GWsXbzzTdv9EZoNoRaUhlJyGaKnc6ru06EmiyRMWXNNdecnoczRhoIjAgBnuoNN9xwKktqKSX43Oc+t5EhQ70sFzko5NlQGiva8BEIQj18TKf9ikGop30FxPhrgUBdCDXvpBqZG220US1wHbSTgxJqHtzLLrsslTx51rOe1dPt60Koed6/8Y1vFDvttFNP44qDAoFAYGYEZP/mqZ62klrf/e53k9GxiUktZ5r122+/PR2y2mqrzXRofD4gAkGoBwQuTuuIQBDqWByBQA0QqAOhJk1TT/n000/vmSzWAPq2XRyUUJ988snFXnvt1ZfXpQ6EWpmsk046qdhvv/1CmljXRR39riQCnq2LLrooeSpf+MIXVrKPo+jUpZdeWrzyla+cOsk7A4pElYwJvRpdR4F/068ZhLrpMzz+8QWhHj/mccdAoG8E6kCoL7jggmLTTTct5p133r7HV7cTBiHU5NCPPfZYsdZaa/U13DoQ6l//+tfFb37zm/Co9DWzcXAg0DsC119/fUr0t/jii/d+Uo2PfPDBB1NSMpm+p6XdeuutKW58xRVXnJYhT2ycQagnBn1jbxyEurFTGwNrEgJVJ9Rk3l/72teKnXfeuUmwdxzLIIRaORwSPhumflodCLUSYBtvvHHx93//9/0MLY4NBAKBHhFQPeE73/lO8tq+6EUv6vGs+h4mPMb7ZFq8tFdddVXxspe9rFhqqaWmZsyTXJ1BqCeJfjPvHYS6mfMao2oYAlUm1P/93/9dfOpTnyr22GOPqZHn9Uuof/rTnxZqiSqF02+rOqG+7bbbCnXH11tvvX6HFscHAoFAnwjw3C655JJ9nlW/wxloN9tss8bXsifpVxZrwQUXLJZddtn6TVRNexyEuqYTV+FuB6Gu8ORE1wKBjECVCfV1112XsrGuu+66UzNh/RBq2Wq/8pWvJIPDIN6WKhNqXiTlfV73utdNzdzHQAOBQGD0CEwDoUamv/3tb6eyWIsssshA3w+jn4lm3iEIdTPndZKjCkI9SfTj3oFAjwhUlVD/9a9/Lb761a8Wu+22W48jacZh/RBqhHOllVZKHohBWpUJNc+KBDpLL730IEOLcxqCAGIwiLGoIcOPYYwAgZ/85CcpZrypMdSUXWKmEelpUByMYInM6pJBqGcFX5zcBoEg1LEsAoEaIFBVQq2msvjpV7/61TVAcXhd7JVQP/3006mU1Fvf+taBs19XlVAzpnz5y18e2PM+vNmo55WQ0ExEy2TU37RxENR29yqT4/y5/txzzz3Fk08+WayzzjpzAC9/Xp6FUfe9jF0Zq9x3tdD/8z//M4UhMPiME9N6rsbq9dr3ynOe85yxPAfjHr3vhW9961tTmcV83Fh3ul8Q6qrMRHP6EYS6OXMZI2kwAlUk1DatH/7wh4vjjjuuwci3H1ovhFoSoa9//evFFltsMavM51WnfHOJAAAgAElEQVQk1MZ2zjnnFDvssMPAhoKpWzQtA/7973+f5J7KA/3qV78qlJ0THmC9/PM///PAioZ+cEU0Zec/8cQTCwYSZNlGE5HRfP7EE08Up5xySiEPwN5771286lWvSiTHZwg2YnDuuecWX/jCF+aUdRoXoUaaTzvttOKhhx4qkJTf/e53xeqrr14ceuihhSRPEgGqi77hhhumUnWj7lc/2Mex3RG48MILize84Q1jeQ7GORees5tvvrlYbrnlioUWWmict457lRAIQh3LYdgIBKEeNqJxvUBgBAhUjVAjVDbZ22+/ffGP//iPIxhxtS/ZC6G+++67E0mR2Xs2rYqEGrlC/pCXaP0jgPzts88+SfL5mc98plhllVUSGXz729+eLnbFFVcUCyywQP8X7vMMpJhhDElGoi+55JKUGCl7dP/85z8X73vf+4qXvvSlxf777z9Xn5DZD33oQ8XVV19drLzyyikD9biyT+uf3A177rlnceSRRybCTBrsWTn66KOL++67r3jxi19ckA1/5CMfSUYKxPrZz352nwjF4ZNC4LLLLivWX3/9sTwH4xrjX/7yl+Kaa65Jnukg0+NCvf19glBPFv8m3j0IdRNnNcbUOASqRqgffvjhJAEdJGt1EyanF0LNQ2ZDKGHbbFrVCDUyg0ytueaafZcAmw0OTTlXIrcDDjggeaeR0XL8+Uc/+tHigQceKD7/+c8nj+qom7nkHUeobfLPPvvsOetVjOcJJ5xQXHvttcl4lskyY9qXvvSl4owzzkhk+53vfGfyTPNUj4tQ64P+KjFEBcIYYCxCUDybPOa5hNuVV15ZwPWzn/1s8fKXvzxB2lRPdZNi2e+6665URqopMdTI9I033pjem/PPP/+oH+24/gwIBKGOJTJsBIJQDxvRuF4gMAIEqkaoybwlIhvXBnoEkM7qkjMR6p/97GcF796qq646q/s4uWqE+o477kiEJJOTWQ9wyi5Aykoqj4x+8IMfnMtrqvwYVQOCOg7Sh4B9//vfTx5cxJg3lxfX3xnNSLx50t/ylrfM1R+lm/Rx3nnnTd71eeaZZ6yEmjefIeKf/umfUhy/PsNL3C3lBMKSZenINwMGcnb44Yc3mlDff//9xXzzzdcI7yeDTp7Xur8irFcJHCl6PDfRJo9AEOrJz0HTehCEumkzGuNpJAJVItSyVtsgqBE6ra0boeaJOPbYYxM5GUarEqFmJDj11FOLgw46aBhDm8pr7LXXXsm7S5bMw9pPQw7J7ZENrRvpduyKK644Y2Kn008/vdCn8847r9hqq63mENHLL788rWHSWyStXUO8GVZ6IdTlBGa9GAv0v5NE22eMVY899lgi8n7n0W93D39jxPAO5c3O3sFe+tDP3FTlWN75DTbYIGWPrnOj8BHT32nt1WVsvg/E8kvcmVUTdel7k/sZhLrJszuZsQWhngzucddAoC8EqkKoJVKyOc2xnn0NokEHdyLUNu9i5Ehon//85w9lxFUi1GJ+eQb/4R/+YShjm7aL8D6/5CUvSXH1CGu/Mb3O50m2Sdc6Zdn2mWNPPvnkronCnP+BD3yg+MQnPlHwOi+66KJzMo+Lj6a0kPSrUz9HRahnIt8+v/7664sdd9wxeaWNYd99950rvKJMmOUzUAfee5RUvOkNgRP3XmdSLUaePJoKoq5NOAUDmDrT8c6s1iwGoa7WfDShN0GomzCLMYbGI1AVQm2TIyZ43XXXbTzm3QbYiVCTm5L2DbOMWFUINeJy1llnFbvvvvtUz/1sBn/bbbclksCLSEat8bby/PtX48XqZozpJ062l3JRZNPItHWbY5GR0e222y5lIv74xz8+h2S3jr1fQi2juWekF+8wz/cKK6zQ9tiMAeOVxIg81TJ7i5VuLbXkWON7xzvekX522WWXjuOZzdxW7VyKA57qhRdeuGpd66k/cnQwCtTVq2udC6eQZ6Rfw1lPAMVBs0IgCPWs4IuT2yAQhDqWRSBQAwSqQKhlA+atOuSQQ6Z+g9COUNu4i+cUjzrMOLkqEGpkj9R75513rrXHaFKPeiaAknwddthhKfs0Tz9iKW7a3z/96U8Xyy+/fCpb9brXva4r6eyVVM/k6WUkkQ171113TdnGtXztjTbaqNhkk02KI444oiNs/RBqFxGPLVykF0JtrW299dYzHossH3jggSlDufeT81qvLx7cvd/4xjcWBx988IzXnNQ6GfZ9hedQRCy22GLDvvTIr9frGh95Rwa4gTX585//vFh77bVTOES06iEQhLp6c1L3HgWhrvsMRv+nAoFJE2qbm6OOOiqVpIlWpEzCEkqVmw2U2FZevWG2KhBqBJAceBpLpA1rLj1DPKTqPpOB8hxmwvvjH/84xQGLZ87hFD5r9Wwpt3XSSSfN8fJ2k3w7FtHsFjN8++23J4/5d7/73UTiy4RaDeBNN900laXq1Pol1OXrd8N1JkNA+VzGHhJnfeVVJ3PPdbTzcZlQO4ZBsBdCP6x5n/R1xI3zVNetTJNazcqx1Y2QCsdgyJjWChiTXu+93j8Ida9IxXG9IhCEulek4rhAYIIITJpQIwCs7rxW0Z5JqMWrKoFkwz7sVgVCrcSTDWJd5ZfDnpNBrockvv/97y++8IUvFPfee+8cQo3cIYEky2o553CBdqSPR5knO8dQd+sHQi2T+IILLtj2MP0h5/7kJz+ZCKks2Fq+Lyk1ye2nPvWprsMtZ/nOyox2fe+HJHcj3kq2veAFLyhWWmmlOQYJ76f11lsvybmVx2o1RChFxpgh+RoP9rQ1mJnLxRdfvDZDryOh/sUvfpHK3kUCsuovsyDU1Z+juvUwCHXdZiz6O5UITJpQk1Juu+22UT/zf1dfq4dauZpHH310JAmPJk2of/nLXxZ/+tOfEoGJ1j8CZSIpqZvMxWKpZeBGPBFfhhgbcYQ6E9tOd6KC6NXD6rjWY3N//EuSyhgko3IugZePl5RMMq+vfOUrc12j1SuOUDO0XHHFFc+4Rv9odT/DvVUX2HjjjZOxIBPviy++OJUiO+ecc+ZkKs9Xco5xKPPHu7/WWmsNu1uVvx4v/je/+c2ULLEunmqKnyWWWKI2RrwnnniiEPft+e71+az8wmlwB4NQN3hyJzS0INQTAj5uGwj0g8AkCTU5qAQrm2++eT9dbvSxZUItoZQkUzbso2iTJNR/+MMfUiKy/fbbbxRDm6prInZ+eEh5VMVSKwnEe3jmmWemmGqkp5cyQTm+tJvkG7jdPMVXXnll8da3vjVlgj777LOT9Ds35ylHpfzbN77xjST1L1/rN7/5TSFBIU+7Z0F7z3vek2Trr33ta0cSs2usPPMMDjImk6KTzT/00EOJ9FNQUAC0S0qGaMsBQP7cC75NXZgyoy+zzDK18FTXKYZaNnwKrvXXXz+Vb4tWfQSCUFd/jurWwyDUdZux6O9UIjApQv3kk0+mzSpCFVb3/1t6mVDb9MGH9/55z3veSNbmJAk1zx/v6ajGNhLAKn5RScgQGxmAZfOW+AsJfOSRR1LSrFE/Z5mEI9SIsUYOTKZKKp0/F3esFBUZdZZJ589+/etfF9dee23KTJ5rYjsXmUAqJDobRXOvO+64I3mc77rrrkSwZQJ3T7kLMpkpe+H1S1y60kXvfe97U7dGjfEoxj6Ma8KPgfQVr3hF5T3V5NPWUdXDTCh4ZJm3vqZ1XQ1jbY77GkGox4148+8XhLr5cxwjbAACkyLUJKg2rDLFRnsmoSbz5iGzmRpVmxShRlaQFxLGaMNFoJtnedSb8nzvfJ+yt9vf8ufI1+c///kk5RbjzRtc7lv52DJJHaVnsXztTuPIM5UVATztxx13XIo9V4pr1PgOd6WM5mrKjckoX+WYauoH3ztVJdSMSfrIKMWgE+tqNGt1VFcNQj0qZKf3ukGop3fuY+Q1QmAShJrcVwIlUs6Qsc29WLKHWqke2ZBHKSOdFKH+yEc+khJlzTvvvDV6Uqrd1VZCmElp+e/j2Ji3ktEyCc19yiW9ZLO3BmT45+3tRqTLxHpUM9FqjCj3t3zPHDt9+OGHF3vvvXex5ZZbpvfYKAn/qMY87OsylpDsi3+vakw1hQQjznOf+9xhD38o16OSsJZyLoShXDQuMjYEglCPDeqpuVEQ6qmZ6hhonREYN6GWKEldWlJv8YrRnkmoZUHmnRh1eZRJEGplnMiQqROiTR8CZa81ifqJJ55YqEO/++67pzjpTrHZ4zAG9DIb1BXi0WWnf/Ob35yk9K2Zv3u5TtOPoUDita+ip7qqhg/fjci0RI3rrrtu05dIY8cXhLqxUzuxgQWhnhj0ceNAoHcExk2ob7zxxhQfGRuG9nN0xBFHpGzDvNOjbuMm1EozKVkjI3C06UYge4OtCVnItWWXXbby8lZk584770yx4TywmUxXhfBXZVXxVP/gBz9IhrOqearF6cs831pTfNLY3XLLLalsm+Ru0eqLQBDq+s5dVXsehLqqMxP9CgRKCIyTUCPSZ5xxRkqWNP/888c8tEHggAMOKI466qgUhzjqNm5CzTutlJLERdGmG4FOsd51IKbt+l6Hfk9ixQldUU6sSp5qmbOXWmqpyki+vROVvfOduPLKK09imuKeQ0QgCPUQwYxLJQSCUMdCCARqgMA4CfVNN91U/OhHP0qeqGjtEZCIbKeddhqLjHSchFoJMGWSclbnmP9AIBBoPgKMqD/84Q/TO78qnmqKCFm+q+KhVt5uySWXTD/R6o9AEOr6z2HVRhCEumozEv0JBNogMC5CLV7y9NNPL3hgo1UDgXERah499Xp33HHHagw8ehEIBAJjReD8888vXvOa14ykjvhYBzLEm/FMX3XVVSnWfIkllhjileNSk0QgCPUk0W/mvYNQN3NeY1QNQ2BchFpt3NVWWy2k3hVaP+Mi1L/97W+L++67L9UjjhYIBALTiQBPtdjzRRZZZKIAqENN8j3pChNqxlcxxnyik9OAmwehbsAkVmwIQagrNiHRnUCgHQLjINQs8ddee22x8cYbxyRUCIFxEGre6YsvvrjYYostJr6BrRD00ZVAYCoR+PrXv55qKy+66KITG7/EmPI4TEry7fuQx37TTTctXvjCF04Mh7jxaBAIQj0aXKf5qkGop3n2Y+y1QWDUhBqhQtyUgooyWdVaFuMg1DL9Pu95z4tEZNWa+uhNIDAxBHiqX/KSl0yMVEsApkTbJDzUYsp5pldfffViwQUXnNgcxI1Hh0AQ6tFhO61XDkI9rTMf464VAqMm1DI7L7DAAkliF61aCIyaUD/11FOpdM4GG2xQrYFHbwKBQGCiCPBUv/a1r524/HucICgldsoppxS77rprMe+8847z1nGvMSIQhHqMYE/JrYJQT8lExzDrjcAoCTVr/NVXX128/vWvH0vW6nrPxPh7P2pCfccddyQvDG9UtEAgEAgEygjccMMN6d2w2GKLjRWYe+65p1huueXGWvOccdF411lnneL5z3/+WMcbNxsvAkGox4v3NNwtCPU0zHKMsfYIjJJQ27gol7TGGmvUHqcmDmCUhFqc4Kc//eni/e9/fxOhizEFAoHAEBBQSo+nepwlta644oriDW94w9gk308//XRx0kknFfvuu2/x93//90NALS5RZQSCUFd5durZtyDU9Zy36PWUITAqQv273/2uuOiii5K8LVo1ERgVoaZMuPDCC4s3velNE0v8U03Eo1eBQCDQioA6zLJ/L7744mMB53vf+16x3nrrjUU19fvf/7740Y9+lBKxTSJmeyyAxk3mQiAIdSyIYSMQhHrYiMb1AoERIDAKQp0zO2+++eZBqEYwZ8O65KgI9b333lvwyqy00krD6mpcJxAIBBqKAAPc5ZdfXqy99trFwgsvPPJRejeNI8P3n/70p4IHfocddiie+9znjnxccYNqIBCEuhrz0KReBKFu0mzGWBqLwCgI9RNPPJHqDtsgRasuAqMg1Iwpl112WYqbj8Q71Z376FkgUDUEZL9eZpllRu6pHkcM9W9+85virrvuSgkZn/WsZ1UN6ujPCBEIQj1CcKf00kGop3TiY9j1QmAUhPq0004rdtxxx0i+UvGlMApCffvtt6dEZCSc0QKBQCAQ6BUBWbAlsVxttdVG6qk+55xzUhnHURHdRx55pPAe3GijjcbiCe8V3zhuPAgEoR4PztN0lyDU0zTbMdbaIjBsQn3bbbcVf/vb34pXvvKVtcVkWjo+bEItXvDiiy8udt5552mBMMYZCAQCQ0YAqV5++eWLF7/4xUO+8v9cTn6HrbbaaiSE+pe//GXhR4x2tOlEIAj1dM77KEcdhHqU6Ma1A4EhITBMQv1f//VfxU033ZQSsESrPgLDJtSMKUrgLLLIItUffPQwEAgEKokATzX594orrjiSd8kf//jHYv755x/62O+8885C3PRaa60Vnumho1ufCwahrs9c1aWnQajrMlPRz6lGYJiEmsxNWRAboWjVR2CYhNpGUuz0tttuW/2BRw8DgUCg8gh8+9vfLlZdddWhx1Q/8MADqf71MJu4bER9zTXXHOZl41o1RCAIdQ0nreJdDkJd8QmK7gUCEBgWoSb3veCCC4pddtllLOVIYvZmj8CwCLVEZCeccEKqszrPPPPMvmNxhUAgEJh6BHiqb7jhhmK55ZYbaky1HB+77bbb0CTf+sjjzZAcpbGmftkWQahjDQwbgSDUw0Y0rhcIjACBYRBqZU/UnN56661H0MO45KgQGBah5p2Zb775RhbzOKrxx3UDgUCg+ghccsklSUY9rDrVp556arHnnnsOZeB33HFHItErr7zyUK4XF6k/AkGo6z+HVRtBEOqqzUj0JxBog8AwCLWspg8//HAkIqvZChsWof7Wt75VvOENb0hy/2iBQCAQCAwTAQqYH/7wh6mk1jDqVP/qV79KuR5m26666qpiySWXLF72speFKmu2YDbo/CDUDZrMigwlCHVFJiK6EQh0Q2C2hJp3+vLLL0+EKuS+9VprwyDUEvFYA0rdRAsEAoFAYFQInH/++cVrXvOaWZPhRx99tFhooYVm1U3JN5HyJZZYYlbXiZObh0AQ6ubN6aRHFIR60jMQ9w8EekBgtoT6xhtvTPWmJY+JVi8EZkuoxc1feeWVxTbbbFOvgUdvA4FAoJYI8FRLKLbooosO3H8x1LvvvvvA50uWJq576aWXHloc9sCdiRMrh0AQ6spNSe07FIS69lMYA5gGBGZDqGV2trkIQlXPlTJbQn3ppZcWG2ywwUhK0NQT0eh1IBAIjBoBnmp1ngcl1V/72teK7bffvu9ukp5/73vfK9ZYY41iwQUX7Pv8OGE6EAhCPR3zPM5RBqEeJ9pxr0BgQARmQ6hvvfXWtKkZRjzagN2P02aBwGwItZrjP/jBD4rXv/71s+hBnBoIBAKBQP8I8FQvtdRSA333PPjggyn2uZ8m47iY6eWXX37oJbf66UccW30EglBXf47q1sMg1HWbsejvVCIwKKF+6qmnijPPPLPYa6+9phK3Jgx6UELNU3PUUUcVRx99dBNgiDEEAoFADRHgqV5//fWLRRZZpK/e++563vOe1/M5ckRcccUVSY3Tz3k93yAObBQCQagbNZ2VGEwQ6kpMQ3QiEOiOwCCEmrXeZmaLLbYo5p133oC4pggMSqhvueWWYoEFFkhxhNECgUAgEJgUAmpA81T3U1LrwgsvLN785jf31OWsxOGZfvGLX9zTOXHQdCMQhHq6538Uow9CPQpU45qBwJARGIRQ33fffalEko1MtPoiMAih5q257bbbUhzhs571rPoOPnoeCAQCtUeAWubiiy8uXvWqV/Xsqb7ggguKrbfeesax/+1vfyu+853vFJtuumnxnOc8Z8bj44BAAAJBqGMdDBuBINTDRjSuFwiMAIFBCLUyWa997WuL+eabbwQ9ikuOC4FBCPXNN9+cZI8vf/nLx9XNuE8gEAgEAl0RkM9B9u9ePNW/+MUvUobubk0Fg9tvv71YccUVZ11iK6ZuuhAIQj1d8z2O0QahHgfKcY9AYJYI9EuoEar555+/WGGFFWZ55zh90gj0S6j//Oc/F6eeempx0EEHTbrrcf9AIBAIBOYgQDnDm/yKV7xiRk+1kKW/+7u/64ie6hXXXXddSrgYMdOxyGZC4GMf+1jxyCOPzDlMjfJXvvKVc/7/ghe8oDjmmGNmukx8Hgh0RCAIdSyOQKAGCPRDqJ988sniW9/61kAlR2oAxdR1sR9CTVqpRNpmm202dTjFgAOBQKAeCCDCyyyzTNd4Z+8xMu527dFHHy1+8pOfFKuvvnqUxqrHlE+8l2Lyt9tuu0KIQGtjuDnuuOOKgw8+eOL9jA7UF4Eg1PWdu+j5FCHQD6H+/ve/nzzTL3rRi6YIoeYOtR9C/cQTTxQs75tssklzAYmRBQKBQK0R4H2+9tpri5VXXrljneqrr766bbm/xx9/vPjxj39crLPOOuGZrvUqGG/n//rXvyYDzTXXXPOMG1uHDDhLLLHEeDsVd2sUAkGoGzWdMZimItArof7DH/5QqP250UYbNRWKqRtXr4SanPLcc88tttlmm5SMLlogEAgEAlVGAGnulJn7/vvvL1760pfO1f1f/epXxT333FOsvfbaxTzzzFPloUXfKojAKaecUuy7774FJVe5HXHEEcWxxx4bCTwrOGd16lIQ6jrNVvR1ahHohVD7kvjc5z5X7LnnnlEmq0ErpVdCTZmw5JJLRlb3Bs19DCUQaDICPNX/+Z//mUr7LbroonMN1fdZuULBww8/XPgh8w6DYZNXxejGJhxulVVWSesotwUXXDAZafqtkz66XsaV64pAEOq6zlz0e6oQ6IVQ33XXXWmjseyyy04VNk0fbC+E+i9/+UvamG644YZNhyPGFwgEAg1DgNxWRYJyDekbb7wxeaI1numf/vSnxXrrrRelsRo29+Mezte//vVixx13LJ5++uni2c9+doqdfte73jXubsT9GohAEOoGTmoMqXkI9EKoxQbFhqN5c98LoRZTyNLOQx2tGghkWWHZy5a9bq3et2r0OHpRFQTarY8mrxmeaqFKL3vZy+Z4Cm+99dZijTXWKJTPEje92mqrFc997nOrMkXRj5oiIDSK4dl+iRHniiuu6BjHX9MhRrcnhEAQ6gkBH7cNBPpBYCZCbfNhw6UcSbRmITAToSZjO+OMM6JMVsWm3fMoQdw3v/nNFIKBWPOK7LHHHsXCCy8c8XoVm6+qdCcbYk4++eRCaSgE4L/+67+KlVZaqXjrW9+avGpNbZdcckmx1lprpTrVZLnPec5zCsqr173udY0ed1Pns6rjOv3004u99tqr+Jd/+ZdUKqts9Kxqn6Nf1UcgCHX15yh6GAgU3Qg16z0r6/bbbx9INRCBboTaZpuEbeuttw7vTQXn/mtf+1rx4Q9/uPjMZz6TFATmi6cNwdZiI1fBSZtwlzKhZiSVmfiBBx4ojj/++OJVr3pV8fGPf7zRkmdjJ/WWjOx3v/td8ec//znFTDfZiDDh5TaVt7dnkriVAScye0/lEhjJoINQjwTWuGggMFwEuhFqNac33njjQi3FaM1DoBuh/uUvf5m8VzLlRqseAplQixFtTbpUvd4Ov0cIEq882e6ll15a3HvvvcmIsPTSSxdvfOMbk+Ry0k0fETcqD2oPsuK3vOUtqY/6evHFFycvqaa8zpZbbjk2Y4i+qbd80EEHJc/txz72sUYT6rwWvvGNbyRDYY6hnvQaifs3DwHP+j/8wz/0NDAZ5XffffdIhtcTWtN7UBDq6Z37GHmNEOhEqJXJ4sl47WtfW6PRRFf7QaATobbZPuuss9LmP3s8+7luHDt6BKadUCPTn//859PPgQcemEJSGIH22WefYueddy7+4z/+Y+Lex0z6eX+PPvro4h3veEfx6U9/OikKfCZ7viRGyPWFF16Y4nq1cagLppVQj/7JjDsEAoFAIDBcBIJQDxfPuFogMBIE2hFqm60vfvGLqUyWWLNozUSgE6G+7bbbUgKfxRZbrJkDb8Copp1QK0fzhje8oTj44IOL973vfXNmdJdddklSXn8bBzHttpSyxBrpl+2X4occNDde9U033TQlfBR7SQk0rj4HoW7ASyCGEAgEAlOBQBDqqZjmGGTdEWhHqG+55ZYkQaqCbLLu+Fa5/+0INbnaD37wg2KzzTarctenvm/TTqi/+93vJmm3HA9lFc3PfvazgoyyXCapnAHdwvn1r39dPPXUU0mWyVuMxJYzXf/2t79N4Q6MSs9//vPTZ63tscceK6h4KDhe+MIXzjE8tiPEPOinnnpqcf/998+VNE45OoRaeZ299957rGs6CPVY4Y6bBQKBQCAwMAJBqAeGLk4MBMaHQCuhlqxG8hZek2jNRqAdoSbz/8d//MfiJS95SbMHX/PRTTuhvv7665O3V0bdE044IZFiP5Kz8fS2loLyfx5hkvAHH3wwxTb/8Y9/LA4//PDiyCOPTMczJiG2pNjzzTdfSl5Fov32t789yccdo27xfvvtVzA6LrDAAimxl6Rel19+eUc1D8IvfpqHmuInE3gqoAMOOKC4++67i2WXXXasKzII9VjhjpsFAoFAIDAwAkGoB4YuTgwExodAK6G2UeS1GfcGb3wjjjtlBFoJNUKBqGy++eYBUsURmHZC/eijjxbbbbddqjF86KGHJmI8//zzz5FMt3qKf/rTn6ZqBbvuumuKueaBViqKCsc7EDHeZpttUiw2go74nnnmmUk6/rnPfS7FOmvis51Los17LfYZMb7ooovaeqkdu9RSSxVvfvObExEve8MlAhNecfvttyev+jhbEOpxoh33CgQCgUBgcASCUA+OXZwZCIwNgTKh5rFBsg455JCx3T9uNDkEyoTaBtsGX/3MKCUzuTnp9c7TTqjhpJ7wVlttVfzoRz9KCb1kzVZnWCsTamsbeUaqeYnJwX3OgCS5Gcm2pGH/9m//lq6x4YYbzpkGSvkfzykAACAASURBVJ1HHnkkZcRGoJdZZpnkkZa0z3PifN5uZL7dc3PllVcW//RP/5TiujPhzxJynnAkXxbwccVO54EFoe71SYvjAoFAIBCYLAJBqCeLf9w9EOgJgUyo//u//7v4zne+k2L6glD1BF3tDyoTanJYUlmEIVr1EQhCXSQJ9u9///vimGOOSV7lHXbYYQ45LRNU8c6IsbqwPMrk3Jl0u8bf/va3VLrmsssuK26++eb0DGTSKzHjl770peTB5mk+4ogjUsyzEle77bZbSoxG+l2WmJfvfdhhhxVf+cpXkowc2c+fed7WXHPNVP9ZwrJxtyDU40Y87hcIBAKBwGAIBKEeDLc4KxAYKwKZUJNQ/vznPy/WWWedsd4/bjY5BMqEmjEFOYis7pObj37uPK2EOhPdMmmV9+Ftb3tbMggqnSVkJRNm/yLD66+/frHqqqsW6hBLuFhuPMw8xZKE3XnnnYn45vu8+93vLk488cT095VWWqn4y1/+UsD+Qx/6UPGb3/wmXRPhVke6fE+/u8Zqq62WchJ885vfTB7q/HfnINJqIm+yySbhoe5n8cexgUAgEAhMEQJBqKdosmOo9UUAoZYY5/zzz0/SxOy9qe+Ioue9IpAJtbhpXjab/2j1QGBaCbXs3JKK8SJnJQ3iSja9//77Jxn4C17wgrkmUVZvHuoll1wyxTrnOtD5IIRcbLXEYjLcr7jiinNinSUxEy/90EMPFQsttNAc0ixhmRjrY489tlhrrbWS57vVGIXIi8kmS/es5bJY+iuZmgzlJOjuN+4WHupxIx73CwQCgUBgMASCUA+GW5wVCIwVAYR67bXXTl6Zl770pWO9d9xssgjY5PPMkbnyTkerDwLTSqjvuuuu4h3veEchNlnJqtzkfbj66qtThQLEtizBFs4ilOW+++5LJDYnXETOJQ1TPuuDH/xg8alPfao4++yzUwKxfL54aZ5lZJsnmyx86623Lp73vOelY97//vcnSXeOsS57zr/97W8nabj47FwX2+dk6kp+ubdx8GCPuwWhHi/i8Ga4sW5yE2ogBn/cCenGO/K4WyAQCMwWgSDUs0Uwzg8ExoCAGD5eFN7paNOFAEK9/PLLp4ROSEW0+iAwrYSarPtNb3pT8eEPfzglGuOlvuGGG4r3vOc9KakeT3O7dtVVV6UY61e/+tVJkaOde+65qYb1HnvskUpquS5vsVJZEpBdcsklxSc/+ckk8RbvzOPM03388ccnCTmCLcM4j/dpp502p7SWayPx+uhHzPVBBx2UPkeoKUJkKBfTzUPNoz4tScng/Kc//alYZZVVUimxcmNoUEfcO6lpSilqhqOOOiqVSKNU0KyJU045JZVvi1Cb+rx7o6eBwLgRCEI9bsTjfoHAAAiIEXzve9+b5JDRpguB//iP/0ibel60cW/opwvp4Y92Wgk1QvKFL3whEWDExI+a6cpavfKVr3xGfDTkczw0Uv35z38+EeOll146JSKT0Rt51pA5RibZwHkSZf/mDWdwQoYRHwT5nnvuSfdBgkjPSc09R/kZcj+Zx5XbeuKJJ4qXvexlqdY14q1OdiZWrqGU1ute97qxP3+T8lBvscUWSRGj3Jkkb+XGo6/m93nnnZcMHU1qFAwM1wcffHCKnf/FL36R1iy1g/UcLRAIBAKBTggEoY61EQhUHAFxgKSOYgCjTR8CPEW8dUGm5577TMDyXyeJT6e+9EOoy/LnOq/yckIyv/MCmxukul2ysjzWVgyR2k6VDFzP587JnsTW8/3fMY7N18n1pd2z3XopX6P180nMz6QINQk9RYEEmIwa5aZkmXhzKoSNN964zkv1GX0n7/7oRz+aYv0pG6wtCUAZcCYh+W8UuDGYQKDhCAShbvgEx/DqjYDNqE35NttsM8dDU+8RRe8DgcERyKSGl8xPJlauyIMp7lZYxGKLLTb4TQY4E7nQH/3jMVWGyWa8G6Euk7dbbrkl1VamQinHHM/UlfI1MjaTNCzM1N/4vD8EglD3h9cwjvadKws9pYNnWM6Sfp7JYfQhrhEIBAL1QyAIdf3mLHo8RQiQnPmCJ7sTy9a6WeaB8XlrnNs0QPS9732vOOuss5L3PhOo7373u8UFF1xQfOITn5grscw04DENY8wEUikkclMeJQmnyHRJhE899dREahFcEuNxeRVlqJZQ65FHHkkllvTNs9qNUHt2f/vb36Y+f+QjH0kKlEsvvXRO2aZe5tP4/JBBv/jFL06Jk4JQ94JcPY6ZFKEWwy6Tej8ean1FRCWd8/xZ3zzZvNgvetGL5gBOSu5Z9bx4biSY+/GPf1y8/OUvT/JqHvHyGpbxXaKwbbfddq5JI9NX5ow3PSewI/NXVk0Cz1wird1MO893plJomr6rQa7/+lwm0EqwOZ6hbIMNNuiomqjHiopeBgKBwKgQCEI9KmTjuoHAEBBQ5oWlXF3WD3zgA88omSQrLXLxxS9+ceoSpsBG9mu1YnfaaaeUjddG0GYIsS5nah3CVMQlKoSAMIh11103baQR2JyB16ZYZmYxnuJwO7VhE+3HH3+82GijjdLa46n2bztCXfYoi0FFJlZYYYUkKZVoy8a9H29YHocxS8ylpFoQ6got1Fl2ZVKEWrw4g6WM62LLy62T5BuRFctu/Ukcx1iEXC+88MJpnWfp+Dvf+c6U5E1JMu9un0tuhsBLuqj8WbmawXLLLZf60Srpv+2221LSuc9+9rPpWppa5GKfxb+rQd6piZNmgGLA0hild9ttt5TgDuEvj5nBS58RbZnip9F4PctlHKcHAlOBQBDqqZjmGGQdEZAQRt1hhIEHi6Xepj031n2eWQl7bOJzLGEdxzpIn8W4yeZrs4VQ3H///aksjhg4SWWiDReBdjGt3eJch3v3ua8mmdRmm22WMkgjzjlGlqfLJltJJRmdW1smoL0Q6l6Oyde/8847U394vP7f//t/c/rTzkOdiYEY1exF02dePBv8fgh1vj8v4Gc+85mUmCtacxCYFKH+l3/5l6TyQYR5hsvfLe0I9ZNPPpmk0RLOKVmWSSeSLcEZguxZcB3k9KSTTkrfbbJqI6pI+DnnnJMMozvvvHMi1dkwNElC/atf/SolKfNdC4cg1M15tmIkgcCwEQhCPWxE43qBwBAQIGe76aab0gYdQWxHqG3cWebVZf3nf/7nIdy1fpeAExLy0EMPpYy+ZLNIdpQ3Ge5cMlooU8T7s9JKK6WLy7Ks1JBSSDa942y8u7vssktSZuQSTMiHjM3/+q//mjxjyGU7UswIQPXh316ajf9Mxiok4i1veUvqD+94bt0IdT5GX17zmtcUCy20UBDqXiZkio6ZFKFWGksJMkqQt73tbem96p3qmeFJVnmgnJRMBmxGTN9J5ZJojieTFpqRZdOZUPMmK0mVGy8xAxO1B+l1Vp0MSqgPP/zw9Nz6XmhtvXiokejNN9889YM3nNE2CPUUPXwx1ECgTwSCUPcJWBweCIwDAZsWFn8e6HaE+umnn07yOht2CY3K8WJPPfVUIhKSNPn9D3/4Q5JDy1Jqc9CaOddmR5wYL4MNiHhUx7UjETY9rmXT4xhSPffJ3gReY7+X/wYv/fEZGXYmuzZb7uv/3eTZjtHK19RncXXt6qAas34O4unrNLcybZPcw9BGrdxfcl2lfmwOxfPl9uijj6Zj/W3fffettRTXGrMxZsBBrM3nIYcckjxY1BE23+NomSAj8rC10VVKzlr46le/mqSePGt77rln2+7kdWjTL965U8vZoHnahFuIn+zWEArGhgcffLBYdNFFuxLq1ut4PhmBevVQ58zVrpOfO4Y381L2UJclsmUZeKe/j2P+4h7dEcgx8eX5orrxbkFq1fAel7GQ9JnHmLHS901u+uY7oEyoJeE74YQTUk4L9anL7cADDyx4eoXheFYzoT7//PNTss1yE1ftusjsIosskj7KhPrWW2+d61gGPSXV3LdV8l0+UGy2smeOyd8JMxFqZdaOOOKIpPq45pprkuKFDD4IdTzBgUAg0HHf8P+1BqYEVoFAIDBRBJBVmxkyTpuXdoSavJlM1MZALHGZJNvc2Njb4EvYdd111yXiKt6UJ1sJJs2jb5Nz/PHHp4QsYt40sW7iycRnl0mpTZFNBgLl+siGDbyarzIrI7H6gxhIDCYeLjdx3ojlsccemzyLmkRKNlAkf+Lg2jXXJBlEpsXb5dIlp5xySvHxj3881bktN94+8XvOu/baa4c2jzaU5PY2t1deeWWx6qqrzrk2coZYKrUiqU5uZIs2cTI32wjXuTFSMODY7JovBg0hCLyxiFw7L9Coxmvd8ppdfvnlSR7q/6Tet99+e+qL+ehEOhxrbXi+jKlTK3u2rduZxrfDDjukmr2SIpXv3UvZrH4INTLtHtZjJv3+9Uwfeuihiczkr3T/istmGCu/H/ydssOzE/HWo1qlg1+XUoEx1ZxNykOde89QJYGY97215zmgVtljjz3mItS800IvvP+zZ7mMgO8eRjCGqW6E2jvUd4/vN0kFtUyoOyHqu6CVUPvu9KPPvme+/OUvp/c3Es8YOhOhFsLBKEfxIqRqlVVWKV7/+tcHoR58WceZgUDjEQgPdeOnOAZYNwSQy3e/+91zut1KqHmSbQ5sbGQBf8ELXjDXEG1IJH2xaebZkAUZoUU0ZW0Vu6m2JmLBc4qEkpTb9JD4IbxXXHFFOi57vJAPkjfE27Guqx8Iuk0WqZ9NPhItyQzCUvbq8QZKAmPTZUOl3XXXXWmjIjbt3HPP7UioJVriiSarzdli/+3f/i0R/rI90P1teq6//vpkFDDWYTaGC7Je0kXxsrl1ItQ8qBJF3XHHHSmDbRMaQg0HuDMeyGY97maeeZByvLL785gh2TfeeGPa6COS/dYZLo+jn1hrm3ZKEs+XBEblNmxC7Tm09jyz7TzN5b/BhHLC86hlPBwj4RQSnknbuOcw7tcZAV5bSos8X5PyUHfqYbsYat8D3u3WlTjq1lZ+FrsRat89vNyMuwwLWibUrSEa1CneP70kJRMG4nuLkdU53Qi17yKGXiT95JNPTmosCrAg1PHUBgKBQDcEglDH+ggEKoSAzZNNrsy/uSHU5MZIGTn23XffnQimxC48w60NoWbpF6NG6pYTxJCRiwlDppFTmxzeMTGi5ZaTnfFuH3300ekj57oX7yTSkL1wSPnDDz+cynpNklDbbJHd8tIhN7xywybUZN+LL754InISxeXWjlDrj9ItDBm8O60NVuYR1jwmJNOdJOqOdVy5WSM2nOb2scceS4SyU2NwsV4YNXj6s5e/3fGMJKT5+dqOMcd5TbSGC1A+MNwwloyria9EmK3xXEoHSST5tvYpGbIKol2feNdJ2Lt5qPN5nhHZxNt5qDPp5gGz4c7Z5sv3HDahtq5IXVvJ9P7775+MW2W5rWP8Pz+rZULNcNZ6nXHNX9ynMwLmyLMny3RWINSBUJNGMyDKIUDJ0q1lQi1Uphya4bn0ved9x1icn7lBY6jLWb55sffZZ59U633LLbfsSKgZCylSGKqpt3yvCd0JQh1PbSAQCMyEQBDqmRCKzwOBMSIgmRIpd1k2ilDbHIhhRYbEdNkQ77333m1LA2VCjQiVCZCNAUKNgIlHayXSeZjIGdkeyRxvn8YDbfPDA9jOA+GYQQk1QwFipL884jx9WTbob714qMkSkVKYkAvmGqrDnjpyep4YRDnHb7cj1GS5SJ/4W/F35cYAwQtFVmh8Ns42jTwjzmltPDAMKuWGSEvGxjjCU0z+3Kk5F9miGCAlJY1u1xAwm11SbvOe4/IpFawFxDF7O53veHJ8Gbe7xSMPew4YdEhMqSVymSh9IfemxpDdmxS8U+Pd9YzM1GfzwjAjfKFbDDXDFlk/zJRtK7dhE2rXzjHUmVR7xnMM9eqrr95x3GVCnY0BIfke9uqc3fValRGTlny3G007DzWjIfLpO8pz0FpayudLLLFEetdlQu0dj7TmvBNk2d6lVFOMo8PM8u37hRGUMU4cdycPNe84AySDWy7zFYR6dms6zg4EpgWBINTTMtMxzsojoMTI/PPPP1d8rk63k3z7G6+AOGJZlsstE+rW9Ag8jzzMPKPiPXlbeenIuxF5JJuXwIadVJSs3GcaUib+mfytk4czE+pMgstGAdeVtbyd5JtMPHvWxGnzeB555JGJpCALMxFqxEhfeTcQWLJsYxm2hxoO4tFhSHZLds4bLp4QGWZ02G677RJh5SGlJoBr2fPMA8zTLzZRaRobO4SUmoAnyma0TIrMIUMBI4jkPq7FYGDubUbJEG0+M0nm2RHjzmOZm8RCskjz+JBKI8adCDXvEgyNM8vUEVdJs8qJgsxx9kpZs5QO42juy8NkDLCVAMzGm4HJptnaZmjoVD4qPxP622v6EIanVs98Nih4VhhMhC+YO/iWSWovhFpG5XZJyTqR3dZ+O66clKzduNolJZs0mS7HqXdaO63H9HLOONZhv/doN2ednsHsmc6f18FDra9KYAnD8T6wHj2b3sFk1uKQZQb3HGVC7W+IK3m174f8PCuf5Z2fWz8e6n//939PxjbvO9Ju71lGYO8FiiuhSvDtRKg9r6pmyD+SWxDqfld7HB8ITCcCQainc95j1BVDAFFFkLKEtdy9dknJeNm23nrr5Inl6eR5zK0ToSbPtfm3ucgxzq4tYRZiJm6b18AmxIaoTKh5/pD3Xgg1Is1DSF6cm/6S3bUj1AiqBF6a49QW1kfjQvq7EWp9RR4lBWMkUNKJh1uSqlEQaoQO4WTE4Mkn10Z2GSvEdyO8CJKMsDymrRlveYp5NMVhwzw3cdaING90eTPHSGFjyvOJtJsfc+7/1ov6ruXmmO233/4ZZNGGdZiE2ibZWmI0sCbGRagpA2Q7hhWPljGZZ/GRiLQ1Zv3YuI+aMFoLYj1t3JFuYRQyE/dKqJHxnCANlp4X3nCGjNZEYjMRznZZviv2intGCbN2Ncy7Ec9ysrVy7HfZ857HnEmpc9oZQ4aNTbt+57/pSzkze7mPfu9mJKiih1qogPcUoyevc2766lkk+5bwzph97v0u/CUbYjOh9q7i1Ua0GRqRYFm7c+x0vq5kZppwnnKj9PGdRDmFIGveD94FDLPenTzlFFWMrIxduXKF83iis+FR3xlEfe+IXy8nVvMdIxkn9ZB7zVRCb9hrK64XCAQC9UAgCHU95il62SAEENvWTKiSudh0lEloHnI7Qm0DgAhLtmLDoYRRbplQ2wiUpXc2GTyryBWvqH7wfiJFrPj52Cz5LhNqJNBGSIZrnoV2bVDJd2tSMsSIFxJps8nqRKhlF0ekyQR5Jnhi4TJKQg0zGy/3cy+J3LLk2aYO+bUp85n4c4aFvAGjBjDHSCDiVPb0uy45tQ0ej3Nu4rZtOhEuMYeuNRtC7R48y9aADaVNpozljCD63IuHmjfY/PBECSGgXhgHodY/WXcZI/yeYyz9S50gKVn2qo+aTGcipD+ItHkx1+Us747p5qEmpTeniEEuS2QeSFJ52STs67VRPVBMdJN893qtUR1nzrxbeCKNneKClL48VwwMSBmlhXUv7KD8ufMZn0iIvSu9GzKpywSWkSO/35zPw+kao1oTmRB77r1jNYY1c2FtejYoZjKptlYpSsTpMqrpXyfSX0VCPdv10S0p2WyvHecHAoFAIDApBIJQTwr5uO/UIsDKzYuIjGi8myS2vEztNn3tCLXzSH/FeTkvb+r9PRNqcdfITiZ0Mn/zFvDgqafJmo8A6gcSm5vNrE1emVCL23acTN8keVnOjQgg4zymwyLUkjuJhbbptPnsRKh5SGzIZWOFUSY5oyTUvKLu58f9eaWR0Cz5ZhwgQVdGSRw1mTvSrSGicBLHpyRMeRNts03aqQyVZFu5kTYj6pLLyRiuzYZQlx86c4jUm1NeJd72mQg1vK0DtWkRW/HMCPo4CLW+Mzy0egORFmt8VISp24sq90ef2tVT70aoPS+MXu2auejHE2atIZbDrL0+rBd0JpzWP0+fBHbWmXdPnjfrX0iBMAjvE8+895QQiuyNhpV3GmWGd6iwFCT2vPPOS+9B849oC7dAxl3fe0s4RY7THdUaMUaGEe91yhqyYWO0JqwR/2f4JO1nRJF/QTUCih3Z1smetdb+BaEe1iqM6wQCgUAgMFoEglCPFt+4eiDwDATIgHkneFR5lsWRIcGdat12ItQ2W8iNTaONpU1kmVAjcqRuEkfZ7IlJtuEWq81Ticg7n/eE5NqmFIkl/XZtcag5hhph0kfJr/RZ8hkbRWVFXEcfBiXUvDSZLJJqS0rDMy3jqo1nN8k3DztjgFjmURNqHmYE3waf7DF79NslJUMe4EkmCO8c54tQIw8wbE3co/+SjBlTbsgCzyd8shR8NoRaaIC1pyH2rinJEIMAL/hMhJrc3fpAwBEXRoUTTjhhbIS6bq+TXmKo6zamfvubPdMUG94V3mee63KssOeJkYpiQq6GXIO4TDIZBEmCvWsY/HKZPGEiyKlrUo8wYlmTnlPPj9j2cpKrfvvfy/HZyMM45R3qfUz5kxsjpOdFYiwGv9y8+8mPqW28W6aFUPve8C5h4I0WCAQCgUATEAhC3YRZjDHUCgGkFhnVEFteCxsM8ZftGs8GTzPi0xoza/OGpCFo2UubPdSSSYnZtcEkpXQfxCx7a2wCkTOJWiRVEgdqI3vMMcekOF/elXJ9aKTcZhf5JkXWbIjEnIlrtcFV7iVnIpdsLLfsDUfEeJ81Xk4liXyWM46Tcdpw8lS5Vk5wRl7MC5+zLfP4kLzbSJczYxsTz5YapTztw2ykqvAn8+VVyq1THWp/pwSwuWbcIFcl+eZ9ZJhojRVs11eJdGy2SUl53LTZEOrWpGT6Ju6clxlR7kSoGT3E3fOkWWtK5CAsQai7r7Ag1P+DDxLs3UN9kmXe2XPNwOOZF3rgPViuPlCOj5aXwLtFuEQm495VfjxPlDrIKU+9d6DrI6zeWd5jo5J9l2OlGUv1Uyx/WYHCMy9MhOLEc5/P8a94ZPhQprRWXmiih9p3DXWVd2Ev78BhvsPjWoFAIBAIjAqBINSjQjauGwi0QYBsEaFqbTwuNpyIS7ss2u3irvM1eE7L1ywnJbMhI6W0uetE2F1H3CHyaoODSCPHzmkX28cjJPEWj1CZNLuOa/hp521HKP29fE19583N5aPK9Y/z+HymP+Ux8vL6KWcSz8fD2Oa5nQd40EWZs0szUpCcMiDMRKiRVKoApBMpNhe8cEg27wxvVrm1jonRwnqAl5jT3IZJqHnPswxVtvJOhBpJYGzxo+/ir7Ug1PUm1Jl08uJ6T3hGEVuqCB5Wa5JxyucMX95NDFaII7m2872byK+tUcmlPCueD/HkckX4v7UlnhmxzEQ6I+fZkEjK+eXszvnzLOXmwWXIYkzT9E1maWsWkfasKflGRs1DzXDJY50NP4M++zOdl8kxA6E+ItOtZdty3gle9vxeyjHVkikalxh4YTbl1kRCPROe8XkgEAgEAnVEIAh1HWct+lxbBJSE6lTTFjnkkZRRux1R7HXQnbJ893p+HPdMBMRmyuZMUcAbVp7DTh5qnhgSbgmjxF4zCPDyI7B+RwAQZhtsKgIxyWKvJY5D2nnWEHgEupxsajaEWtZ0ieU0sZ6IjJhvG31EqpvkW59t/sukJwh1fQk1skZtIsaYAoZRj4f4q1/9aiq9Zj2o6W2NIMKUMFQyjkdUM/kTNiBRGIUMD6trekasKaEYMj57RiRQlMyutUkkJzzCvShOrEf/pwbJhjl/F2biHkozZVKuP8JaqGxk1Scp1z/9R8Q9N47P6o5RxlDDTp16RqqyaoYBErbivj/xiU/MGX4m4gxnwi0Y2JxfNjgGoY5vo0AgEAgE6oFAEOp6zFP0siEI8GLI4tvaJLdSiomUtp9kRO1gCUI9/MVi406qzvPE81xuCAVpr/IvNsa5yaQtHprXTxb3HOdNpr/PPvukpGW8dxpPnk0/75ZzZPsmbSXDJn8vb7JJr5FuMebIebnpJ2+g2qnlxhuGpJTrLyMrVAv6vf766yeSkmOqyeszKZAkChFClFq96mT3zs9x2cNHvt5XrKrk21yTH5Pdiku2ppFNBj+kT5Zx/7fOhCuI/fVeQnZ5p0m0KS2UjEO8HSfZFuOQdY+US9DHS2ydUt+QNrtfuT3wwAPJq+u5IgMW2kH9wltNwk0izituXXu2eKeFsWQyyjNuTTIE8Uzn5yQ/Vzl7fTsiTfXSTzI9qoxuhByx58lneCgrdJSVYzDz/MhEn1vZU28OjB1GZWVNEOp6P//R+0AgEJgeBIJQT89cx0grgAASZQOZmw2getJIk83mMGqm8tQgcOeff34FRtyMLiAaCIgY5FaFAbk8D7Z5JYMvNwYU5FYJpPJGmSdNAjaSd5t0BhUJw8SQ20Tz6iHivHeta4LElvcb4W29H2+YNVZObJb7o48SkSHXGkkvz1m5hBuCgwCQ52aJvfuJtc7ltcrjIwPmdc91YJsx28MbRRUJdSajCB4jEW+zhFmt9ZypIzbeeOPk+SVJzgRQXV9hGtavvyG+koox/vDCZm9wRhHRhYPEYOL1y6T0kksuSUSZAYkyRwZwzwT5M2MNQo2EZkKNmDM8au6dCTUDFc90P+9PWfUpLGbyWvuckaBdjHMeI2LuWfUOQPrLz/rxxx+f3sXGIGdEu/t5/3tXyDFRLp0YhHp4z2JcKRAIBAKBUSIQhHqU6Ma1A4EWBNRHzWSHx0MZGEmeZtrUBZCBQCBQPwSqTKiRViSWNBtxLr+DEDmJvFQiQASFLWRCTb4tsz4DkxwKDDCOY8Rj4JGkkMfV785Bgh1PfcGAU25nnXVWKhXHg8sok+/BSMMTzvMsmZea9OKQSdNdPx9HSSExImWPEIl+3qMMYTzKM5HwbIDigS6T3fI4qEbkGWCg4O13TX3hKXceg4N7SZjWro8yoAvBYNwoG8mCUNfvTO+LXwAAIABJREFUmY8eBwKBwHQiEIR6Ouc9Rj0hBNSbFjfLKy0uUfKefjaBE+p23DYQCAQGQKCKhDp7dxE/Mbudyhfl+GSeWYQ5e7bVWhbHT7VA3eDvFBdih8nA/ZBw58RgPMfIucoBrR5qZflItmXQL4cvkGNLUCgBmlrnlBPO1Q/S8tx42XnFkXWhDpN6l+ayWPrG4JCb7PzGR7aO/JfVIOXlxENNPWIc5WOCUA/w0MUpgUAgEAhMAIEg1BMAPW45vQjYQIoV5HmZ1OZvetGPkQcC40WgyoQa8eVJlnSMhzcTZl5VHlYlpyQCQ1R5iTMRV85OeEKuUS+plvAB5/thLCSn5vkWIgEDpFp8MLl4uSHiJOKk10hlvgcCLaSB7PvQQw9Nfxdy4D484fnd6XNea/LzciKw8c5ykTDUj+xpz2W9br311kSo4SwTeSdvuO8DIRZwihjqcc9e3C8QCAQCgdkjEIR69hjGFQKBnhEgH5xJYtjzxeLAQCAQqDQCVSbUYnYlo5MTAGEmx0ZMlZ5CbhE73mgJ53hXJSdDGJ3jeCXgkG6Z6SUtk1FbrLH/u7Zz5AaQhG/fffdNFQw233zzZ5TNQiZJuh2PrCPZMoLznEto5rqIOi/wfvvtl2TRZN7ilrfYYosUlyzOezaVEWaziPRNHDiPPhl5uc60PksSCS9y8HZGVAYJRgjGC+OOLN+zmY04NxAIBAKBySAQhHoyuMddA4FAIBAIBBqOQFUJdYadbJsHVcI6hBS5VttZySrkjwxZDLCkfOKsJSrjbZVpW9bvnHGed1Wmb7HPvLK8366h8XgjwJtuuukcb3OZWCKhEo8h82Tf9913XyLL+iFjdj4WWT/mmGNSjLLjct8/97nPzfHqjlP1kz36vOQ81H/9619TQjIJ3GAJG+P6+c9/nhK3kYNLutaa/E1eDQYHHu5ylQDYheS74S+IGF4gEAg0BoEg1I2ZyhhIIBAIBAKBQJUQqDqhRtiefPLJlDUe0ZOpWi3pTBZhicj6HKleaqmlkhc5t3y+MBaZv8X/ynQtZjhfw3WVgONZFo+tPFRrAjTHIsi//vWvC8kaXSPHEpcJqON4zBkAeIIlLit7psdNqHP5sSx3l1BMrXdeZtn9JWzTGB8kJGvN4O082c954hkQ1LkvtyDUVXqaoy+BQCAQCHRGIAh1rI5AIBAIBAKBQGAECFSdUBtyzphdJtH5b+XP/Z5jg8tQ5b+1+yyfT9YsFhqpJP1GMMukPP+eCXHOrN0aHlPuY7vpGhehzv0o41QeQ7t+lnHKuCg7J6maag/rrLNOukSrsUE8+kEHHZQSWPKGT0raPoLHIy4ZCAQCgUBjEAhC3ZipjIEEAoFAIBAIVAmBOhDqceGlPjpCuPbaaycpNE/0NOaTQLZ5/UnC1egmlS/XAS/PR3iox7U64z6BQCAQCMwOgSDUs8Mvzg4EAoFAIBAIBNoiEIT6/2DJ8nDJxiQ+k6hrscUWm7pqB3Ag777ttttSBnXy9ux1bvWwB6GOF0sgEAgEAvVAIAh1PeYpehkIBAKBQCBQMwQQ6mOPPbb45Cc/mTyypMyyVs8777w1G8nsu1uWR5OAi5FGIMcl0579CGZ/hYyBTOYSufHQdxq/ZGVPPfVUSgynpverXvWqkHzPfgriCoFAIBAIjASBINQjgTUuGggEAoFAIDDNCCBPykopByUZFfL09NNPpyzZrcmnphmnGPvcXvwca33KKacUf/zjH5MRRgZxnmwZ16dRJh9rJBAIBAKBqiMQhLrqMxT9CwQCgUAgEKgdAuUs1zrfLvnXNHlnazeBE+pw67rJa8e/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ydBbRVxffHR8UERTGxOxALFeOnmBgodouJraBioWJjd2K3GBiIgYndjR0Y2I2N/V+fvdZ+/+F4zj3n3vfu497L96zlUt+955yZz+yZ2d/Ze+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4aJJpqo+Q/SE0RABERABERgPBGQoB5P4PVaERABERCB+iDgoo9/c8UC0P+W/Hu1aubv8zJRlrh8WWWLy5dWj5Ysb8zk22+/DT/99FOYZ555ml4Rf+7lak1hXar+cdnGjh0bPv744zDvvPOGSSaZRMK/JY1EzxIBERCBBiIgQd1AjamqiIAIiIAItCyBWGBdddVV4Y033ggTTzxxmGyyyUxgzTLLLGHllVcOCy+8cGjTpk3LvjzlaZQHoTdq1Khw7733hldffTX8+eefYaWVVgqbbbZZmGGGGZqEH9/96quvwgUXXBB+++03K/MGG2wQunbt2iTCq1Hgf/75J/zxxx/hnnvuCYMHDw69evUKPXv2HKdc1OHNN98MQ4cODR988EH4+++/w/zzzx822WSTsMQSS1RVvMKLcr322msmlGk32nLqqacOXbp0Ccsss0xo3759+OKLL8KAAQPCbLPNFvbZZ58w44wzVrVc1WgLPVMEREAERKD6BCSoq89YbxABERABEWgAAiNGjAg9evQIK664Yujbt6+JwBdffDFccskl4eijjw577bVX1WuJSD7hhBPCqaeeau9cdtllw7vvvhsOO+ywMN9884UbbrghzDrrrE3lQNhec801Yffddw+77bZbOOmkk0wsVvP68ccfwxlnnGGRaTjNOeec9jqPQv/666+hT58+Jqj33XdfK/cTTzwRjjjiiLDVVluFCy+80IRu3kX0+5FHHgmrrLJK6NChQ2GxSzloy3XWWSd069bNyuCLD+eee67xGTJkiC2W/PLLL2HYsGHhzjvvDIcffnhYZJFFCr8nr/z6XAREQAREoDEISFA3RjuqFiIgAiIgAlUm8Oyzz5p4QwwiTD29mqgvn40ePTpMPvnkVS0Fwg+Ryr8Rf35RpksvvdSE35prrjlOGvhtt90WtthiCytfLLarVdDrr78+3HzzzRYF9ki+R/oR+GuvvXb45ptvwjPPPBPatm1rZUW4rrDCCiZud9lll9yicc/IkSPDTjvtFK644oqw+OKLlyV0aS/ed+ihh4Zjjz3W7uWZLEjsuOOO4bLLLrPIul/8/5NPPhkGDRpU9TbOrby+IAIiIAIiUFMEJKhrqjlUGBEQAREQgVolcPnll1uU98orrwzbbrutFRMhxt9uvPFG2287zTTTVLX4iL6vv/46TDXVVE1ilDIgChH5w4cPN9HvF5/17t07PPDAA+G9994Lk046aVXLR9m23377sP/++4fu3bs3CVXKQUSf9HM+u/rqq8M222xjItYvBDZp36StF7leeeUVE7+0B2ni5Vyk7++8887huuuuC1tuuWXTrQjqHXbYwYT1xhtv3PR3Uuf32GMP+y7/6CC1cmjruyIgAiLQ2AQkqBu7fVU7ERABERCBFiJASjLp1u+//76lMbsYXHDBBcNMM81kactpQos9xYjJ5GFcacXiO4henpMn2vgu/7A/etVVV7W91Oyrpiwu9nl3x44dw/LLLx9uv/32FiLx38d43UjXJkp+0UUXhdlnn73pi3z+888/h7XWWssWHkhTn2KKKXLrWKrACGqPUJcjqCkLKfKkzb/00kth0UUXbSoHiwHs/X7nnXfCdNNN1xTpp/1YtHj++edt8aRdu3ZVY6kHi4AIiIAI1BcBCer6ai+VVgREQAREoJUJuFjk0K+nnnrKBDWp3d999104++yzLULKPuU4MhwXETF25plnWspwnkhGTPfv3z8sueSSJWtJmSjH22+/HW666abw+++/m0js3LnzOPdx4Bf7ftn/e+SRR1aNHOUhnZt95H/99ZcJagRzfD333HN2gNvJJ5/clLbOAW+VXpUKalgRZb7//vtNPE855ZR2eBvRffZ1I5xJB/fL24xoNvvlibJ36tSp0mLrPhEQAREQgQYjIEHdYA2q6oiACIiACLQsAcQikV5++oko8EYbbRS+//778Prrr4eZZ545nHPOOXbKd1pU2cU4B3QhOEtdfmgXp00X2Yu92GKLmagfM2aMHbCFuOdE6vhCbG+33XaBdHXS1LMEPQeJEUEuchG5RYQmL/ZF77rrroGIPZH85MFi7FfmsDIi1JyYzZW3wODvgD91ZXHCr7feesvSx1msgL9fvJcyZh1sRlsQsYfbQgstZG1KRJoy3XXXXU2HqCXL99BDD9miBXVbbbXViqDSd0RABERABCYAAhLUE0Ajq4oiIAIiIALNI/DZZ5/Z/t7jjjsuLLDAAhbdvOOOOyy9ORkVTr4pTvUuIiBdWOeVGIHOidmPPvpo6Nevn4lwTqTmd5O5eM4BBxxgB2yxh5oTwbPef95554Vrr702V+ASUYYBKeZxdJl3ffrppyao+QkvhGfyXfwcFcKdhQgi8dyDkCVyzoFpLBAccsghdup38mIB4+CDD7afsvILIYyIZ881h585Z07nHjhwoC12xJd/zrtoM9LTfS880X4WSriXlG4EefJ64YUXLAJP3TbccMO85tHnIiACIiACEwgBCeoJpKFVTREQAREQgcoJcHI1YpGoKFFgxOxcc80V1lhjDTvYqpQIJrrKffzMU96FCGVPb5qgSxOHfJ/nk3LOIVuIRE7JpjykNm+99dZ2mjbv58C0LEFN1JZ/igj+aaed1sR7UlAjVPl5LsQ2wpjLn0d52NtNqvTDDz/cdFgZZUf0X3zxxSb6SbXO2oeOGI8j1KRnc7o5p52T1u4XkWmi/JQv+SzKQXvBCBHNqecutA888ECL5PNTXJwanrxefvllqx914/eydYmACIiACIiAzXX/FjklRaxEQAREQAREYAIlgIhDOH/++ed2iJWnOxOl5JAq31OdJUa5n7Rwfqqp1JTL/W3atAkHHXRQqqBz/Ajl+OAyj/QiVtn/69FhTtzmJ7Smn356i6inCUx/pperiKDmnuQCAv//5ZdfmlBdaqmlwjHHHPMfwU3EmMPD7rvvviaxzX3rrbeeMUTIIrqzyuDv9H+zh5pFBERwfChZVl38PqLStCMC2U8957NNN93UDpZ77LHHLBU8ebEHnkyAo446Kqy77roTaG9QtUVABERABJIEJKhlEyIgAiIgAiKQQcBPp+bEan4/mbRoF7MnnniipSvzc1Sc+m2r1BNN9J8n8QxSszmsq9Tlgo+fxEJYZwnL/fbbz37SqVu3biZsEcqkehM1vfXWWwO/i83fKdfSSy9tEWA/kKyoYC7XIHgfEW4iuO3bt7eocbIO66+/fvjoo49MyHp0m6g9Apx071tuuaWsk7/LOZTMRTaZBeyFX3HFFe23sv3vpKGzaEJ2wNChQ1N//oxT0jkZnH3gXbt2LReRvi8CIiACItCgBCSoG7RhVS0REAEREIHmE0BwcfozUVQO9+KEZwQvgpC9tvyNqOWAAQMyf0qJZ7jwzRPU/nkp4duzZ8/w4osv2unepJ+zr7hv3762l5gTx4nyjh07NgwaNCiQxnzWWWeFPffc0w7pqpagptykb3Pw2KhRoyyFu0OHDk3Vpf5Efzldm+g1iwHsgWaB4vTTTzchzqFq5Zz6XY6gpiBkCvCzYiw48PvVMKMM7I/n3ezTpn2XW2651EURhDS2wG9okyquSwREQAREQARsMV0p3zIEERABERABEUgngDA95ZRTwocffmhRS8QYJzwjEPkbYpWL3y/m0K1qX7z36aefNmHI+0n/JiLMgWOIfj+Ii5+oGjx4sJ3czd8QrHPMMUfVBLVH10lr5/AwUtyJOscXgnbEiBFhyJAhVi6EP5FiUqzh2r1790Ll86jyyJEj7XeoWURI2/OcbAveSbkQ/G3btrV/iKLTrhw0x/7ttIPMWIQg+k5mAIsWxx9/vN2nSwREQAREQAQkqGUDIiACIiACIlCCQLznGWGV3AOd/Fs1I8BezORe4rj4RIm9DHFZyt0jXYlReLmIhnNgG9Hx+Ker/PP4oLK09xRlSBo9e69J4SZrIO++UnurzSHKSNfnM/bKk4Vw/vnn2ynkee+qhJ/uEQEREAERqE8CilDXZ7up1CIgAiIgAq1EwFO2S4moIindLVncpLD3Z2cJ/KJp55WW0cUy93OieP/+/UOvXr1srzeiOq28XtZKFyXidxYpdx6zLEHN6eWc7E2qPaem8z0J6iLE9R0REAERmDAISFBPGO2sWoqACIiACIhAqxBAuLK/mUPbevToYb/vTFp6PV3UgUPk2KtOVJrU9N69e5c8LK6e6qeyioAIiIAItBwBCeqWY6kniYAIiIAIiMAET8DTzr/66qvw+OOPh44dO5ogracLQf3DDz/Y6eldunSx389WZLqeWlBlFQEREIHWIyBB3Xqs9SYREAEREAERaHgCcWp1ct90vVQ+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0UXnnllfDXX3+l3jnppJOGTp06hemmm67MJ0+4X//zzz/DRBNNFNq0aVN1CH///Xd49dVXw5gxY8Z517TTThsWW2wx+1upzyeZZJKql1EvEAEREIFGJvDcc8+FRx55JDAer7LKKmH55Zdv5Oq2et3y/JSOHTuG+eabL3fO/eWXX8Ltt98ehg0bFtq3bx/++eefsMwyy4RevXpZ21144YVh1113NX/nm2++Ca+99lrJuvLO2Wef3eb71riyOMwzzzxhrrnmCm+++Wb48ssvxynKFFNMEZZaaqkw+eSTW32x02uvvTYsuOCC4euvvw7/+9//woorrhguvvjisM8++4SpppoqvPTSS2Hs2LGpPoV8htZoab2jCAEJ6iKU9J1WI4CQZpC+9957w9Zbbx1OPPFEm1D8ev3118Ppp58eFllkkXDwwQeHDh06tFrZ6u1FsGQiGjBgQDjyyCNtoqr29e+//4Yff/wxfPTRR2G33XYLk002WbjkkkvCHHPMEaacckp7/W+//RY+/vhja9c//vgjXHrppWHeeee1z1vLEag2Bz1fBERABMYXgZ9//jk8/vjjYeeddw6nnnpq2HbbbcdXURryvaX8FD676667wmWXXRb69OkTNttss/8Ia+bJp556Khx00EFhu+22s3/atm1rrL744gtrM+ZO5u/rrrsuTD/99DZX4hvx//vuu28YPHhwWGuttcbxjY4//vgw//zzh+OOO65VfKMkBwQw/sY000xj8zlz/eeffx769u0b3nnnnXD11VeHJZZYwsQ0c/31118fnnzyyXDyySdb/eHy0EMPmd+HUKauLCb88MMP4f333w+9e/cOCHLENoKd98hnaMguVpeVkqCuy2Zr/EI/8cQTYaWVVrKVy6QzwKonYnvllVcOp5xySpNQa3wqxWr4+++/m4hl9ZvJ5pBDDjHnqjUEtZfw22+/bWo3dwji0rMqjxPBSnTa58Vqqm+JgAiIgAikEXj77bfDlltuaaJNgro6NlLKT2Fe23PPPS3KjL8SCz+isiwoH3300f/5zEX1LrvsYpl6yfmR/yeCnTanjxw5Mmy11VahR48eAXGNcG2Nyzkce+yx4YgjjhjnlYjq/fffPzz99NPhxhtvDAsttJB9jn0itM8555ymv/F3RDV1xPeL657nU7RGPfUOEShFQIJa9lGTBEpNVL/++qut0LIKfMcdd4Sll166JutQC4VyjrUkqD/99NMwcOBAW6GfZZZZJKhrwVBUBhEQgYYiIEFd/eYs5ac4f1Kwr7nmmqZtasx/LCaT4nzmmWdmBgRuvfVWi8SWI6iJYO+9997hjTfeCDfccINFq1vjqkRQ33///RYQIdI+44wzjlNMMtzIqjvjjDMsOs8lQd0aLal3NIeABHVz6OneqhEoNVH5iudFF13U6pHXqlW4Sg+uNUHNivt5551niyCsoHMpQl2lxtdjRUAEJlgCEtTVb/pSfsp7771n0WJSlmPRSCo40WeytDbYYIPMQn7wwQcmKs8666wmUenzZVaE+vvvvzexzr95J2nRrXFVIqgfffRR40MkevXVVx+nmARN2NpHCrmflyNB3RotqXc0h4AEdXPo6d6qESg1UXE4B5MG4ow9ORx4xYosq7NcE088se3JZVBmPxIHX3ARDWVVmM9Jhyb9iBQp9mHz/Y033ti+x6FZfgAG+3U4TIv9QBwI8t1339l3Zp11VtvLw0oqh4dwUQ72Cr/77rtN93OIWufOnZsOHHnmmWcsMkvZSc2mHnPPPbfd/9VXX9m9HCLGxWEcvJvv+kFtlJ3nFd07XmuCesSIEVbPNddc09LW3EHwVWj+n/1SsIYD+6pgz9+cS9yOH374YRg9erQ9h/1UXOzhps3Zg0V7wznZTosuumigbbgfO2C/GvsOKddyyy1nNuJXlq1QNp6L45N1cRAcB8Xcd999ZoscPLPuuuvavjHeRxnXXnvtMNtsszU9gpS3t956K9x55532ObaIbS688MJNaYPUuYjtEaH45JNPyuob2NuoUaNs71vy8v7g+/2SnydtmDaBLc+M2wWb5+Ak7J20xJ49e1q/w2niu6uuuqq1XZwmSTvec8891mfhOvPMM1tKa1yWmAvvph2T9sB9MOY5RHF4xwwzzBDWWGONsPjii9texbRDcOK68gzOcaC8t912m/HlvzkAqlu3bk2pljEPykKZsCcu+rbbLP/PQiEMGLfg3K5dO7MRH4sYX9xuS7EoahukXtLGlNsvxi/6RVZ/gRuHDNFuPu75vdQPe2NsTLvSxjf6Bn3Qx+60Psvfpp56avsOXBj//DwG3kNff+yxx8LDDz9stoBtkOJM1KvIQU48j/Enr89ldvLoA8rCGM9ZH3Bcf/31w4svvmhj/AILLJD6iLi98upaqgzYBCKFuRAO/MNeVEQL9kq/YvzAVkhBAAAgAElEQVTp3r37OAKNZ2KTd999t40VzHEcKuV9i+eSDVakrzJGU3cOpaQu9CfeGV9xm9BG9CP6YB7/ImMt+3Op97PPPmt7cWkDnr355puHOeec04pBXZNzPIdk8XfmHfcXsGWiy6WuUn4KYz77p0mB7tevn/HwCPLLL78cbrrpJhvTsy7GgyuuuMLmyXicyEr5pm8yPu64444W+U6mmSffkxwn6GPYaZb/UoRDOSnfjD3bb7+9HUTGnm/m3rhfJ98nQV1kBNJ3xicBCerxSV/vziSQNVExyTBZMPmz96ZLly72DCaTY445JnBfvBqMg4GTy/cRMlw4hOxtYrLzSQeRe8stt9jAjmPIs5iUmbxwRrgQdfvtt5/dxx4ldwK22GKLcOCBB9rkwOUp6ZT1/PPPN4eCyfqEE06wCWunnXYyp4/UrwMOOMDKQhm5mFy22WYb2+981FFH2Tt4L3uN+A7lLTXpJIHWkqCmbuwnI10fx8v39aVFqGHIQSWsUON0pbWj1xVHjNR/2oCLtkO4YwfuEPGduJ2wF4T0Aw88YGlnLFDgOJJiRvvTLrRRnq2QloejysIIEz5th6DCiaJ9Dz/8cDs8b6aZZgonnXSSpfBxaAsMEJLspWOP42mnnWb3cT3//PPmwPbv39++w5kB7Lcjou92wveSdcqyvXL6Bu/ea6+97PAX7BlbcyeQk2spQ95p8Wk27GXwdkF0YdekQsJjhx12sP6BU+f1pe1x6ukD9B844uTCjr9hN/Rb2i8W1Xn2QFk4DOfmm28OgwYNsv7t/ZN+jZNLZOjQQw81+2HRDrvAXhBF2BUikNRKHEj2B+Ks8wz+G5Ho9pPWp3k/HA477LBx2t3HMWyBBQbK4W3MGLHHHnsUZlHUNngn9eOdsYOf9l7sm/MYENK0FfbARaYQbRH3t6yBvYhtZPVZ+hnv4BBDzohgQYC/Ecmin2Kb2CtsGWfOPffcQJSQ/8d2KDe2g7BhDuFe6sM4RD8r0udKTdm0P7aMQMeeKRNjEnUmKlkqWphsr7S6lno378DmWJjDrugPsKIvI8j80Cf+xpyE3S+55JL2SAQU4xX3L7vssk0HQzFWnX322Tb+ltNXsW/48jzairHEr/gz5ttNNtmk8JiHjeWNtfRZWLJ4w3sZy2l/+il1RrxzMdYTGaW/EilebbXVmnwIPsNeivySSJqfwoIc78QuORSOOvpeZrd/3xudtfhUqq1dUA8fPtzaiwtxysIeCwXuT8SLwlnPK2ecKFUm58A8xRwYX/CAPQvP8R5qvsO8zuGlZFMw9uP3sMAMM18A8WdJUJdqAX1WCwQkqGuhFVSG/xDwAZpIlR9iwWTM5I7w4ECypLBEDHOfCzR3wi+44IKm1HAmMoQqp0zjWDCIEwFi8n/hhRfMCSFajZhGgOEIEbnySevKK6+01WafINPS6jwlnXt8jxRl4l6cV3dE+Zx9RAhAJnfEtk8aTCw4OdQBx4Y6V7JXvFYENYIVJxcHgJ8FyZscYYiTj0NI9KhUPWgDFkxwjriSdsDfku1EFIXFCdrH25fvEQXBwUbkrrfeerm2MnToUFtcQfwk247nXXXVVfYTIURqKBeOFrbgjpQ7mAhztwE/zIYIBz93gxDAFnBqcdKI0qXVib+l2V4ak7S+4d/D0Y0dH38mznrywJm0oSuNQ1a7UFfsH3ELI7/gQT/j79g9jjl9M2bnbcX9cRvm2YMf3INYIFrHxYE5nJiLINpwww1tgYYxwYU7p+46k88++8z+G8cP5xHRjyPv/Zn/jvcvpvEggoezzUJLch8l/49NMe4l7RZ7KcKi6LhEmWEa189FKgs68aGQWYuc3M/CSJGtG+XYRlodcMrpt/RNbJE+wiInvN1+6Cek1K6zzjrWV4i6M36m9Q3GXy4EGEIkr89lTdXOjOgwQp6IIn9jQY2IL7ZGxlHWVaSuWfcyPrCoRF1oB892SXsmYpEycWIyCyFkQTBuYofMi/4TRD7mIIb8cKsifZWx3W2KCDF1Zw51cYrww9ZYyERk+UGZRcY8FrWKjLUIZP7xPugLgohp76c+ViKc8QVg4RFh/paVgZNsA+8TsMNXYaGYRVIyyngO9YuFLWMWYwa2kLZ3ONNAog/SBDUfs4DL2EH7s3CU3Jec9uw0G6H8LAjRf0rt8Y6f5xxYzGHcji/8K/oqmRpJQe19j/GWX3Z58MEHzWZYfGLujBeQ83yGIuz0HRGoJgEJ6mrS1bMrJlBqT07WQ2MhRVSYKAYOMY6SH8rlExqTRSwOcKhwgBC7HhEjQoZjhLOCgGYFmP9POu/Jk1STjhvPJZrFJJqcoHyF2CMlscNJhJA6MTGT/lrJVa6gTvvdyLT3EoUhTTbrSk5+OMKUBaY4bXmTIwzZa83qNW2ZJ6hJ+cSJ5ioiqGkHJuzkBO/ZBZQRRxPRU8pWcAxJ3SUNPU0sINRYECCymVYuyuvRdxcvCAIcHd9q4HVCCCKmPIWyHNFUpG/wHjizoICz6xkd1RbUsZhze/J+waIWNkPkA45x/3HhRJZK7CjDpZQ9pLU9fRQbJTrKc4n0uNhOCk7SsHE6iWrRX7jHs1jgR3ppfFhi0i54F9ElFkfIWkj+RjB2T4QapzLZxl7nPBbl2EZcP8YZFjGIpLGQF58Qzd923313s+U4U6G1BDV2SB9hKwSLbfBB9CNiYzGPCOTviEfGZsZ0ypwmqInO0j6IrSJ9Lmu8I7ODzCWypnxfrO9nZb7wxb6s+5PtlaxrVro4z/M5DXv1rCb+nrWHGuHN4hGLB9gt5ea+5EngcWYGizvJfpDWVxHrvghFujVimvnL50wWPlnMw35Y0HZBXWTMo9xFxlrmaFLXSf8mm8bbnfmX/sYWFL/IIsCmWRBlXGW8975cZL7NWmTKOsXbxwK2/6SJy6wtCvF8W+qUb2yO+tAHWCTIq0vSRhjP6F/0KXyecgV1OSnfaXw9uk//ZUEgDkDk+QxF2kvfEYFqEpCgriZdPbtiAs0V1EQgmSyJBPLzWy6oS+15ShaWKBkRqyFDhlj0mMkFYRyngvmEhGPg6VesUpM+Seon97CHk6gKjjPCxqMAsdOz6aabmsD3SQNhxyRPpJwUcVK+K/m9xXIFdcUNlrgxnvwQZzjCpKz6qnne5IiDhUOPmCIToVQ9yCxgzy/iK09Q005EjInC+s9zxPu33fkipRfmRMLSfrotjVNW9M2/myWo3YbcBnx/L4KfCBvOKJFw7Cp2cMoRTfG7s/qGl5PFJSLpRBSIXJHFgcjyVPY8GyknCpnlpPsz6HeIZfoADi+LY7FDTFl8P7OXq5Q94FQjbmjfIhFVnplVRj5DZOL08RurCBrENocIxc6y1wVHn+/g9OJQsy8+GcHCoUSUUV/sMtnGjGmMJXksioxLnuET14/9o+xFpq09UyMWWvQP9gjzHcYx7IOFHvpfEZ7l2EZcB6LP3Mu4wPYK9pIzRjI+IAIQcthpfLHnHAHm421W9gb3FO1zabbPvQhEhAhbCdh/zAUXxCqLYL6dI6vv5NW11Njv2RUsxPi2o3huSf5slpeLvgRX9q4irn0BycuYFG5F+mqckUXfxVYQ/CxKexo7Z1RQzlhQl8u/1Fjre+opL9lmLLiRHcaiSVqGjS8i8hNWRGbLmWez/AlfmEXYkzXgi8++2INNeDZEbBP+W9MsKOJrcLEogR37uFdKUPN9xiPqkUy3T7O9eHzZaKONAtl82CxbBLiqKaixCzIB0hbmff85fcr7Tp7PkDcv6XMRqDYBCepqE9bzKyLQHEGNc8XhIkS1mNBjQR07E3lRAz80g0gdTgf3+kFaXqkioobJFacUgR2n7MZOj6eN+qTB6jpOGkKG/ZxE2+P0p6JQx7egJnWQg3lwCOKTPPMmR4QKKXEe0S5VDyK8RKPcISwSoeawHkR18qdF3OnGEWKVnIgFjmeerdAelQpqBCARSRxf0ldxynHu4janTp7S50KoiO35d51Jqb4R25RHWIjokNrs+zOrkfKdFqH2qBvON1wQmL6olXeGAAtgpPl65De2B0QWdaB+RU/BzRISCDnKhTD2PdPYKY5wmqD2bRxw9v3WCHz6uaeYMlYQWSLbAoGYbON4oaGUs1uObXj9WAjgoDi2WWD/Wb9h7FE9xAplZ+GxtVK+WYggAseYzgIdtlF0cSRLUPue+iJ9Lm3c9efSdr6NiO9hAyyOFLGztPaK68r4k3V2QdaclhWhjgU4cxIsGQdp7/hKpmFn9YO4r3oE2BcWsGHGTxZV4YPdkzHAu1xQV8I/a6z11HuyyTjQCxFdKsOGd1N3bJgMFezY91kXmWNLnfVCm7EwmdzOQlozYwb2xnfSBHyp+TFPUJP9Qmp8WrQ4WSe3EcpB+5C2zjjr8101BTX1YEEuuZBDGX2vOeOg22Wez1CkvfQdEagmAQnqatLVsysmUKmgZjUXcYKjR0QoKcSIDnFYCQ63p3J7Idn3hIPr6XW+v5VVUvaGsepLZCS+ijiurCyzzxMHPE7Z5Tm+Os6qMiuxaemhiPDYQSgH6vgW1JxmjUhkUSB2CPMmR1boSaP0BYxS9cBxxQnyPZRFBDVODXaAqI73pvsJ8kzynJbKhF7EVpojqHEsEAZEoUkfZvFlhRVWaMpm8P2M7C2DI2VmsQhHNm+7QSyo8/qG25ULJsqAUCQyjoNVrT3UaYKa9mYhi8gSe5rpP4i9ONrjzOm3vljDwgrOO33VM0mS9oDzzEINvLt27drUnXC8yWRh4SqOgqcJCW8TDkWL93WTlkpbYpM8i7Rwosm0aSyoeam3e5wenlxISo4vvLcIiyLjUhyhpswIK9+DmSXGXLBQb08pba2Ub28o2pPTjBGqbLlgz3IyfTatLbMENXvii/Y5P78gHoP9uZwT4RlIbh8sTMQiO2vszuId1zXrUDMyoNgaw2JRXgYL76fdWFDE/snuIFqMAIsXDT3qTp9jYQ/hkyWo477qh4yxh5kMK8QZKd9kipFxQRYOvOA9cOBA6xOV8M8S1L64wLjFwguX76FmXue97O32g9L4PtkW/D9p7xxiVyRV2tsxT1DzLBbv4gwF6g8TfknAz81I2kWlgjo+9K1IZpXbHQt6CHzmvVKZHFn2W8pf8+exkBP3U+yJ98d79/352ASL2fhxPj/n+Qzl+EX6rghUg4AEdTWo6pnNJlCpoEZssDruq8xpQowJjj3LpBS7CGPlnJQ5BvH4MA+PHrIvMinAqWRRxxUxzUo9gsidfz8gDRHgB7+kOQq+L4pyJU80zgPt+3M95T3v+y31eZy6nnb6b9rkyL4tnDsEA6lvOHG+xy7ZjqRD8w8OC4sNtJunjhUR1H4oF9ESItEu9kk1Y4JngQMHrBxbKRKhTtqn70slEosTSBSaQ2vi/ZD8jTRXHFJS8XBEOD2Ynz0pR1AX6RvOhXe6Y1ntPdSIufi3SN3hJHXT7Z3+QxvTVghsLpxHtlawCIGd+OnZ9BfSFmMBhv14SrLXEQGCrXnb41izoBLf68I3Kfo9dZO91n64kPdnImOIZPoeQgW7TApqryNtyInZtCfbCxD4RFx9+0La+FKERdFxKRb2cRuk3Z8VSWxNQU0fY5ELIejbaRBOLFzE22LS2jJLKKTtQc7qc2nZES5iSHv3DCTsgj7Lwk6R7JY03sm6lsrMYJwiM4KIuM8vaeKSqDf8ONST8YZ0eOZLhA79nbMguKg/C4osPHl/8wWgvL7K/bQNQgghyeIlLJjjyOjw6CMCjn5bCf+ssdbnayLlnv7uhxByFgbvZxGGNmH/PIsdjPcsvvlCIovm8bhQak70eYm5KE63dwYc0OWfMR6wOMkWHj+VnQO7fBErfo+XmZOuk1spsiLU2CGLBYyTvIPnxj+3lVYPtzvGPJ8HqyWoWayg7L6vm/8mY+ryyy+3/htH6ska4JAyDvPzOkhQt5R3pudUi4AEdbXI6rkVEWDCx0FF2DCgkvrMqjeHqCQP7/EXsALNIUQMvkwQ7Ln0vYoM2kwsTKA4tfxUCKduMvEwmRIBZdIaNmyY7U1M/i4kzjeOGiInPoyMd+PYEu1C5JDWjGBm/xzilQmdi0mKdHGcaqKuOM9+UimpqUwuRBtxlnAsiLwQPeAQGE7qxPGhfvw3qWMIewSI79dOg4yzj3hiAsOxJ8pA2i7ODTxx3Kt1+btJdcNJ42AaHDMi/EQnuCgbqfhMpFw4AAhKvuOH4+CQ9unTx/YQ85udyXZEiNDm/pvROATsX03aAU4UqWzJdkK40LacHEtaIu3HCjpRcU4qJSrtoi3PVmgfoqRE7bA12g7nFscsTh9E6FN37AEHgogvNotNEmHCBnCKiO4g4LAnnFLaHTY464h8OHKv1wlB4W3KHlOeSTQb22PBCIFWpG/QdtgnGRnYG32GyAXl4d042zjh2FFyv6rbU5oNUwYcxLgMtAsRN9oV55U+wd522gW7IELMu+LfW8cBpm8QOYcZ7UJ/JSOFvkU5KTuLZV4+IoU4tDizjAuUnTaBD22PCOZ3ev133hkP/AR/+jenIROhw57JtGAMYE8mz6c8vIu0WdqA6DSLQIgbnHP6Lv2Oeyk3fZZ29j5C3+CMBk5aRlATkeeZfjBS2vgCH8qXx6LIuAQLRCARfefmEcbk/UQaEWuILspAm9Fe2DwRYs56wDmmH2VFUmPb4N2ITQQdIoPFTcYpbyPsycvA99jfyUIJ4o9+RVu4bTBnsPDCgiMMGX/pS9zHYgkLlkQDOTsAO8a2sG/Kz1YU5oMifY5+m3XR3vQ37AeRxE9w0dcRn2kprfFz4nbOq2vW+xk3/CfkiLYSEcZumdewV0Q0bUgfpP2wMbdzFq6IVvNd5iLKj6BhPoyFTpG+Cmvuxd4Zq7BvDrpjTKWvIJpgwpzJXMb2AuYk7C9vzIN/3lhLfyYThwVRtnawCImgpwz0d8ZRbBzhjS2zqMavTzCesE2MMQffg7GXeYvxNz7zxPkn/RT6NuMQbe1+CqeH4zsw95N+zXt86wrPQbiSgQMP5i9snAw5ysv5FaSFUw/GZOpBn4etz+l839/FOEedaDv8HBZB8k4qL9d/SbO9PH+NfsD4Rz0Zc6k/9kc/oc8xtzNesL0Oe8Mfwu/jPnwoPmNehxH1w6eIfQbmwuSZGtXybfRcEcgjIEGdR0ifNywBnBDS5bhYBU3by8Skh8OIo1HkdymLwOKZTHw45Xm/6VvkeY30HdgggGFTaqL0tsMZJKW2yG9uZnHCCcNRQ7xnRYGK2EpeO8SRcxynUjZAvRDH1CvLNku9D/FBRAgxm4yc5JWzNT+P00hZjKId8toeBwsRFrc7bBGz/tvZyTpgVzi0MI1PQvZDgPLeWYqJl6c5/dnLgV3k7RGPy5LGojXbryXfldVGRd/R3HG1uX3O72ccYXEF0Vhk/3TR+hX5XjxOIXY8gwURmTfn5I1xlfTVImX27zSXf/wuH9NZtGLBanxdlINFKw567NSpkwnj5MV32BrAwifl5Xst5WuMr3oXeS9ReuZ4xnEWt8lQ8z32LFLKNypCUd+pJQIS1LXUGirLeCfgTgUDPY4tEUtWcklZ0yUCzSGQdcp3c55Z6l6iwmQ8sF+vVq+sfZnllBchRUSMQ6r8973T7mdfHqKaKGg5orWcsui7zSPQCG1U7v7p5hHLvjtrX3al72uJvlrpu3WfCIiACNQ6AQnqWm8hla9VCZDiSXo3KVOkFfJ7p6THkWKrSwSaQwBBTeqx77ltzrOK3Js84KrIPa39HZx0InnshU5utyhaFjIaSCkkRZMIb9aVPEG76PP1vdYj0Aht5AdfkvJfZP90tehWQ1A3t69Wq656rgiIgAiMbwIS1OO7BfT+miJA+hV7LkkpHTNmjB3wEp8EXFOFVWHqggD7vdm/x5527Iq9yOwhy9tb2dzKkUJJCh0pj+X8tmpz31vkflKv2TPJvkUizOyHZf9rJenpRetJ9gkp0uwtbM4WgSL103cqI1DPbUTfZt8y50OQbk2/44wHDvYqtdBTGanSd7H3lp9PYt8q2RidO3e2szdIry33asm+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P3338NLL70Uxo4dm1viKaaYIiy11FJh8sknz/2uvjAugV9++SU88cQT4dtvvw2bbrppmGyyyYRIBERABERABERABERABESglQlIULcy8EZ/3T///BN++OGH8P7774c777wz7LXXXmHiiSe2aiMC+/fvH55//vlw0UUXha5du4Ypp5yy6fNGZ9Oc+v3777/hk08+Cbfeemu47bbbwiOPPBJWXnnlcMopp4Tll1++OY/WvSIgAiIgAiIgAiIgAiIgAhUSkKCuEJxuK02AyCnib9ddd2364m+//Rb233//8PTTT4cbb7wxLLTQQsJYgADcTj/99HDFFVeE9dZbL/To0SMsvvjiYZZZZtFiRAF++ooIiIAIiIAIiIAIiIAIVIuABHW1yE7gz/36669NUO++++4S1M20heuuuy7ce++9Fo1GROsSAREQAREQAREQAREQARGoDQIS1LXRDg1XirfffjvcfffdFpH2SxHq8pv5+++/DwcccEA45JBDFNEvH5/uEAEREAEREAEREAEREIGqEpCgrireCffhCOrXXnvNDswqIqgR26+++mr49ddfA4eVtWvXLvz8889Nh5tNO+20YdFFFw2TTjppYD/xl19+Gd59993w999/jwOZ/drzzz9/mHXWWVsc/ldffWXv/PPPP+3ZlJN3ffTRR+Gnn36yv00yySRhwQUXDEOHDg0dOnQIo0ePtu/xOWVdffXVw3LLLdeUqs2e82eeeSY89dRT4a+//goc6rbddtuFueee2543cuRI24u+zz772DNJpYcL6fKkf7dt29buueuuu6xsHPDWs2dPY8l3eeaqq65qZZpooomamPAZe7EpF/+9yiqrhG7dujUdEPfdd99Z+1E+mHbu3Nn2u7/xxhv/qesMM8xg7xszZow9H/a8j3sfe+yx8PDDD1s527RpE7bddtsw44wzhiTLqaaaKsw333zhww8//M/zqR+Mva2nnnpq40N9/fA77IIytiOizW0AACAASURBVG/f3srAQgRl9baKjWGOOeawd7X0xbtef/1144AdkJbv5fF3ffPNN8aVCw6LLLKI8eV8ARag2CcP+3nmmSdsueWWxo3nvvzyy/Yd54vdvffee+GLL74wzlxkL8D9448/Dh988IH9jfuxFVjFNkr9saO0+/PK09Lc/Hn0FW9n+NHOlJn+4/YHi7feests1vsgB/L9+OOPoWPHjmGBBRYYZxsEmTI33HCDMYRr9+7d7ewBP9eBZ/AdskDgxjjTpUuXsOaaa9rz8w5YnHnmmcP0009feFzg+y19xTaV9Wz4UU7YMZ7Al76z8cYbh4UXXrhpbIjbgGf5uMu5GG639DVsKh734DnvvPPa+J1lU0XaoiXZjBo1ytrUL/oUfZ96YAveP5Zccsnwxx9/WP9j/KEO1I9xlP7DhR2ScUXd6NPrrrtuePLJJ60PwXLttdcOs802W9O7mKNKsU7aMfzmnHNOG9fefPNNm9+4mEOw6VdeeaXkQZ/YFWOJ23OazfPOovME83E81hdt37R+xLgfzw9pbYydUQfOXikyvybnhCw7xWfABny84N3YADYczymxf9GSNljkWeXYAv2Y69lnnw0PPfSQ1YN5ffPNNzf74Uq2nfskWfN0kTJW+p28eZh+yHkwzO0+LmN39EHqusIKK5hPUi4j7JU2HzZsmJ3pw9izzDLL2Ha5+BBc91Ho29NNN531bcZE+mGRcZVxgu+5fcX9uFJmuq9+CUhQ12/b1XTJ/QTqDTbYoKmceRFqnJDTTjvNHBmcPBySLbbYIuy5555hjz32sImDgYtoLQPwCSecYE40F4ecMZkPHjw4zD777FVjw8C8zTbbhP/973/hqKOOsjJR7mOOOSaMGDGi6f3HHXecCch+/fo1DeCI46222srS4Pv27WuTBnVg8N5pp53s+59++qlFpKkzIheOOMA4WYcffnhYdtll7X1MphdffHE4++yzTZgxaVxzzTVhwIABYYcddrDnIki4j33sCHIEGuVlkjv22GMte4BJGKHGfyOyeDfl8In5+uuvt/dfcskl5pB7XSkXrHk3f7vwwgttbzwcqA9Cnn3fOIbHH3+8iXH48L1zzz3XnKeiLCmL28KBBx4Ytt9+eysf/Pbdd19zIM4//3ybDPnvE088MTz33HPGBmeUOt9///1h7733tr37nCxfrQsWZ555pnG89NJLQ+/evcdxsv2zW265JWyyySb2GWL3iCOOsHvS2hdWTPzUiUP9qJ8fRPfoo4+aneCUsCDChQg86KCD7Lss4DDJp7Ub3/X7EROIhKLlqRa/ZDtjR9gZLLFBP3fh6quvtrHipptusrECm6Z/IK6xN4QQts+hiCeddJItYmHnMIbT1ltvbXbh3zn66KONI5xuvvlmW9hg8Qd7PvTQQ21M4Z1nnHGG2RB2RbkQYPS5cmy5pdnRF+lbBx98sI2L9AmcaGwNfoyX1AVHEkGFXfDfPjbAi7r7ldbX4MEYzLiEeGSMKMemirRFS3PheQg0xtqZZprJxh3sgvoxHjJ+M47jrMMAR5qxAWbYzOeff27bbLiHv7FQxt8Zd2lzOMORvkd/wx69D3LwZhHWSTumzMOHDzdbP/nkk23BFtFx5JFHFrLDUpwZ/1l4KjpPVNK+af2I+Yf5hoXixRZbrGnMefzxx8OKK65ocxmLxdSXBYoi82vWnJBmp3w3jXOaf1ENGyz6zCK2wJh1++2324I0cwtjO30fvoMGDWpaVCk1T7OghP2671S0fOV8r+g8THuzWIT/w4LwBRdcYEKasZrxjAUDH8+z2jHZX2BEgIL5n/6KP8L8yXiNj4KdeZ/GR2ER0fs54hg2zBMwLjKuMoaktV05vPTdxiAgQd0Y7VhztWDwwvldeumlm8qWJ6j5Ik4gq4jcS5QbJwBnBYeQC+dxpZVWCtdee23T3/g7YhpHgX8j/Kp1IegpC4MoIogLJ4YJgVVufz8RAlZX55prrqai4Mwgpok6MJAjqq688kobjOPJDfGHI08dEdjUl3fhAOIoc+E48zciK0w4OHa8m/sQBERH/WL1FWHP31mlda6wRSxw8U7+m3LjxMXXiy++GB544AFzphHpLBbQDryPVV0mNByZHXfcsWnx4L777gv77befPc/LgujfZZddwjrrrGPOQBpL3hs/39syzRZwZFk84HnYDaLdv0dmhLeP240L6mofhgcXnEQc4csuu8wYceGgn3rqqcYS5wcb8j6Bw5/XvjyDZ+J0bLbZZiYkvT/gnPI8BMTll19ugiG53z6Na/L+csvT0v0srZ2JtiOAycjwNoUxLOPDDcm4YJECFjjuffr0sagh9fZ+Q8QCYUWfw6lKfgdhjuOPYESgY2M4VzhpyXd+9tln9n4EG2KryLjQ0rx87CPqhpjz9vOxlD5B3+bCQaQP0zdZkPExhH7JeEQmAFeyDVgsYCGMhax4PEvrq+4IY6Nuk4x7eW1RTeceG2d8RuyxoMnia6dOnZoWEXwcYkHROfjiJ30p/hUFbAknG1vwLChfRGOcZczGgefzIqxjmyK7BCFOeZknaDtvjzvuuCPXDhl/GXNL2Tyci84TzWnfuB/BlLkZgUQmUnLMIfrPeAgv5rOi/agcO032XV/wZXEp6UtUo48WeWYRW/A2QVT7XA0/5jYyFHw+T7adz9PMH4ylvmhepFyVfKecedi/S/vHZ+74uE95GWOTY3BWf2GcYxGHYE68oO2c8El5HuNi0kdhPGeMwFcig6fIuErWU9p8VAk33VPfBCSo67v9arL0OGrnnHOOieE49bqIoD7vvPMsQo3jluZc49wx6BIhQkj6xDC+BDURWJxzUgFJ980S9B5pQ0QTyUDsMAniYLgY9Mb0lXMiSwittdZaK3XSjyNmiMSsQd2fR7QfkUD7sCpM1M1TUHFySBvDcYsXQbxM77zzjq3iImh4L98nasiCABMb93pKOU4RjgqpWzEP/zvpejhZON9J56mooGYRg8g572AxwRliYzhuOHQetR4fgpqVdcQ0ZVljjTUMI1Fg6ozdUjYEMI474hgx7YtGzjzZvv53IvN8n+eywMGCC+IFh+HBBx+0RRXsKnkVEdSVlKclB6Fkn6c9cXhpa/oN/Z4raessViCY6C/YHjbPOILojrm+8MILtg0FZ5Q2Sn4HccSzGFeIapCqisOU9k6iKwhuPod9bMtFx4WWYEfUhYUn2KQJajIgEI043PBlscHFGjZBm9OXfXtC3AbcQ0QWm0pLV49tivuJrDIO4By7oIZ5XltU86f/aFMybcgu2HnnnS2rhj7n4xWfM3bTZ0hbdxHL/EXkL86ySutDfN8zPVycsUhRhLXbMf9GTBMhI/IdCx7mliJ2iA2woFTK5uFcdJ6AT6XtG/cjuHo/IYMkKaiZFxA3ZEkwNxTtR+XYaVKsIpjwJbDteMG+Jfpjpc8oYgs8m7GFBewllljC7MT7PJyJyMI4nkez5ulKy1nkvnLm4TQ/j3d4Bhp1ZUGGlPUijLAlfCYff7y8HrVnix1zM/NJ0keh3LyP7SH0xyLjaqk+VYSVvtM4BCSoG6cta6YmOKQMgKz++eBO4fIENRMrQpxoAgNZ1kDLcxgU2ZtL5AknGqeQPXOtGaFmNRgHkj3KTNAetY0j5DizOFsM0ogpojzs62IVlZVXBuM4ghY7czj+TJobbrihRZXcsfeGpq69evVqmjiyHCWPwBA5ceGJM4FgQyjzXMTBWWedlfpzZu6QkkZO1J12wfHjd8T5N5M6UR93uKknEVJPU0f0xReRfJx6j+pNM800lpXgF8KTqFbclrEtbLTRRk1RWtK3uOJFCRYvSHsmEoyDhgONE0J0sjV+ro1ywxobZZ8eCxG+oELqMTbgghoBzH7dIu3rfDwjAgFFnyHtmcUSRBL7OrHJOIXX78POWNBh9d73hhLR5u/ufFRSnpYceLydWWwgswHbRZwQNabfuAiCMYtDpHSzoML3sCMfO7weLDzQP5MXaYWcnB/3n7x6lIpCxNkWRcaFvHdV+nmaoI4dSsbJq666yqLRLMiQakvKc9x/vA2IZrLohhhCpDEOJa9YcCFK6WcsovoiD+1YpC1wlqt5uYPPeEzUOXnGBmMWiyyM4fQdxAl180ySuA+ljfPJiBxjZhHW2BSCDhtlAYd5wqPcWTyy7LAo53LmiSLtm5yH8toxKajj75fTj8qx07jOcMZ3IKMD8V5LgrqILfi+X+rEAhBnPrCwzeJXnJVF27GQ5PM0Ns087RlTee3U3M+LzsNZfh7v9znL5+0i/QWxjF+QzNSLnwcH5obYJypV31LjKvfF8xH+KPv2yS5kPoJ/fH5Nc7nq/tolIEFdu21TtyUj9RLn1iNzXpE8Qc2KJAMdacGIsFIDLY4bkWomFCJ+pNu1Zso3e7+YwBCRTMxZkYu4EdmrQwoSe1Vx5BFWcZqhfzdOyebZOKc4e0RM4iuZVpjlKCHq2JeGmGMFm4UHBnr2DPqeaZycrJRoHGpEGBFAItHsMWKPEmn9TBSIHfZV+rO8ndlfWmqBo5KUb/Z6Yyc4oEyGfop8MsrvqacsXGBTiNDWSvnGiWGFGxsmUodTTpkpEyKFdnRB7c5lkfal7d3uSetEqLNYw2IEixAsjOAkIGziBY5SYiDp3JZbnpYepNL6PBE6+jr9gPZmASfN1knFZY89C0MstKVtDYnL65EM0ifjKGS5Qobvuy1XMi60JMMsx88XxejD8YIL4xaOX5qghjn9ns9YiLniiiua9mgmbYrFDfZm8n0WkmJBnbVNpyXrnfcs+g1ig77B+EsWg0eBk32KxSa3Q++neYLao/AIIhaSGQOKsMaOif4jGFi8gDljhO/pTKtX1jhflHPReYLFcJ/XSrVvuf2oiKAu0o+8jYrYqdeZsYGzKFiIY/EiuaUsz46q+XkRW/BUdXws74/e55kTkoKatmGe5jvM0/GcX826+LOLzMNZfp5ntDGeUAeyFoswSvpFcT2xZ8Z7RDdZcnCJs3OymBQR1MktSCySw5wsiLTFyNbgr3e0LgEJ6tbl3fBvI/Lpezg9ClZUUHMvAyfRTRzirIHWJxVEnQsHBtHWFNQ4+Tj3iOJkahwRatIwiS57aiUMYqFJdJj0doReckDH4WDlnO8QheQdiKb4J8hwkFlIQOz6HuxSjhZOJKvYDOxMurDj+x6pYeLFGcSxI1q52mqr2WIFohjxT8qmC+bk4kEsuP2wJyYs9qomI8Iw4PlEgZJpsqWcVrcFbApHFfGYJx54P7bIwkepBYOW7pRM2OxvRvCT8g1jbIKMA8pM2w4cONBSvsnmKNW+OH8IIFa9ibbj2HK6t9t90jlNEwflCOpyytPS3HheVp/H5u65555xHKukA+Oilv2xiBoWr7AzmMURArY7EK1BUGGvRPfpW/F3OJ2evhfvQy8Soc4bF6rBLH5mVp9gvzd2R4aJZ8T4Hmo/9MqzF1iAi4WGO8UI7+RCDc+irzM+MB6xkJq0SbepUm3hqfzV4MN8Qbo3ZaQuLC4yhvhYRZ1wruOIlm99QLSQhYPYZStM1sKpR86I+PPdoqxhHtuxZ5+UEj5ZdliUc5F5wg9MLNK+vte1aD8qIqiL9KPkWFHKTr19WOhhgQjxWWrBvhp2mPfMZLuk2YLbJXOx7zf2vcH0IeyO8zsY+4rM03llas7nvoiXNw9ntQP9DkHKljIWmPycmLz+wqIZC/8ED9IOxaVOjAecC0F2ly+Ae12ZR5gjONAz6bvy/8nFe/6W1qdYsGGsIRsvPqOiOUx1b20TkKCu7fapq9LhuDBIEZn2n/BIc/YQmy60EAAcpsKBQ6TGIOCYmLOc66xIS2sLak7HZmD1RYPk5MXCAGml8eFg7OtlokMccS91JYLJCa4+eMOQKCPiCQeVKAEDPrxw/NzBx7mFG8/jEA0f1BHFpAz68zzVkTQxJiX2jRKdYU+en9Lt78R5ZA+1Rz1xDBGEOGq8m9RprmRdaRMWBaiTH0Lmwg5h7geKcC+pdkyU7GGsJELNfR5dyhIPaQK/NQU1HHC+yS4gDROngLYkK8BPg8ahR1C7PWe1L4tLLILEdk87cS9XmnPqByohEsn2cKFYZA910fJUa2BKc66wE+pBNog7M2kODOnu2AcOF44M/YboAAtJ/jN0ON0sZLGXljRjvgNPvuM/e4QzzyIVB2nFC2JFBHXeuFAtbnmOn2epeBYDNsEYgm2y2EOKJPUjwk8mTTJyl7aw5mMBohCOPuYnbdJtqlRb+NjS0nx8TqJtEaleFpxtxknGZ2wKG/AT430822233SyahWDBfuhznoIa19fP9SADCKEDV+yvCGsyq5ILQ7yTcTxr60aWHRbl7OKy1DwRz2tF27doPyoiqIv0o7SxIstO0+qcdj/zLvvmOYgTXyZ5CF9L22f8vLR2TdqCZ0Jgv/5rFz7eczgncwxbnRj70+ZpttT5mJfmo7Vk/YrOw94O8dxOOfAlOKnbF8WzhGuSkQdcyMSLfTQ40acZ/zmc1X0UfE+fJ+lDjAP4Pj7H8t5KI9TUiTLgp41P22rJdtWzsglIUMs6mk2AgQJxxoTAyYgM7Ai35MW+WCZnBlBWEEnrInKK0OPf7G/D0cVxZnUWZwNHb/311zfhiVPDhIC4Q3yTKsfPnBBtZRWU32YkGsX3qzER4pQSJeNnizgEjMNjcMgYqBn4qRf7J6k/zrqLUKJCrFYSyYEL5eb0SC4OT2JvMhFooppDhgyx+pM66c48YpjIB3uA+TuMmWyIsCBY432lPJtnwQVGTEaIchw9ThfngjMHnpFuzio30WlEPhMgkwy/B4lzyMSDsGDCwbng0CEid8m6IvLhjxNIVJ5nE+FgAYG2xVmmfYlMUydO5sbpLMqSdOmkLZBSzfNwLLgQ2exHx77giQNNFJj9yaSi4pwi+nGWmOSq4UzQD2gX7INoAanxrK4fdthhxoR2wonFprF/0g75DVz+Xqp9EZSUHcebNHLsinrx29T0OSZsHCiiEzyPdkSIY3NEauGNbcbthrNP+6Tdn1eeau0Hi/s8ZWavPGXEAWT/NHXB0aefk0bP4gz9nc/YM0/KNwxoXz9UjJ8uYrGC5/lPzLAQ5RFRnC8ikxx6hjNKZgwLSjhevnhFudhrjg3xDsrBoiF7F2mPcsaFaoxL2D+2BwOiM0RD6POMT4wDREioO44nNsRYyoKPn/rP9+FBBgX9JtnXGEewH+pN9MtP46UPl2NTeW3R7IkoegDRd+YFThvHfuj3LA5y8TcWLcnAgRHzEAwYZ7AnolPwpH48A+eb/kX03QU1/Y+xF14woN9hM4xvOOV5rImctWvXzuwY2/Mxk/ECe2Vhw8dt7NV/ArGUHVI35oo8zp42W2qeYBEhOdaXGjP85+ZK9SP6CWd2IFgYz7Aj/6ky5sty+lHanJBmp4yDjJ9JzrBKs3P+zmIn8ybzH+N0tS9szce0PFsgWwx+zMtkmrEYxqItdkPUFVtlMYxxs+g8Hf8uc0vUFdth8azoPOyCmrLj4zEO0e9YGKDP0rfKYUR/oe/Qhozd+JRkUbAtim1fPM8v9jrTp/llE/wcxjf6NIvYjJl54yrzR3I+wo9jcZe/Uxb8URjzrNa2rZZoTz2jOAEJ6uKs9M0MAkxYDPSIKFbmk6neydsYhHBMEUE4NzimDMKkYcYRoUYAzj4g6sbgjFOU9XMVrIAilEt9B2eJA5p4Fs5dUtjEK9wITt7L8+KD4WKmHETGgUSl3tkSbVCkbi3xnnp/Bk4pi05cae3b2vWrtfJUWn/vNyxmIWLSriLfqfT9tXRf3hhS7bLWMmfGKYRaqTEzjvoxX5Uas8cn61Kcy50nyrGJWm7fcupBJJgIp2fLlXNva3wXH4r5vdSY1hrlaIl3xJkCBAnwcVqqXkXtsTV9lFq3rZZo0wn1GRLUE2rLt2C92dNJ9IbVt3IEMRFbUruSp1e3YNEmqEeVSkmdoECosiIgAiJQBQJFDp+swmtb9JGaJ/Jxkg1GpDLtJyTz79Y3yiFQa3vZyyl7Jd+VbVVCrT7ukaCuj3aq6VKS8ky6IWmV5VxaqSuHVv53cZRIJ/a9gPl36BsiIAIiIAJFCSCo2RLg508Uva+Wvqd5onRrkCVEyjIp/GQK6aouARfU/fr1a9oXXt03jr+ny7bGH/vWeLMEdWtQbvB3IIw5aIqfTirnYj+Yn0hZzn367rgESJFibyR7hUldYq80e5b90BLxEgEREAERqJwAB7WxR5VsLLbJsL+ebU71lF2leaJY+3OOCWejcE6KruoSYC/48OHDA780QHYjB7lyFgvntTTiJdtqxFb9/zpJUDd2+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VTgREQAREQAREQAREQAREQAREoEoEJKirBFaPFQEREAEREIEJkcC5554bHn300bDGGmuETp06hW7duuViGD16dBgxYkR49tlnw59//hlOOeWUMN100+Xepy+IgAiIgAiIwPgmIEE9vltA7xcBERABERCBBiJw3HHHhSeeeCJcd911Yfrpp/9Pzf7999/w+++/hymmmOI/n+Xd20CYVBUREAEREIEGISBB3SANqWqIgAiIgAiIQC0QKCWKv//++3DZZZeFUaNGhTPOOCNMOeWU4xRZgroWWlBlEAEREAERKIeABHU5tPRdERABERABERCBkgTSRPGrr74arr/++jDbbLOFBx54IMw888zhzDPPlKCWLYmACIiACNQ9AQnqum9CVUAEREAEREAEaodAqSjzb7/9Fvbff38rrAR17bSZSiICIiACIlA5AQnqytnpThEQAREQAREQgQQBCWqZhAiIgAiIwIREQIK6AVub01I/+uij8Pfff1vtpp122rDooouGH374Ibz22mv2t0knnTQsueSSoW3btuHbb78Nw4YNs8+//vrrsMwyy4QePXqEySef3E5bfeutt+w7XBNPPHGYc8457d/Jd8w///z2/LFjx2ZSJc3v559/Do888oiVb+WVV7ZnvfHGG+HXX38NnTt3DiussIK9269ffvkl3H333eHDDz+07yy00EKhZ8+eVvb4+ueff8Jjjz0Wbr31Vjsdtn379mHjjTcOc889t5X1gw8+yCxXmzZt7DTaTz/9tFBd4QlDL9snn3wSvvvuuzDPPPOELbfc8j9lgysH9Hz88cfWHl26dAlrrrmmleell17KZcbBPu+++661B9dUU00VFltssf+kS5ZjzkSK4P7TTz/ZbfCcZJJJwo8//mj/T13Y3xi/l0OEaGd4+n3cs+CCC1oKJ4cNjRw5Mtxwww1hookmCjPMMIOd9Lv44ouHP/74o1BdF1lkEXt/OXZJufiHsmMHlIX2ueOOO+y9tC3lfvrpp82GsIlVV111nHbiPk4Yfuihh+xeyr/55pubvXPB/vXXXw9jxowxTtQJG4uvb775pqmPzTjjjPbON998s6x7qD/vpt/deeed9i76FLa88MIL22dFrr/++sv2qX7++ef/+TqsaLOHH37Y2pf+Rp8iLRfu3AsfvsP7krbibU77cg9MuGaddVa7Bzug/Pfcc4/9HS5bbLGFMYvLT/+58cYbzWY6dOgQ5p13Xqsntlikz/Iu+pTbImMJz6CNv/jiC7MFrllmmcXKxefJKznG8fkcc8xhNpA2jvL3rCvmxPewD8Y7HxPp+9gTdkn5+HzdddcNTz75pH0PrmuvvbalRXPRftTPL8o133zz2VjDWEv9eA/fZ+yiLtRxmmmmsXfyD2PbEkssEdi7HNdn6qmntn5A+3v5eBZjMOXy8RQboT14zrbbbhuw67xLgjqPkD4XAREQARFoJAIS1I3UmlFdcGZxYA888MCw/fbb2yeIvj322CPsueee5rThID311FPh7LPPDieddJI5VzhRgwcPNuFx8sknNwmOq6++Opx22mnhpptuMqeey9/B83guTt6RRx4ZDj300DD77LMH7uHQGRzmBRZYwJ6LKN5vv/3CK6+8EnbaaSdzdC+44AJz4nCuDz74YHMQjz/+eHs3J8Hy3zjZSy21lDn6lBWRwM+quKjm76effnpgMcH/jhM/YMCAcMABB5hQ4jvbbbedCYZtttnGfsrliCOOMEf08MMPt3Ij1ovUFVGAI8r9PH/ZZZc1EYEYu/jii40poo4LQbXXXnuFo48+Oqyyyir2vZtvvtnaAwf1mGOOyWVGPRDllPt///tfOOqoowoLq1ImTll4Pyfy0j44yzCn3RBdpGamvdfv42duuI/25m/skaRugwYNsvrTpieccIIt0GA3ReyDulZql26/L7/8srXNZ599Fnbffffw1VdfhQsvvND4s5CDrbzwwguBn/fxdrr99tvte7179zZRQt2OPfZYq4uLfOpImiptfumll9p3/Yo/u+WWW8Imm2xiH1Vyz/PPPx/uuuuu0L9/fxO72NCuu+5qfYE65F3cj81RPvo/CyOIzr333jt07NjRnkMdWUS75pprrJ/ssMMO1lYILX/fPvvsYwtE2HuarfA3uCLueAbPpp/xN1jSp/zd1AXb3Xrrre15X375pY1Fm222WdPfaHfYIchYGCvSZxHKSRuGDz/bBCsW4xCteVfRfp/3HJgwVrJAgc0nx0nsjwUIxjHGCrjtu+++1s4sNB500EF2yuIhhwAAIABJREFUv//U1Isvvhh69eplY/nOO+/c9Prhw4fbeIwtsxiR1k8Z2+jDhxxySFh66aWbyhLPCyw+8H4WA84//3wT0z6e0kbYCm1If6Bd4z6TxUKCOs9K9LkIiIAIiEAjEZCgbqTWjOry9ttvmyOMc4Zow9nCGcK5nmuuueybOLw46RtssME4wsAdbxywvn37mvNLdPXUU081cYzo5Eq+g/8n8oLYSLsHccP9PPO9996z8uFQI3j8IoqMw80/fA+RTvmJyuA4IvKIZm211Vbh8ssvD8svv7zdet9995lQJzJKFIyLd/E9BB6RGRd1CGqeiXOP6OK66qqrTLBzb5G6+j7AmWaaycQtkSUunGWeSVQURxRx2qdPH4sg4WTyPSJFCHsWNBDyONFFmOGEJ8vdEuab5vwiAhAi/fr1swWI5HsRXCyIEHHzn8bxdmExoXv37lY0FmbWWmstEw0bbrhhIfugzVigqdQusXUWaVicQSxQdjICnD/log0Qm0QzaSfEDJ8jqrEhIsveDxDTCEO/qC8LJ9gmpxX7b+WyyEMf4cAlRDj2Vek9vIO+gV1j425XCGDvB6XanrogTOP+6jaLLbrd8wzehSCln3jf4e8IWtqfv5O1whXbCvVG1MGB/oo9cyFkuY8+RSaHX9gHgpBxiOwY+g3RV0QcIp4oKf2AhQ4WaYYOHVq4zyZt2BfnsIPHH398nLbI4pbs9y4qWQi49tprzY6KXiy6MN4wVibHSX8GZUak8l4i+1y++AJ73skiJ2MItkz2xXnnnde0iAhfbLNr1652b1o/5e8sFDB+Yo9pZWH8YTFlnXXWadrTnDaeYnu77LKLfS9eSEpjIkFd1FL0PREQAREQgUYgIEHdCK2YUofYccLpIhKC0+zROG65//77TewkHU6PRD3zzDMWvSKts4jIJIWR9E8XU8l7PNWbzxHOseD3Kni0hOgt7ybVmTRbUpwRP1xeN6KHiC7EK04v6cvx754iIHgOqcsIIFKkiYinOZ4IP95FJL1IXREHRNYQBUlHO47MU2ciVQgt/x58EV8IECKqRZkh8FpLUFNuImNEyZK8iFpRR9qbtnHmiAic/FjEIUpoayLYOORF6krkFDFSqV1iD7QnQjSLmds4os3LS72wF9JjaRsXoNge0cTJJpvM7I/6kkWBmEbokNLOxQIEQg6BjkhMCupy7oEVdh6n9SNSsDsi48lU8+QQQMYBtoKw9+hsKUGdXCzjeR5ZJdOFhR8WyVwoUYYrr7zS0qhJi/c0bhf+2E7yN4g9gkrUmIgr5UOcxeKeRT5shkg3CxNF+2ws4GBzySWXWJlYlKhEUFMvFhIoM2OnL0wWnS4QvvR7Fi9LCeq032r2yHos4h988EETsUSkEdAsCGFjRJ89SydLUJNJw8XYliwLC2NsK2DsZFGJPsyiX9p46uMsAj9vUUeCuqil6HsiIAIiIAKNQECCuhFasYSgxjFFzBCFwGkmSugXgoC07mRkis+TES6cY5xq0kiJynLh/BIBQkCkRW/ShKm/O8vJTHs3IoWoIc4nzjgCh/J5FNAdSaI5aafGJvFkOZ7+vSJ1xcFlDzSRHF9AiO9HMODIk+Lu/x0LrCyzK8XMy83+SAQnDi6p7ET7iHjniaysd+b97mvMi0gtYoX9tdiNCwLaBOee+iaFVLl1Ldcu08Sgv7NUW1POuG18zyh/Z/GGqDaikQWpZEQXW2PBicwHthggAomqLrfccpYFkiaoy7nH96KzQEFWBqId8c8e2SI27v2TCCjilj5LFJg2860Osb2mMUzrV9gKaf2IOrZU0O4XXXRRU5SevkqaOMLaI8/JtoADIp06FY385vXZ2IZZ5GFxhKjvSiutVJGgxhbYOwwrxrZyBDX98pxzzrEMDhbpyhXU/v1NN920ye48o4KtMSziUTYi1myFKWLraePuRhttZOM3C4PMA1zYFnWnDRHbjPnYTXyRlcJCh2flpPVvCeoGdSxULREQAREQgVQCEtQNahjulJFOTVo3jhIpoFdccUXTftBkWmmMIpn+WiRqm0RZiaD2KAhiBYGCmKAOpKn63mivm4sWT80lAlckepfnnBepK0ISZx2hT6Q9vmKulI0sAFKJiabnXUUEdZyqjlNNSjl1j4VN3nuSbZ0WKUs66iuuuKLZDlkOCI3YacbJRnSycEO7+baCUuXIqmtz7TJ+Z6m2pk8gJNmmQFSaqNttt93W1EeyIroISrIeEBpEQFnYIbMCMckCFvaQFNTl3ON70dlzz+KF75mGN3tiiwpqONAe9H8i7JybQEp1Wsp3mqBmsYA9+ywSeISeMpDZQhvDh4UcRB3PjaP6nmHi6fCUxduC9OMdd9zRhCr8/CeUStlKXp91W0QAsp+bOjOGVCKozzrrrPDcc8/Z4iH1SMukKVVWxC9RbfYlM36VK6hJeSe6jYiP2bDQhD2QucP+esqFvVUiqHkuNsvCGAsc8c9Y8bxyF8eSPCSoyxmB9V0REAEREIF6JyBBXe8tmFH+pBPnewpxyBFeiCIiOaRr4izHYi/td0KLiMyWENREvXDSSblEQBMhROjEUXRPt2ZxgO8jEEiTJB3ShUvsZHIA2uqrr17Y8SxSV1K2iUQSKY6dXsQQEXsccpxfuLO/lIgc34tPOOZEctIwSUP3q1xBzX2INyLHvt+2XJMuGqEmxZs6UO84/dcj0uz7JLJFJNX3dVIW7IloPcLQ06b5e1Zdm2uXRQS12zhZFggV9vISqUMY+p5+X6ihjRB/bBsg7ZbFEQ6bQoiQ8k0klEgkEUWey3cHDhw4Tsp3Ofdw1gDP4LR73/ftqdR+8B+LY4hGBFvWRZSWuvAc6kV0m/YrKqhZZCFdnD7oB6wlbcUFO+LfDxuDJ+cbJBdW4jGJfgNLTq2mn8en+tNfiXzDvahYpFy8FyFK/yOLwxe9ykn5RsQiwlm0gFOpTJos7mSN0Fd8TC1XUNMvKEeyH/n5EiyoYXOcGRFHifMWHSivl4U0cdqM7Jq08R6WHD4Wb98o1ZclqMsddfV9ERABERCBRiIgQd1IrRnVJc2J8/RjnE4cbC7EKj/NggPpe/EQrLvttpsdgOOHERURmZUIakQM+/X8QCMivhxqhUNONJRyIZz9dHEEK1FoyodIQfQgbDhECvGw3nrr2cE5fiox95HyHqdb5zmeRerqUUQcThYoXBSzYEH0DWFJer1/jzogTPzncHC42YdMdJkTdCsV1B6hRoTxPMrBoU84xETJSFvOu4oKan7uJ7aTrIOgiFazX9/blPRUFj5o6/jKEtR+GFSldpkmqJNlR2xx4jW2htD3qCCLS34qvh+yxj5f0nfZ04sghQEH9hGlJ/WfBSBEHN/xfcKIldjmyrnHI8OIHT/NHbviPQh30nNhx0nNse3E9U5bQCu1hxoBR/q1LzzxXRYLSP+NT9NPtjn2TXozC1me/eJCnvZmYcD7Iv2W6LZnUiDGOX0aO/XD0Cg34w6Hl8U/z5TXZ32LCuXwE9krFdQxh3IFNeMRC1wsFnj5SwlqFkbiMmM/jGNkBXjU39vVs3cYI5Nim+/kMYoFdTzupglqb8PVVlut6WBK7s/qy+UIaj8ng8WAtGyLtPGIsxc4qJAtGvy76E/H5Y19+lwEREAEREAEWoKABHVLUKyxZ7D3jWghjvf6669vaZVEDHHsiGoQaeNvnMRLhAjxyj04sURBOFwJscHeXA6gIeJCWiuH1+AAe7Qq7R3+Ez/vv/++RWjZw8k72S+JuPP9eO5kItgRxET3+MkcRAuOPO/mwsEkjRMnjH8TvaJMCAy+z/2IHCJSRBlxxhDXCGvqiYBF2HLQFc4u93Mfjhwn8FJPTiLGCS+3rhwyhWPLb3gTLeSUYpxdInU4ou70IRCJsMMP0YUjSUSdRQEX4vAvxQyRxW/6nnjiifYTXdzLwVU44/BDmPNvBA4OPT9/RMop7ZV1wYMoOaKS9iDKjSMf74+M3wsvnon4QWzG9yE6SfMmgspPblFnTuuGN/+NI+xRyLy6Ul7aoly7xMY4qT2OdrrIIJJLWjfpydgJCw6cIu/tRBn5G4sSpK4jXBHLZEpQH+yMOhA9pw2InnJyOZ8fdthhxpn2RozR78j8IGUYuxoyZEhZ91BObIU0bPop4t1P2mYBjHfTX/x3zJPtS6ozEXKeQXv5wVUsQHE/NodYY0GA/og4ZwGEqDH8GCtgTzYB3+MnmdJshTbnWUQyEeSU28cH0p55JrbCexhTeAZjAc/j8p+Zw15hy6IHfYn+4z/Nl9dn08rFQgTvp170c+qPsGdMSdv3W26/j+3L2Xs5GCdpL1Kp/WJMZezibyz20X/h7osAtCN2yFhFn6Kc9O+0xRJsksg/ixi+AMp7kv2UcY32iLdepM0LbF0ggs9CEheLm5SHgyhZ9GMxhYUBMhX4HmXiRHBfLMsaW9JEMYejMWfwCw8sRDJ+svjIHMRY4WNh2r0sePFexDR1k6CuMadDxREBERCBCZyABPUEbgBefSJRCDScnHbt2lWdShy1wYHOezdRFEQ1jmicNpxWUL6LuOW7eY5fS1QUYUCkmAthn+XstSZjHGz2BhMpHx8X0TRERpH2KlW+5jKLo3YI4Lx2QlhT7tbqB0XqzmJQKbtqbvvGmQIIrJZoNy9TETso2n+aW89q3s94RlYCiwgseCTHAOrIYgy/w85iFwsGsXAkxb3ImEXUnW0K8WFk1awXz65kPM3LeilV5ubcW20Wer4IiIAIiIAIpBGQoJZdjBcC5aZSjpdC1vFLySoguk+kfkK+iqTBTsh8qHupffsTOpui9Ufochia77/Puo90d07qZjtAEeHIggRp8Jzgzx54ItNE8+PDyIqWsTW/V6RuWeVpzr2tWUe9SwREQAREQAScgAS1bGG8EHBBTdq571kdLwVpwJcSZWUfKmnHvme7AatZqEouqPlNat+PXOjGCehLCGrS1P2cggmo6i1WVbZwcJHeXurie6SYk5aOcOT/SeGO94vH95NyTbuwlYR9zaRL+6GALVb4KjyoOaK4OfdWoSp6pAiIgAiIgAjkEpCgzkWkL7Q0AfapDh8+3PbbsiePiA17MCv9HeWWLl+9P4/DntgrymnFE/LFAVjsaWYvKCnc7K1nAYe9urqCbbNgnzaRVdJ62dvMXlktcJVvHfCjz+VtRyHizOGQ/P4z4pioM3uHiTonf8+eUrDvmPGS8wtI9SYCHu+dLr+krXNHc0Rxc+5tndrpLSIgAiIgAiIwLgEJalmECIiACIiACIhAixFAFPNb2RzGxkKWn7xe6gX8EgCLO0TsR48ebVsROBxQlw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SQI//vhjePrpp8Pzzz8fnnvuufDnn3+G5ZZbLmy88cahU6dO4auvvgqXXnpp2HvvvcN0000ngCIgAjkE/vrrr/Dtt9+GV155JYwcOTIsssgiYb311hM3ERjvBLDNN998Mzz++OM2xs8yyyzjvUwqgAiIgAiIgAhkEZCglm3UNIHvvvsuXHDBBeHMM88M8803X9hvv/3CGmusEdq0aRO+//77cNFFF4X3338/8L3JJ588XHfddWH66aev6TqpcCIwPgj8+++/4a233rKFp4ceeii89NJL4xTjlltuCZtsssn4KJreKQKBRdOHH344XHvtteHBBx8MU089dTj00END7969bbzXJQIiIAIiIAK1SkCCulZbRuUKX375Zdh9993D7bffHvbcc89w8sknm5MVX4iE66+/Puyxxx5hxRVXlKCW3YhACoG4n/z0009hrrnmCgsssECYffbZw6KLLhr+97//WcbHxBNPLH4i0KoEsM177703HHjggWaTLOoss8wytoA62WSTtWpZ9DIREAEREAERqISABHUl1HRP1Qn8/vvv4fDDDw+nn356WG211cI111wTZpttttT3+ndfe+01Ceqqt4xeUI8EPvjgg7D11luH9u3bh+OPPz506dJF4rkeG7IBy/z222+Hvn37hiOPPNIWRSeaaKIGrKWqJAIiIAIi0MgEJKgbuXXruG4vvPBC6NmzZ/j888/DcccdZ+K6lKN1//33m/hWyncdN7qKXjUC9ItTTz3VsjnYK61LBGqBANFptvPMPPPMYdttt62FIqkMIiACIiACIlA2AQnqspHphlIERo8ebSna7733XlhooYXC+uuvH+acc86yobE3mjRurhtuuCFsueWWJZ/B4Up33XWXpQsS8TjssMOavs+hNr/88ovtGf3555/t0LIdd9wxrLzyyuNE6X777bcwdOjQcNNNN4Vff/3V7l944YXDzjvvHBZffPEmQU9EfNCgQeGxxx4Lf//9tzmDiP2vv/7ank/abMeOHe2ANL7DP/Hf999/fyvL8OHDbe83F4fu9OrVK3Tv3t3+/9NPPw333HOP1eXVV1+15/3www//ec5iiy0WKM9TTz0Vnn32WXvuH3/8YZFIFiP++eef0K5dO6srafPsMy914eC+8847tofx9ddfDx999JHVD77wmXTSScP8889v+xrPOeecQHtzUY6llloqsLDB9ygDbb/VVluFtm3b2nf4jP2RX3zxhf1/hw4djC115jksmnC4HO/YbLPNrI2oG/t9r776attjyTXNNNOEzTffPPTo0WOc+lDXZ555Jlx++eWBbAW+x7XkkksGmLNd4KijjjKevIN9mZSV9ppkkknsoDuuE044wdolWdZ11103bL/99mXZMm2GkKU8MT9sA3tN2sZee+1li0Jc1HfMmDH2b9qF1Gx4xqnZRfhw7zHHHGP15PyBK6+80tqAv5NSy0Fk3k5jx461CDa2xDXrrLOGDTbYwMpKn6AsZIzAYcYZZ2xiwfMQRm+88Ya1Pf2NjBKeG7cT77755puN9UwzzWTvYnygfZP9gRRg7Aqbpj/TvlNOOWU49thjrT/m9VfK4f20aP+jQmntjm1Tv6w+VU5/TTMgeNDfaG9skfrRh+Prm2++MTvigj0LI7QprO++++7wySefmN3OM888Nl7S73juyy+/bN/x9qT/Mj7TZjD18WfBBRcMH3/8cSCbgYv76Tv0lQ8//DDceOONZi+UkXGWMsKY9sFusi7Gj6xFHLYfYAN9+vSxMtF/6ZeMp5tuumnT3MG48O677zb10ammmspsA3vgop6cD8A45dccc8xhz/L6pJWPzznUkvbze2GKTc4999yF+nry3VNMMYVxoq8wbpPGzjOxV/oHdeainWEOH78YBxlzmVe4GLP4nDr436g76fC0SfJZjAfJ+6kH7LyNaM/OnTubfTEGcCAhcyzMZ5hhBhsj4vmO9/g472MqdcN2knXIshPenaw7daBfptkhZaE977zzTnsH9zOPMx/nZTBk2QoH3XEAI/+mPWDAHES733bbbcaS/15llVVCt27dmuaWcp9XyGj0JREQgYYjIEHdcE06/ir0yCOPhB122MEmdL/Yq3nVVVfZJFX0wnE44ogjwoknnmi3cNIrezyLXjh5o0aNsv3XCJa11lrLnGGcOibwQw45xBxtRAb/jchkvzZOHe/Cucep4Dl8Z/Dgwal1QPhwIBpl5eL/EcVrr732OJHyrL8/8cQTYaWVVgpLLLGEOassQHDdcccdJiZxpCjL0ksvbU5E2nM4mI1y81n//v0tbRInE8eAiA97ExEIRaI/OFfnn3++iRf2MF522WXmnHORJcCzYQpLmPFu2ojMANr5lFNOMUcbZwVmiEOE/IUXXhhwbrlYIMDZxxlj4QIHiQuO++67b+jatWvo16+fOfOIgIMPPtjEXGxDbmerrrqqvZtD6HCSKBfl5DnUAWYHHHCAHWrHczjQbqeddjIByeICzOP2QiztsssuJr4po5cVJ6xcG0zaapIfbUT9eNcll1zSZDM4y/wNhvGZAZx4TMo2nNj+sOGGGxbm488cNmyY2T/twbPgw3NhgnN93nnn2WIJzjK84YhDT9l32223gFBgcYNFkGmnndZsE8ebCzuAOW1Om/Bs7AGbOemkk6wd/GApnn/22WebaOff8847rz3D+0Pcf7BJ/o5NkBbMQkq5/bXc/pfV7iNGjDB7wU7iPlVOfy01hnm0FlYcHMeilV/xZ/HhcQglxh/uWXbZZU0g0UYXX3yxsWUMoa/xywiMD7TT8ssvb4999NFHbVymPyEguBDHBx10kH139dVXNzvkcxaZGBuwDwQQY84+++xjooQ25vAw9uNjE2eccYb1LYQk4wAia8CAAalVZ5zCzvk35cIWsRMELnWin/rcwYLlNttsY3MBC2Npwor3Dxw40N7PIghtz9iw3Xbb2Tu4n7rCjHewiEfZGXu597TTThtnXCo65/C95P2Mjzwfcc2iAWOaL25h07CJF6X8XQjJLbbYwurOorIv1ibr7s/CLnkW/Ln8fhakfAGQxTD6M6KednQxTcYKC1zMh9gKYxJtzSJYPOfyTOycZ3IxLybfW8pOaMOsursdsijEoiUXv+bBuI8d0t8Zp3bddVfjWMSXSLMVFjcZQ7if8Y8xmDZigY4xl0UUH5MR+/GYVfR55diLvisCItBYBCSoG6s9x1ttcDKZvB944IH/lGHNNdc0Z4PV+iIXq9EuhPh+JWKmlKAkEoRjTkQHZ4IIKdFWBBeOFw6HH37G6j3RUpwLBIdHWylXtQS1i68iwjx2/mMnvxJBjbOFY0F2gAtnjwClCUIYZP0dxwSHm4gkQgsHDEfZy8u9OL04LghrmOPY4MS7o4ygR+Amy8JCB44WAvqss84yJwnBsNFGG1k0njZF6LEwQ5sh8PiHZyP4KAtCPim0iFbwGUKABYhqCmrEqR+mR2TE2xq7I0uCKDSLFH7xHaLaiGkcXkRAUT44oghS2nWdddaxZxCJ8guOfE6fw2H10/LTFodgCiPanf5+7rnnWibAkCFDzGHH4ebfRJVcILMgRAQMMeYXIo+INHXB5liIIcuCBSZnwUIAiyE43IguX3zBMS+nv7aEoI4PSKQOcV8rp7/mjX+UFUFMpJn29Z8AZHwl04HxFfHDeOT9lUg/AhPmXL4gST/x9uTv/osJjGew9Pb5P/bOBGyraf3/C1EpY0cSyRQimY4x4RgyZRYhQhGSZEopMmSITsfMQSJKxoOQyCEiDsIRhzIPUYbKPP+vz7p+9/tf724/z7P38z7T+z7fdV0uPO/ea6/1WWuvvb7rvte9bHxlsQbvDt5bO6YK0cmYyAIT72HYZxgbaWvKRN+xRT/KaQuEn332mf9v3lErX8jAxinKHP1G4NFCX4M1Vla7lrrbImaUp21tsOcj7hGH1DfufhaOEN6MF9F7c7VVrmfzdyyf9O3wG0Z/gX2m7Uk27rCwYQuhmeoel1fc/bYIyfvP+864TvvhQcLCi3lGcTQlC9AsgLAIaYk8Eby8qzbuh3XI1U/s2xlX3mg/tG8rCwqTJ0/2Cy3WpxHFjOWMn9lSlBffIxaZWExhPArrRd/mH8ZUEv2O/w7HrKT5pe0zul4ERKDhEJCgbjhtWdaa2CpzXCEQCfZhTFpIm6RyfWhBSXp/NkHJRxmhhvBigsDHE6HF/yPqwsmarUyzwo8VIBQ5CBQmJmYFyGWhxuqNddAmyYhAVuSjFmomGFinWFhggouLbSYLNZNqBCvCMoyEno+ghi3CCKsIohIrGRYom0CFFupcQpt7TKgRaMjYhYIasQQzhBT/Dt1CQwEZbZOwPIgDyklecIguQoT9Bdc9JoVMcBGBce2FVQSLN5O4UFAj/rAAIjYR7WlTdOEBqx0ikTqzOBBXbixrcEAYWd/ESkU9mVCawM7Fh8ksgituocQmr4jnsJ0y9WWux9KNhZwFMqxW4QTVuNAveW/j+nfIDvd7rEXES2Cyi/iBBUKQf6g77wCi0VL4/iZ5X60uSd+/6EIKixtY2+nz9B8EZCio07yvufoNZcUlFzGNoKHMJJ6LKIAJi0+ISlvso22jHiihpdg8X8iHcYzryZdxmQUMxB79jG0eCFgWMixZW0cXNfkd9iyo4PVggiwqSvkb/YC/x0XsRnBTdspoQs+ebZZWvIi4Jh9BjTjCNZwFgrj7EZC874x3hRbULIIMGzbM913ecVuMzUdQY0llYYO+GH6fkghqrLu4TuNyzfhlnPk3CwqhdxRjDu7lWLttjKc9eCfw9uK7aeNvKKhz9RMTp0kFNe84zwzd+rmXPs94H90OEX2vwrbm+8y9vE+42IfJ3MCpr7neUy8W3MOxLWl+ud5v/V0ERKDhEpCgbrhtW9KaMXFhZTtTSmtltg80+SFCQ+tI3DPY+4fVCrGBYM0mKKOWWCYoCFjco5nQm/tj+BwmQ0z87YxrWzFH7IaTyWwu30yGcAE06zcTHYSNdVfCAAAgAElEQVR8VFDzXMoPU6yJuK9j3WMyjPUqKr6w9uGqyd51JtK4rlFOfsP9PqnLt9UXawMTMJ7NM8kPN0/2Nya1XJOXCZmwfiZWsIZhEabstB0cEC026QzbL5tgRFgwKcTKwuQ+m6CO9ptsotEmkVgucPlGsNMGnJN7yy23+IktHg30lVx7+mwCagsSiBb6HCIBL4m4PsM9tB2TW/jYvmrEBS6LTLDNpT8XH8qLVSeXoA4FcjY2ZlGijPZe806x6MDEmbZFcNPPWbCK69/cay79sEV0kAfCjvtwheX/ESVRl/GwbyR5X60uSd+/qKCmnIxHTMhxfY/bRpHmfc02MFNWrLG8a7Q/7wSTfhakKD/iwAQ1AhjvHxYrbQyyvK3O0XHXXPwRkCxW4B2CezHi6bnnnvPbD0KXWvOCoI2i+6DxOKFtw6MM04pS6sgiEc9E9IRWbGsH9lLzvli7sxhGu1N+tg2wzxuxicjK9vxcgpx7GZ8Zi+iPvHeMhbihsxUl13se3o9w5XmUlfvtu2FjAW77eI4w3tEmjIOIVRYW4izMeGUgfBnL6ROIPxblGPdYKAyt3eH9eO3Qdiw8soBHQkiTeDfJI5OlPOynBAnlO0RfsTqEgjppP6GNw7qTF+MFv4d91fZ2M7azeMgCEJ477FePLrzEvU/W1ny/8E6gn9AOeEpE25FFc76bxA7hPWIRiAXqcKEhTX4lnXjpYSIgAhVDQIK6YpqifhfEjuVhIhhNTJZM6CWtJZMEJhxMZNlPHHW3jubD5BLBwISQiVU2QR1aP5k8IXRwc4yzUGcqLwGC+Dhj7TELUC4LdVTsZdpDbc+0yS+WBRYVmHQxccxkzUQ0YQlBzGDJwg0zzR7qsK7mIshvTGrwQEhrobbAcqHLr032aF8mh4g4Jjr0m1A4mUUGi3E2wWgsmDRSvmIJ6nCyd9999/mASXgr0GfYb54rmYWaPo0wQSThZo0AzSSowzzhwaIPLqRM9ugHiKskfLDw0h9gFF0Q4RlxCx/ZBLUtnpnnCfvs2VOLdwMu3NQLQZGtf1N/668IRUQ/E2sC2SHScIenjxCTAVflcN93Ngt1XDvUxeWbcjCRp/1YAMoWlyDN+5qpv/A8eMIWjxPcuxEFiHreFRZ4TFAb37igjdQ5dJnleea2TrA4RBnvNMIU6zdCgrGM7TC8t2atyyTMM5U/raC2cZqtH1FXXhsrzB03ThCzH5++x+IL5aYuoct5WM4kgjp6L4sVvGu4CzOuZktxdWefMdsgeGdtoTZqpUU8YnXlHWU8oe2pc+jybc9lEcECkeFJwJ7vqPu4cUMw03eINcEijblrI0jxFmCRgnE+6nkVV0f6CgHPbOEmWoek/SSJhRoevAdY98MFHu5lgSONoGYsMa58H6ILRvbOEvDM9kzDE++fOEGdK79c3wH9XQREoOESkKBuuG1b0prZRxB3YfvgUwAmoUwAmSDkWuGPFthEHRNqRB2r7XF5MNnkY8jEgT1hpGyCOhT/rJbzMc20J5O8mLRh/WWyb+7aTLQQFgTAscjZhRTU4Z5NE5rRIFpm9QjZE7EWcYKFJW1QskxCHss89UwjqJl8YdGDKwsPTODhFN1DzWJE2M4mnFg8sL262fZQMylECGA5ph1x7bQ91FYf+oJFgA/dtdNYqENBTdRkBDUCMKn13wQ17cLEGnGLFTZaBibJ9DUmrqFVi7pYHohMLFMIEH5Lwoe97FjA4hYczDU/XLjKxCYMjgVvLFO8C7x3vH/cR2RwUiZBHfZXApIhGrfZZptFgpIxdtg+c/7bAtNl20Md977WRVCzaML7R/2yjSlp3tdsAzNtj0UNAcT7A0v6Af0N0cg7zbuIZ4bFrUAUm1gib/ggIthSgoCgz/E+Yn0lkrYJ5uje1ajgxnpq8Sa4N+pWjgswlm7bb22LM5kEbVy9bU8+wibqykv52J6B4MNCmUkQ831h2w79ECtqIQU1HiRY0HE9zrV3N05QW5kZl+lHCNk4UWljCu8odc4kqKMMs7l8036IUsYS88rifhOkLAyykMyCERZ4S1zLeMdCuLnp8+1hIdCCEEafm7SfJBHUtg2AMcG8FswjjLkA3yGzcmfaSx3tK7aAx4Ik30fqYnnaliMbt/ius5hBneGAFxqL9PR/278fl19JJ1x6mAiIQMURkKCuuCapvwViIodrFRMjjtmIO3IqTe3Ij489kyX2EzORZGIZ7u3CXcv2qTEBtb+Fk9/QnTi0jIW/W5RvjqriQ0rwFsQ7E1EC2+AGZoG1cA3jo46QC90gCyWomTRgaWYyHAZ+issfRpQZaxT3ISZxvc93DzUumHakUxhMLFdQMrMyGg8TyUy2bQJD28cJ6lBghcKJiRXWa1wvEW5MsEgW8RpxzO+IchZVmPQjNLGQ0lfoC9Z+uKfye+hSmo+gjlpWcYtHVORKxg8+WBRtYhotA3Wi7dmvbZG4yRuXeybbLAxYIDYEVRo+vB+UN1ycsnwRWrC0yL5WrmiUfrPocJ8JXMpEWdmHaHWDEwKCBQ/EiEV0D/sr9Qqjt8dF+Y6zZMMwzftaF0EdvgOZ3qk072uufoLYwaODRRe8brCOIo5pZ4vnwHhHO9l7w3iFSA4DibE4gljCqhpa/HgXrY3jgkFZoCoEOv0N0YGQxOWXZ9iCIu2P1xHW4XA8TmuhtveZ8YsxlcCBJNqd8ZXFTNu/ns1CzVhBebAIF1JQI9Jxl6Zdwqjrce0YV3fc6LmfMtmCRCYLNYvCCD7eo0IIap7LWGLHA4YWajtlgDGBiP32baNeLE7igcWYyvtJu1MuovtbMMNoHew9zdVPkghq2wZgXhN8hy3oGYtLuK7DGst/2PfCNonrK3j5sPjIQiZ9ilgF8CGOg0Vct37He8IeavPioN6hoOZZ0fzCgKW53nP9XQREoOERkKBueG3a4GrExxFLlZ0PiyWM4CKs6vMBZFLHajpHvFgKJ79MRnETZa8dH0/EPnsh+UCG5zIzgWBSxj9MTnHvwsqDVQ9XXTtTmNVx3DL54IcCjQA3LAAgCpnQYlG3Pcy4XtvvWPER5UxWcJPFxY/JClYwhA1iEOFJIg/+n/3Q1J98EDlYTTj+CesebvF4BfA7iw8EGsLNF6skk33yYO8bixFxgYF4Dq6EiFGsPXbsGQsO7BNmbyzPhgVMeDZCH0YmFGHERIXfsC4jsgg0xSTRJvrwQbQhACgv7UI7EAAMFgheygsnrLBM9uDLPUx4CJpFYpJKGZjghsfOIJ6xulAP6snknPamb9B+NvmiHFgh+Acrm7ULrtvGKFpWysh+SDsLm72rPD/XWbUsxNAWxg/xT7+jfkzWom0KEzuqin6K5QhWtDET32i/RWQl5RP2b/ovrr/0J+qCF0FYl9AN3I5ZYjLLJBNO9DNbSOAdZCEHoY+LKedWI3ixKjIRZm877UqdLbietTOLVfxuR6PxPoTvCX2aa3Altz7ORBoO7KfM9r7SdxDyxjjJ+0f/CvsowYkoH+MN3hPRd4o+x8JBkveVts20+EI+LEZwrBXXEGWZZyLo2TcPN+qBmKBMvJuMZ/zOmEP/oI+z8Eg+LHBgWWMcZIETQUe/QhzR3oydtDFCEaFFnyQ/FsIQ4lhmefdZXKPf8WzeCcY12o6FU/qMvX8stOCxwSIgopZ7af/NNtus1h7rTB8nApDZcU0sxNIPcDu395YxiYVD+LDYRPszHvNdoN/y/2wRYDzkN7aJIChZfKHfEAcBSyT15R2kXpzrzt9hT324FzHJwhxlYJzhd+qMd1L4rQjrEXc/eTNmwwK2lAXLL+MN4xOLhCw2IdTo+yyO8V2AJ14KtDNjKowZA6LPpk6WF32P95FFYN4/xkDup8wsVPCuY2mln5IQkfQBnk1b8n7xDvP9sXOa2YYCb/qDnXtPHRjP4p7LewqHTP0ES3L0Pr6fiNJoP+QbQwwP+izlZ4HJttawuMP7wThNHeJS2FdoayLRc3wjzPhv8uIdwgpN3+b9YssBYptvAh4d1JsxjPtoB9qRvpcrP/qmkgiIQHUSkKCuznavt7Xmg86Hm4R7bK4V6nz3EMcBwqJD1GI+6kw44p7NxITr+HAzGcgVTK3eNsT/FTyT5bq+16vay5/Lel/tfCqt/lihbbGHhZ+022uS1MeiziOOMo27SfLJdg3jOwsliH87t7yueer+3ARsbzbcbdHV+hQLpLg8hwvW2XIsVD/huSya8Nxi9Wmrh/pd7j6iK0RABLITkKBWD2mQBPJ1ec4GA4si1p7wnOq4622fKRbBTOelNhToEtQNpSVr10OCumG2q2olAiIgAiIgAiJQeAIS1IVnqhwrgEAxBDUiY9asWX5vXy4LEC6YuA9aIJoKQFKUIkhQFwVr2TOVoC57E6gAIiACIiACIiAC9YSABHU9aSgVMzkBAqOw9zBM7ENjb1ymqKBJcmcPHEF6wkjRme7DhY7ri+2qlqTcxbiGvW/scWafryX2o7HPjMjNSvWTAHtwCYLF3tEwsb+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hVI4Ntvv3W33nqrGzx4sOvXr5/r1auXa9OmjZsyZYo766yz3LrrrutOOeUUt/XWW7uFCxe6K664wj388MP++r333tstscQSqWr1448/urvuusu1atXK7bbbbhnv/f33392rr77qn/fee+/5Muy0007uhx9+cBMmTHDnnXeeGzhwoDvggANc+/btU5Xhzz//dLNnz3bjxo1zAwYMcMsuu2yq+3WxCIiACIiACJSagAR1qYnreSIgAiIgAiKQkMDbb7/tDjnkEHfNNde4Tp06+bvmz5/vjjnmGLfFFlu4QYMG+d8QonfccYfr2LGj/ydtmjRpks8XQXzQQQe5ww8/PGsWiP2+fft6wWxl4IYHH3zQjRo1ypeldevWqYoxd+5cvyDw/fffu4kTJ/o8WrRokSoPXSwCIiACIiACpSYgQV1q4nqeCIiACIiACCQk8Nlnn3lxe/zxx3thTZo8ebIXvaeeeqo799xz3WKLLeZmzZrlnn32WXfUUUf5/88nYaHGKty5c+ecgvrDDz90hx12mBs2bJjbdddd/eOwXA8dOtQtWLDAjRw50jVp0iSfYrhp06a5Cy64QII6L3q6SQREQAREoNQEJKhLTVzPEwEREAEREIGEBL766isvbo844gj/73nz5rk777zTffzxx97NG2vwkksu6W688Ua3//77e3ftfFMaQf3444+7M844w1u011tvPf9IhHTv3r3dLrvs4vr06ZNvMSSo8yanG0VABERABMpBQIK6HNT1TBEQAREQARFIQIB9yf3793err766GzJkiBs/frzbdNNN3T333OOt0riCs58Zcb3XXnslyDHzJWkENUIe9+7u3bu7xo0b+0w/+ugjX54HHnjA7+vON8lCnS853ScCIiACIlAOAhLU5aCuZ4qACIiACIhAAgImcldccUXXo0cP9/zzz/v90wTtGjt2rLv66qu9gD3xxBNd06ZNa+X42muvOfZGZ0uI8A4dOvhLkgrqNPunyZNFACzrmRJWddzZzUVcgjpBx9AlIiACIiACFUNAgrpimkIFEQEREAEREIFFCbCf+J133nHrr7++O/bYY13Lli29dfiiiy5y++yzj+vatWtegciiT0oqqIu5f5oySVDrLRABERABEahPBCSo61NrqawiIAIiIAJVRwD3aoKP4ebdpUsXX39E53bbbedGjBjhg5OlPSIrDmJSQc3+aSJ7s5d7nXXW8VkVav+0BHXVdW9VWAREQATqPQEJ6nrfhKqACIiACIhAJRDg6Kr333/fn8OM8M119FTSMnN81PTp0714Nrfu119/3UfUvvbaa92qq66aNKuM17311lt+LzbW8J133tlHEd9ss83cMsssU3PPzz//7F566SU3evRoN3PmTC/yEfVz5sxxiOzhw4e70047zd/btm3b1GXClfyVV17xCwectU39Ntlkk9RnWad+sG4QAREQAREQgToQkKCuAzzdKgIiIAIiIAIQuO2229zs2bNds2bN3M033+zFZqEENZZjUrhH+rfffnMIXJ6nJAIiIAIiIAIiUD4CEtTlY68ni4AIiIAINDACb7/9tg+wxZFShRLUDQyRqiMCIiACIiACDYqABHWDak5VRgREQAREoJwEJKjLSV/PFgEREAEREIHSE5CgLj1zPVEEREAERKCBEpCgbqANq2qJgAiIgAiIQAYCEtTqGiIgAiIgAiJQIAIS1AUCqWxEQAREQAREoJ4QkKCuJw2lYoqACIiACFQ+AQnqym8jlVAEREAEREAECklAgrqQNJWXCIiACIhAVRMolqDm6KwePXoUjW3fvn3d5Zdf7po0aZLzGZVUlpyF1QUiIAIiIAIiUGQCEtRFBqzsRUAEREAEqodAsQT1559/7nr37u0efvhhD5Pzos866yzXqFGjxHD/+OMPt2DBAkdeM2bMcBMnTvT/cP5zu3bt/PnPHTt2zJlfJZUlZ2F1gQiIgAiIgAgUmYAEdZEBK3sREAEREIHqIVAsQQ3Bp59+2vXs2dN9+OGHrmXLlm7cuHFu5513rhPcefPmuZEjR7prr73WH/U1ePBgt8QSS+TMs5LKkrOwukAEREAEREAEikhAgrqIcJW1CIiACIhAdREopqD+888/3U033eSOO+44D3XjjTd2EyZMcOutt16dIJPvpEmT3KWXXurzX2eddXLmV0llyVlYXSACIiACIiACRSQgQV1EuMpaBERABESguggUU1BD8vvvv3dnnnmmtyiTjj32WDdq1CjXrFmzOoFGII8fP97nT55JUiWVJUl5qeMTTzzhllpqKbfDDjskuaXg1/z888/u9ttvd126dHFt2rQpeP7KUAREoDgEpk+f7r2DDjnkkEQP4F0fM2aM69q1q1t11VUT3aOL6i8BCer623YquQiIgAiIQIUQYG/zG2+84V5++WV39913uy222MLtvffe3tp74IEHehFXqDRr1ix3xBFHuBdeeMFnicv2gAED3GKLLVanR/z444/u8ccfd7vuuqtr2rRporzKXRb2f7/22mvut99+q1XelVde2bVv377Wb7ipv/LKK65fv36p9p4nApHioi+++MIHgDv99NMd5VQSARGobAJvvfWWXwhjS0x08ZLYFL/++qtr3LjxIpXQu17Z7VrI0klQF5Km8hIBERABERCBEhB48sknfdTvOXPmuFVWWcVP9nbaaacSPHnRR5SzLBZobcqUKa5bt27uvPPOcyeccIJr3rx5rUUBhP+IESPcRRdd5FZaaaWycAofOnXqVPfoo4+6YcOGxU7Ey15AFUAERMATIM7EOeec4wYOHOjWWGONGipff/21u/76693SSy/tsEazkMpCJ1tywgVJvevV0ZEkqKujnVVLERABERCBBkQAiyyWaSJ9k3bbbTc3evRo17p165LXshLKcsMNN3gx/dBDD7nNN9+8FgPKd+655/rfDzjggJLziXsgE3Dabo899vDu30oiIAKVR8BiRfzwww/u5JNPrvEC+uabb7y1mt/MEwYr9qGHHup22WUXN3z48JqFMt71s88+2+2zzz5u++23r7xKqkQFISBBXRCMykQEREAEREAESkuASV2fPn28ZYTEf7OfOqm7diFLW86y4KqOyzv71zkjO7qoMHPmTDd06FB3zTXXeGt+pSTc64nUfvXVV9d5D3yl1EnlEIGGRAAPoL59+/pjCjfccMOaqvHu4pkzZMiQmncX8Y2QJr5FdGGP6zmiEC+ZONfwhsSsWusiQV2tLa96i4AIiIAI1HsCWEWOPvromv3UY8eOdYcffnid91PnA6ZcZfnss898nTfddFN3ySWXLLJfHes1wYSYFCc5EiyfuudzD+XGPR039HCynk9eukcERKDwBBDCjKksxi2zzDI1D2Dhji03vLuDBg1a5Pc777yzVvAyxh+s2Qjqup7KUPhaKsdCEJCgLgRF5SECIiACIpCIAO639913n1t99dXd1ltvXXPPe++95xYuXOg22mijihI9iSpVxossOvfxxx/vCNDVrl07f5QW4rLUqVxlmTZtmnedvuyyy7yVPkxmve7cubMX3dHEHuwXX3zRYcUmqNt+++3nvvrqK3/mN/XZfffdE0fj5llYoQhEhAs+bWGJ/o3rZxgoDTfS/v37exfRpJGDS92mep4IVDOBiy++2L+3bBkJgz6yf5oYCH/7299qecSweMdYPHnyZB/c0ZK96wSqxPVbqeERkKBueG2qGomACIhAxRKwY6XOP//8monFL7/8UrMXOM7CmLQyCCBEeTTic6b7F198cW91aNSoUdJHVOR1tkcYawlpr7328udJt2rVquTlLUdZsu2fRhwjpHH57tSpUy0e9Jd77rnHBynjGC3crznmBn4HHXSQPz4MUYxQz+WmSb1vvPFGt+OOO/pI4hzPZa7cCxYscL1793abbbZZLWsWhcFqTqJ8SiIgApVDINdiXLSkHCN40kknOcQ2Y0HLli1rLmGsIcYDHjJ61yunjQtZEgnqQtJUXiIgAiIgAlkJ4EJ3xhlneCuqub6Zy2737t0XsTCmwcmxVRxflSatu+66bt9993WI6/qcsIpinX3ggQd8NRBqBL0qx2JBKctik953333XC+JoBG8WcJjkXnXVVW799dev1cT87amnnvJRebE+Pfjgg/4oK0Q2HhSwxIsiiYsmFm6OTDPxzqTa9rO//vrrXqDjNhparSgMiwH8nQBzTZo0qc9dUGUXgQZFwBbjTjzxxERWZcYLvm2I6bhz7rF2f/LJJ3rXG1Qv+f+VkaBuoA2raomACIhApRGwoC2cG4wFdbnllvNFnD59ukNM33vvvbUiNHO2J+64//jHP/zxULjH4mL3l7/8pWRVw7qI+C92QtTVNeH6jKBjvx6JCV653AtLVZZc+6cRzexdvPLKKxcRxizA4KHQtm1b795NQKFo30zaJpYX1x922GGOSbi5mCPU8chgXyXnkoeJvZjPPPNM2YLJJa2frhOBaiOQzbslyoL4EbzznHG///77x8aw0LvesHuQBHXDbl/VTgREQAQqhgB7fImYilWYY0RsTxpWOsRGXIRm23u21lprLeIuW4qKIaixWBY79erVq86PQBTCkLNQsbpjEV111VXrnG8+GZSqLLZ/GvfqI488cpGiZhPU4cWZ+mbauiOecb0fP368W3PNNd3vv//uXTyxTEUDG5G3JtlpCet6ESgNgaSCGo+c0047zW/rwDId7rXW4llp2qoSniJBXQmtoDKIgAiIQBUQiNs//dNPP/nJCHtU4/ZPY23F4jds2LBF3GWjyJjYYClIk7B2E2E50yQoTV7lvtaCguHejNthhw4dylakUpUFt2r2OMedP03lkwrquL6ZFp6J59DdO9v+afK/7bbb3HPPPScLdVrYul4EikzABDXnTWc6P5p902yvYQFzm2228SX68ssvHb/j+RImFo5nzJihd73I7Vau7CWoy0VezxUBERCBKiPA/mks1Fh8O3bs6GtvLrsc/bTnnnu6W2+91bvNLbXUUv7v3MOxJHHuslF8BDfD0pgmIeSbN2+e5paKvZbI1LjF//3vf/eu8eVcJChFWXLtn6ah5s2bV7MgEw1KFjYk/YyFnbvuusvvtaYvXXHFFd7qvfLKKydqcxPP9G0LPJRt/zSZMhlHiEejCCd6oC4SAREoGgHzjiLQYNwJAYhmFvOI3L355pvXlIOxZOmll14kCKICEBatqSoiYwnqimgGFUIEREAEGjYB26OKYDHREh6zxBEkSy65pPvggw/cwQcfXAMDCySr+nHusqUmxr5vgl5hjahrQmjdf//9buDAgQUJRkVALIJvsWCBRb+cQdZKVRbzXthqq61ivRtoI3PlJnJ3eDTVN99844O40Z64aJ9zzjnuzTffrAlsRvvwj53pzdE57LHGA4IFizZt2izSBWwC/te//tXnTf+mz9iWhuj+afPO2HbbbWsm7Nxj1+NpwHtrfAcAACAASURBVDFySiIgAqUnYJG5WXQNz5qmJET1J7YHi5ahmCbuBwvGAwYMqBUE0Rb/WOjUEXmlb8tSPFGCuhSU9QwREAERqHICJmwee+wxH7yFPcNE5OZoEVb0can76KOPXM+ePWssgoXa11oo9FgYKG/0rGPynzt3rg8CRh3WXnttb3knEaAGi2fUWszeX4RTIRYKEHlY+BH6p556as4jngrFIy6fUpQFIX333Xd7AXzLLbf4o6qInk0Atjg3dxZlsCaF+/YR1Ex6u3bt6q3RWJRoE8QtHgvUg2OzmjZt6quJoOZ+onHjLZFpUkz/pky4ibKwgCimTHHtjPWcYHQcp2MeG0ziCaB2yimneKEfncgXs+2UtwiIQG0CxERgOwneKowRlvh2HXroobEeUZwrHz1xgO8B3w0W5exdF+uGRUCCumG1p2ojAiIgAhVJINyjivjBmkeEZVy7//jjD4e7bLNmzWpcvalEmv3Tpah0nKC284cJLoVwwzpp4vnTTz/1FuP27dt7gUV9LRVKUNsRVa1bt3aXXnpprWeUgkn4jEoqS1guIsVjVb7uuuvcCiusUPMn63ccV4VwtnPMOSs20zYArNazZs1yBx54YEa8tvWAvnHCCSe4zp07e/EeTZQLCzb9hr4fJibgLNBwv5IIiEB5CLBAyuIWR14lOT4vUykZ70ePHu0Xy6LvenlqpqcWmoAEdaGJKj8REAEREIFFCMSdP50LUz735MqzLn+PCmoEGJMkxPLYsWNdly5dFskeSyeWDETViBEjaiyehRDUWF3PPPNMh3AvZ0RvKl1JZYk2Au6WWO45C3rnnXeuSxfwZ1UTOT108yRDnoH1Gq8K3MeZNE+ePNlbmceMGePWWGONWs9l3zSW6U022cQdcMABsWIbCzau6koiIALlIWAeIyyw5XsSA+86x+ZtttlmBdkuVB4SemouAhLUuQjp7yIgAiIgAnUikPaMX9xrX3rpJS9WZ86c6QM2bbfddmW1vgIgKqjff/99L5bZTxueqx3CssjPHOvEnmkTdHUV1Fg/EXDPP/98wcQ0btBY2pk4mqtzkoavpLJkKi+WZVyxL7zwwrwtRAsXLvTtjOtm1MpERGCCmuEKvvvuu/tFDqzS7GvnKJ1oojzXX3+93/u97LLL1vozPK+99lrXrVs3t8oqqyRpAl0jAiJQJAK8y0OGDPFjRz7HEBZi7ClS1ZRtAQlIUBcQprISAREQARFYlADWS4QFe4vDfaz1jVVUUE+dOtWLJfaEI25xHY5LiNQePXrU2hNbF0FdjCOp7Nxoym+BuJK0TyWVJVt5KSd7n0ndu3fPKwI6+7bZ/xjn+kn+7KvkyBzE9vTp0/3+6Lhr7agd4gWwHSCaiJCO2zmLSEoiIALlJ8A7+cILL3hPl0aNGiUuUK53PXFGurDiCUhQV3wTqYAiIAIiUL8J2N5UrJ52HFZ9rFFUUOOSjps3lsi4M7StjoUW1IU+koq9xIhNrKJYcdu1a5e4eSqpLLkKjeV3woQJbq211qo5MzbXPYX+O1GAsXITmRwXUCUREIHKJ8A3jLFu/vz5br/99ktUYKL444VCzJANN9ww0T26qP4SkKCuv22nkouACIiACJSQQFRQ446OWy6ByDJF67ajV9gvS5ApIlGT8rVQsyf7mGOOKcjxWAhpImVzluptt93m92MThTapBaaSylLCbqBHiYAIiIAIiEAtAhLU6hAiIAIiIAIikIBAVFCz1xsRiivg+PHj3ZprrrlILnb015w5c7xotT2x+QhqixqOG3H//v1TH4+FgOacb474+s9//uMmTZrky04iAjnnp8YFVotDU0llSdB0ukQEREAEREAEikZAgrpoaJWxCIiACIhAQyIQd2wWwdOIHs2xTHHRmglIw98JrMbeZEtpBbUdSYWVuxgJN0ZckVu0aJEz+0oqS87C6gIREAEREAERKDIBCeoiA1b2IiACIiACDYNAnKAmijdi+pNPPvHHYjVu3Limsrh7c8bwa6+95q666qpa0ZzTCmqCXLGHr1hp3XXX9Ue6LL744jkfUUllyVlYXSACIiACIiACRSYgQV1kwMpeBERABESgYRCIE9TU7PPPP/eByThaJQw+s2DBAu+aTWRYokOHKa2gbhgEVQsREAEREAERaHgEJKgbXpuqRiIgAiIgAkUgEBXURIzm2CPE8n333ed+/PHHWm7dL7/8snvkkUfc4MGD3ddff+3GjRvnjw/jSCQJ6iI0kLIUAREQAREQgTIQkKAuA3Q9UgREQAREoP4RiApqXJ9nzJjhDj74YPfxxx/7IF9nnHGGF8wkBHfz5s3d1ltv7YOAEcirV69e/m8S1PWv/VViERABERABEYgjIEGtfiECIiACIiACCQhEBfWHH37oDjvsMPfcc8/5u/v06eP3THPeNuniiy/21mlL7IHefvvtJagTsNYlIiACIiACIlBfCEhQ15eWUjlFQAREQATKSiDTHup8CiULdT7UdI8IiIAIiIAIVB4BCerKaxOVSAREQAREoAIJNCRBTQTyZ5991r344oveor755pu7Lbfc0i222GIlJ8/ec87A/uabb3xZ9tprL9e6deuSl0MPFAEREAEREIF8CEhQ50NN94iACIiACFQdgYYkqDnPmn3dw4YNcxz9NXToUC9kd9hhh5K2688//+yjo++6666uS5cu7v3333fDhw/3/6y88solLYseJgIiIAIiIAL5EJCgzoea7hEBERABEag6Ag1FUH///fc+2vguu+xSE5X8jjvucM8880ytPeClaOCZM2e6fv36ueuuu86tt956PlI6R5B17ty5VsT0UpRFzxABERABERCBfAhIUOdDTfeIgAiIgAhUHYHLL7/crbbaaq579+51rjuu1hyjReAyC2KWJNP//ve/bsqUKe7LL7/0opOjuX755RfXt29ft9JKKyXJws2bN88HU8M63alTJ38Pgnrs2LH+3y1atMiZD6L89ttvd7Nnz3bHHXeca9eunSNI2+TJk92hhx7qo5snSVOnTnUXXXRRzXNNUK+66qreaq4kAiIgAiIgApVOQIK60ltI5RMBERABERAB59wHH3zgz7VGwHIk17333uujiJ999tnu0ksv9cdyvfHGG1lZrb766m6jjTZyPXr0cNdcc00tQT1mzBgv8pMIc65bf/31/d7nDTfc0FuTKdMTTzzhLrvsMvfoo4+6jz76KGtZOnTo4ObPn19LyJugbtWqlTv33HPLsqdbnU0EREAEREAE0hCQoE5DS9eKgAiIgAiIQJkIfPLJJ65JkybegsweYxJiOm0gMazKWNmvuOKKvCzUBDQjj99++827Z48cOdKLayzKiHF+S5oQ4bfccoss1EmB6ToREAEREIGKIyBBXXFNogKJgAiIgAiIQGYCCxYscL179/aWaoJ5Wfruu+8cQb6ypUaNGvkgZEceeaS/f5999vGX4+r9r3/9y910001uueWWS4T/wQcf9BZqLN2I66OOOsqdeeaZbtttt3ULFy70v2VLjRs39hb1008/3T+/bdu2NXuo2U+dRpgnKrAuEgEREAEREIEiEJCgLgJUZSkCIiACIiAChSbAfmmiYG+wwQauf//+7qqrrnJt2rRxV199tTvhhBO8y/cXX3yR9bHLL7+8v//CCy907FPu06ePw+I8atQo98MPP6SyeI8YMcILeCzTM2bMcIMGDXI33HCD32fOXm/cubMlonhTnhNPPNGdd955rmPHjv7oLIT+KaecUmM9LzRH5ScCIiACIiAChSQgQV1ImspLBERABERABIpEAOE8Z84ct/TSS3vB2q1bNzd37tyaM6TTPHbWrFk+GBgRtn/66Se/j5kgZWmOqpo2bZp312Y/9pVXXulatmyZOko4Yh7LOHkhoh977DEvxFkwwJquJAIiIAIiIAKVTkCCutJbSOUTAREQAREQgf8jgBWZfdTsm8bFu1mzZm7xxRfPiw8u2d9++62/FzfvNPlgmX7vvfccQc4Q5Oeff763MPfq1SuvshCMjLrhBp40QnheD9JNIiACIiACIlBgAhLUBQaq7ERABERABESgoRPAooyFm/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8298MIL7pFHHvF/W3LJJd3s2bPdFlts4fbcc0/XrFmzRWp8wQUXuJYtW7o+ffqUlMZ7773nPvroo1rPXHPNNV3btm3dl19+6d54441af1t55ZVd+/bt/W/Rvy+//PJuo402cksssUSd6/Dhhx+6999/v1Y+TZo0cZtuuqn/bcaMGe6nn36KLXedH64MREAEREAEREAE8iIgQZ0XNt0kAiIgAtVHIJOgnjVrljv11FPd5ptv7s4444wa8fzHH3+4cePGub///e9ehG+77bZuscUWqwFXLkH9448/uldeecUdffTRbocddnDnn3++t5Q3atTIsTCAsEXkf/fdd+6f//yna9eunWvatKkvN39/7bXXXP/+/d3xxx/v9t57b7fccssVpDNQrnnz5rnTTz/dvfPOO+7mm29266yzjlt22WXdn3/+6RYsWOCmTJniunXr5i677DLXs2dP/+ylllqqIM9XJiIgAiIgAiIgAukJSFCnZ6Y7REAERKAqCcQJ6s8++8wL01atWnnRjPgLEwL0kksucbh333HHHa5Tp05lF9QUgLoccsghbr/99nPnnntuLaGPsB0wYID74IMPfJlbtGhRq06vv/66mz59ujv22GNr3VeITgHPww8/3Ful4RYVy6NGjfJi+qGHHvILGEoiIAIiIAIiIALlJSBBXV7+eroIiIAI1BsCUUGN1RSBd9ppp7kHHnjA7bPPPrF1QYAedNBBXkxfffXVNRbsclmoKSRW6MMOO8y7a1MHs0Dzt08//dQdccQR7ueff/YWdlzBLfHb9ddf7w499FDvrl7oNG3aNLfHHnt40Rx1hTehT9nHjh3r/vKXvxT68cpPBERABERABEQgJQEJ6pTAdLkIiIAIVCuBqKD+4YcfvOvzhAkT3OTJk93WW28di+arr77yVlf2H995553ejZlUTkFtZVpjjTVqCerff//d3XDDDd4CPGfOHF+39dZbr6Zejz/+uEPYZlo8qGvf4NnnnXderAXaFgG22mqrWOt1XZ+t+0VABERABERABNITkKBOz0x3FJnA3LlzHXsyf/31V7f44ot7F1IC8fAPexw33nhjt8wyy/igQkwwmQBzDdcuXLjQsW+TAEHrrruuI5gQ///MM8+4p556ylvGyIPJPXsmkyRcVu+77z63+uqr1xIMBDbieYUKSJSkLOE1Vi/KRsRl9lLuv//+DoFAMCgEwS+//OI22GADL2BwUUUA8fcdd9xxkSBRuLciHnAxnT9/vjvggANcx44da1xaqeubb77p24FASc2bN/d7OmknEi6/BGh69913a35beuml3dprr+1dZ7/99lt/Xdg2/P8333zj87V8wjq2adPG30+iHcgbkRNNlId2iAt8FV6bKw8CU02aNMl9/vnnnieWwueee87vpaXcu+22m1t11VV9lmE/5f+pK2WwPbb8mz7ZoUMHt+KKK/p+SNCu559/3l+DpRMrKO0RJvbQ4mZMRG14brbZZm6XXXbx/fa///2vb5tMievp8/RN42nlCi2wdj/C8NVXX3VrrbWWvy9Xigpq2rRv377uiSeeyOqCXMmCGq5Yey1qOdZ0/oHhPffc4+666y63/vrrezT0VfY1n3DCCTn7Wi6WcX83CzSc6QPRwG9Tp071e75vv/12P4YpiYAIiIAIiIAIlJ+ABHX520AliCGAqMAdExdR29+IGyb7GgcOHFizd/B///ufn8gTxIeEZefJJ5/0bpqrrbaaFy4jR450X3zxhRs+fLh36+TvuGyy3zOpiGCvJYGLzCqFUD3rrLP8M+P2ORa7Ua1eLCqMGDHCT+6x/g0ZMsS731J3RCwuowg/6stEnMUHeLz88su16v/000+7iy66yF1zzTVefCMo+/Xr50466SR/nyUE+aWXXup/Z0HCJvhEdkZ8kuLaDtfgaNsgHi6++GL3n//8x11xxRU+8BMBq7AAItIQ9xbd+KWXXnInnnii69WrlzvyyCN9O5qYW2WVVXzbIoyypSR5cD+ClTYlGBU8scA2btzYwYiAW5dffrnbfvvtM9aVRYaTTz7Zc8MtmLJ+//33ni/imf3GlJX+TFshzozxW2+95es5bNgw/xvcEHWffPKJ369LH0SEI9yN/bPPPuuDff373/92//rXv3z7sAAQfX/i2Dz88MOua9euvl4wJDJ3thQV1PQn2hVLMxbqXXfdNfZ23tODDz7YW3rZS21BvJJaqOkr9L2kiUWEuAWE8P64fdKhOzeClkBr8LV933fffbdj0eWvf/1r0qKkus72TyPgzznnnEX2T994443+2DLtn06FVReLgAiIgAiIQFEJSFAXFa8yz5eAWbSYyA4dOrQmm9tuu81bLG2CywQfMYfQJjFBZw+iBRJikn/KKad4N1OsrSQET+/evd3uu+/uBVquhMBDcISunzbx7d69e8mP/KG8cfWifJQHAXbggQc6Y4iFEy52rA9WNuqNVRIRhRBHpLFoEO7ZZF8plrpwzysiBEGJ6CNQE6y32267WqIjU9tF28aCQlHWsI3J0wS1udpy77333lurDUwQYTEO78/Unmny4FoWXkIroe0XxiMACyHiOFpXhDNCHMEdBowinzFjxjj6LwsAluhbCFLyw4rNIgb1sfairWgbBDgLIVhSzzzzTG8Nj7JngeG6667zAp0FHyyY0fcnyqauFmrye/HFF31gLxa1eA/DKN5hPbt06eLFdPjOJRHUMGCBjEWCpAnvCRYUsp2Vbf0Hq7/tk8aTBU+Mvfbay7d9jx49avo2CyAIahaTci3eJC1n9DrbP01b4yESJsp79tln+wUy7Z/Ol7DuEwEREAEREIHCE5CgLjxT5VgAAplEGa7gJKyZJEQZk2AEMikUbbiFY0XGnTiM1GvWZaxRTFxxF86UEFGITo7JCS1ruE8jXhF5oXDCzRaB8Y9//MO7JmPd/Nvf/lbQ4EFW/mi9mHBjycSCxoQ/E0OzFmPNRITDcN99960liuHx4IMPeotouOeVZyCwjzvuOG9lrIugJi/EIYIJy7hZLeMENb8hEBGMZglPK6jT5BEV/9Y/oi63IWMs59xHndhuYMks6YjgaPArs9zidYFVkiOYCEZl7ry0Ff2I9uR+rORYgXHLj7KnXyDQsWzTt5MI6rSvalyUb56F0MNFGnfoqIjFis2Cx8yZMx0W1jCQVxJBnbaMSa+PvgeUa/To0X6xCOu2CWr6PwHV2NsMext7cj2H/PEMwQvj1ltv9eNArqT907kI6e8iIAIiIAIiUHkEJKgrr01UIucyisEoHFyX2VeLO2lUUCOUsSbhRsuEH4EdJvab5tr/bGIIgUQeZn1j4stEO26fowVqwgI8aNCgrO1J+QcPHrxIuZiEc39cyhRMKXptJkHNdaH1DVHHgsS1117r2rdvXyubcM86f8C6jwUWroiObIKafe177rlnTX54EmD9Cxc3cF2fMWOG34OLMMONHPd8xHw0GBSWOazGnB+M+KE9scZjDU5ioaYgSfPIJKijVnVjTJsjiFlMwaUbl2/rK9QH128CdoWeApQnzI/2Di2iuQaCOPZ2j5XL2gCxTdk22WQTb/HO99zkbOdQ45LO9oMtt9yyVtHff/99Xy+2bmClDlM5BbWNF1id2SeNpTp05za+eA8wTuCtwSJFnAU+rq1YSOD8bepoUcGz3WsLRIxnWMyjMR60fzrXG6G/i4AIiIAIiEB5CEhQl4e7npqDQDYxGN7KZJjAVRZdOBRCWPSynSWbpBFM8IT7pwnKxd5X9tXG7Z+2SLzsg820p9SejdCxYF32G4GsEIuZ3EpN5DMBD63maQR1eJYtgjqpkCPYGUG7ENSkuliorby4SWPVReyyUMECSNTl267FQotwgzsBwmiHpC7fafLIJKhZAMGKzBYA+pb1UwLl4cmAwGfvK5ZY2xdt17BVIeoRYf0Ld3v25SI4sx0/FbZxEkEdunyzmIFLOf0GztncoTO9G5kENdZYFkreeecdL5xtewH5sDhCMDZc26N9OomgNrd0FlySJt5NFg9y7aPmPWCf9Pjx433cgNCd2/jibULK55gsuFB+ypFLiOv86aStq+tEQAREQAREoLIISFBXVnuoNP9HIImgZoKNC3DPnj1rxEFUCOGCSvCxqLWTSS7BhhA9uM9mShYgC6Fke7Bt4oslEgss7pwIFcuHe7BMh67ShWxY28uLVQ0hgFXNEtxwT99pp50yWvnNEoaAhQ/16datm7fARyMH406PiysRvE0c8d9mhayroKYu1IE2wt0WC3mcyzfPxtLLHu9tttnGC2nc6xG1aQR10jwyCWpEI2Iad3kYRPupBYu7//773S233OLrY4G7WCiILoCYGzp7q1kYQrThbRHdixxth0yLGWE/iHP5xrWevpntiKtsfTUqqAlAhzUVIYpghxseF3Y+MgtGLEZRrw033NC/hzCxdymJoCY6Op4R/DtpYlEKKzz/zpbMUwPmBHMLI66bOz4xBrAwF+uYLCuf7Z9mSwXbB8Kk86eTtryuEwEREAEREIHSE5CgLj1zPTEBgVyCGiGG+y/7b9nfaCkqhExAsX8xdMPlCC0myuG90WLZ/mmEqx2dYwLw+OOPd48++qiPikw0bXM5Jw+sXrgxI16ibuYJqp7oEqsXwZNw18b6RdkoJxG+sUwaQ477okx2pJQJViJrs6BgIhDra2i5xGKH0GOxAAsb+7MRT/b/mURd0qBk3G8WZ6z5iC7qESeozYpNYCjKSHT2tHuo0+RhAcwQ++YGj3hE0HMGMII+0z51+iTX4bJrEdgR0wQLw3rNYgcJ7lhzWRjCus2CDM9DiBPAzI7nirZDKMCiAeGyCWqzULOAYsHRcJ9nPzyBwujTuayoUUGNtwZ7vlmQob6UHSu7CWZY4PYMD8Qt7wTeB3YcVBJBneiFyPMiC+THNgZ7jywr8x7A+yW69z3Px2W9LfQaCeMycFOS86dxWacN8TZJ0pbFqIPyFAEREAEREIFqJCBBXY2tXuF1ZvKIWzH7iInyzAQcl9q2bdv6kiNOcIudOHGiP0LLRCuWQKzF7DXECsfeWsQQggRhw4SfgFZYphGIWLazRes11+rHHnus5sgmjhli/y5WaPLn2CryseO3Mu25LgZyzilGkHDMFcKaY5MQYQQYQ7yYsGUvOfw4o5p7sEqzuMAigwkoRB17RQm2dtRRR7mvv/7a77m1RYgpU6Z4d2Ws8uE+a0S4RXcmWjdsWOiwtiMoG+KK/acIeEQKbdO5c2e/IMFRUpT5wgsv9Gctv/HGG95dGksulk0WPBCC/J32Jj+stywO0AcoExZzBC7tkWkBA5fjNHmYoKZMcKKMlB83YgQo/SfaTykb9aIP8N94NSA0sWhvscUWDosn9cWrgf3WbFeg3+DCbq7JiGzuo66wxnWa/swzzUuA5+JazeIJnBDqtC1HjGEZDsvFc7kXCy9iHQssCyJmiaX96L/0IcRwLjfwOJdvc5u2Ph4eM8UWAYL38RwSohWObMcglVtQs3jD2BANlmYiloUGthcU65gsrO70Y8Qw0eMJ7HbMMcf4RRveJwLS0U94F/k358ezYMEWgWiMBWtLxDRjZq7FkWKMScpTBERABERABKqRgAR1NbZ6Pa+zTcLtPOJodbBc4qKJiLAzrLmG37GoZdufHOYV7p9mLzSBp7gXS6K5oSLsQpfxNPunC9UMmeoVEBbjSAAAIABJREFUWoo5TxlhSiJQVabJNoIOQYgIN5GH6EC4IQbDI5+s/LDAJRmhhPU4GkypUPUsZT7Rvfhp+k2ucibph9a/8IDgCKhiJtyyOdsYAc9RaNlSpj3U+Zav3IIaLxXei7gAgCwycaoAix/FOiYrX266TwREQAREQAREoHIISFBXTluoJAkIIEawfmKFMbfRuNtwa0VUYw3NFZgo02Pjzp/OVcR87smVZ75/z+U2nzRf9pliec4WYA3vAPagYlWzs6OT5l+J12XaQ12JZa1rmXDLxjsBt+xs8QR4TkMT1HVlp/tFQAREQAREQAREQIJafaBeEcBKzP5S3JLNbTSuAlyHtRQX03z2MWc6fzoTLKxZL730kg+sxXm7WMbZ35rPswvVICao2QMaWurT5o8LcocOHbylLluKBpxK+5xKuh5Bjat13PFFlVTOQpSFRSBSroj0EtSFoK08REAEREAEREAEGhoBCeqG1qINvD64whJcCjfYbHsEEcTfffed32ubK9JvHDKeQeRijjoKz5+uL3gRSVgd2T+O2zB7ZDkeiABlaRMsOIYol9sr3gPs+c1l5Uz7/FJez554gmix95co4uxbJshTErFZynIW6ll4ctBXiAieq30lqAtFXfmIgAiIgAiIgAg0JAIS1A2pNVWXghFAkLO3Enfx+iwQCwZEGYmAc+7dd9/1QbwI8FaIvfKXX365j0pP4DIl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NfAyz5o1y913332xtVx99dXdgQce6JZaain/94cffti98cYbta7dYYcd3NZbb93AKal6IiACIiACIiACIiACIiAC5SYgQV3uFtDzFyHw5ZdfepH86aefuvPOO88hsPfbbz93wgknuJYtW7qNNtrILbHEEv6+t956y91///1u5MiR7owzzvBCes0113Rt27YVWREQAREQAREQAREQAREQAREoKgEJ6qLiVeZ1IfD222+7Qw45xL322muuT58+btSoUa5p06Y1Wf7555/u6aefdsOGDXPDhw932267rVtsscXq8kjdKwIiIAIiIAKewM8//+zOPvts9+qrr7pbbrnFe0YdddRRbp111nEjRoyo9T0SMhEQAREQgeolIEFdvW1f8TXPJqh/++03d8cdd7i77rrLW6fXX3/9iq+PCigCIiACIlB/CPzyyy9u6NCh7uOPP3ZXXXWVW3LJJV2/fv3cSiut5BdxGzduXH8qo5KKgAiIgAgUjYAEddHQKuO6EsgkqLEaXHHFFW7mzJnu0ksvda1atarro3S/CIiACIiACCxC4Pvvv3ePPPKIe+GFF9yvv/7qNt98cx/Ho1mzZqIlAiIgAiIgAp6ABLU6QkEJfPTRR+6BBx5ws2fPduutt57r2rWrI5BYPilOUGOZxgXvu+++8y7gyy23XNasEd///ve/3W233eYWLlzor1122WVdt27d3J577uktDAsWLHCXXXaZ37f9448/eisELn19+/b1Qc+eeeYZ/7zFF1/crbLKKq5///7usccec1OmTPG/4YbOpIuESyBWDdKJJ57oVlttNTd48OCaMu6///7+2hkzZvg8V1hhBe9C2LlzZ58X6Y8//vDPxcWQvH744QdHvQm21qtXL7fGGmvUqrPVkevZd24TvZ133tnvO//kk098GciHspIXE0Pq+fvvv/vn0UYXXHCBu/POOxep74ABA3x5H330Uff111/7Z7OI0aNHD7frrrv6/6fdYTx9+vSasm266aax5bVrJ0+e7Bo1auTLseKKK3quW221lX8+1h8SdaFNKGNY3i233NKddNJJ3moUbbdTTz017z6XTz/NdQ9bE15//XXPli0Jf/nLXxxt07FjR/fuu++6hx56yLfzBhts4PsdDGkr2nnHHXdcZOL+wQcfuAkTJvi+Nn/+fHfAAQf4vGy7A/38zTffdD/99JNr0qSJa968ue/jtLm13fLLL++fbb8tvfTSbu2113bk/e233/rriFOw7rrrupVXXtn/P2UkX54ZTcsss4wvA21E/yLvOXPmLHId5SEGQhoxwliShhF95cUXX/TvPeWBC++7jUPvvfeeu/vuu32cBf6b9vjwww9du3bt3N577+1atGjh+zO/8X6Q4NWmTRsfzwGuJPLu0KGDH4No4//9739u0qRJ/m/EgTj44INrtYu92/Rvgi7y7nMvYwJtzfPef//9jN2Jd4U+wjv+1Vdf+esYM6hXdEzI1SfDv3/zzTfummuucRtuuKF/l3i3qT/tvs8++/j8586d6+uetL/kagP6Gc/guiR8uQ5uTz31lO87sDj88MO9pThN2Rgrw3al38Iu2q58u+i/xpky0v60ebRfwI3f0ya48z4Z0/B+nkWfStrv4/or5eK9t6CdlHGTTTbx/KjXgw8+6P8+b94899e//rXme2jlyDZucX80GGi0/rwbjGNJeNt7lJRhmvoytvFuTpw40Y9pvL+8c3i1MTbQt6iLfdv4FlEevptxbZ2JKfkwVn3++ee+Gswz+M3mHeF4we8s0Dz//PN+vKRfHnHEETXvcdinecfJi3LzD31/4403dvTdpONOEq70QzhZn6e8Nr9irmLjHmPhWmut5d8Z+1ZQRn6jvam/vdeMJXHfGr4B1JvtfPyb+2EOe3vX48ZIq0eub6C1EXWivzPviX4D+bbx3EJ/r6J9M9MYk7bPJ2lDXVNeAhLU5eXfoJ7OfuaePXv6j5AlJq233nqrF4NpU1RQI7gQ0wQhQ3ghINu3b58xW4TrmWee6cVpWAYrJ2IFd3Em0CQE5TnnnLPIfm1cyxGPu+22m3cz5wONyGSgvvDCC90rr7zitttuO/+RQ+ggYBDjlPG0007z4oI94EwIu3Tp4hcCKDcfqYEDB7rrrrvOB1/jvxH4fJS7d+/u3nnnHYfoJNDaf//7X//BRZCE9aaOMMFi/89//tMdffTR/iPHtdQbwYmwPfbYY93NN9/sJ1SU/YYbbnDnn3++v3fcuHHu6quvdrfffrsXdNH6Gp9p06bVqieTTpLx3Guvvfy+QriE7P/xj3/4oHKkqVOnuuOOO85PHK6//nr/b5hRX/oIohxOlI968jFm4swCBuU76KCD3N///ndHWcaOHetFSaZ2S9vfinE9E57x48e7e+65x7czIgU2F110kZ/AbrbZZl7E0j+YRMEEDgg5+ubLL7/s29BELay5FwFEWzF5wQWVxYXwHWNig/cGvyM64M7fsbTtsccevqpMpA877DDXqVMnd+655/rJJeWlLz755JO+X7AgRGLyTawCrqOdmdR99tlnvm0Qjscff7y//6WXXvILSSz8HHnkkX4iQ3/kfWAxioUS7k2TWFBJw4gFPVhSBiZM1IW+Dn/eO8YV3stLLrnET+JITKqoG3zpZ/RLJpfU7fTTT/d1IcGVcYgy0QZMOLmXduOZgwYNqqnzWWed5dkeeuihng3X0aZMuOw9QXgPGTLEl4dFAK7h3WVSS9tsv/323uUYEc27Sv68d7wnl19+ud/yUtftLjwLVieffLL729/+VtMPbrrpJt9e9F0EV5r+kqsNYJmGL9y++OILXx76FG0Kc3s30pQt6XMpYxxnu5/FSuv3afvzxRdf7P7zn//4cZuFHPrH448/7t8TxkPG7LT9Pq5eiELKSFn5fvHuIeJ4Lv2ffo6A4V1nIY8xg/E717hFfWkDvq+MVbwTiFW+bfRhvmWMDfT/NLzTcExaX8YkvoW8j3xfCWTK95C+ZGMm9eW7S7n5FvHeZ+qjxpT3E0+FqNs/Yy3jFWNG3Hhh4z/s+V7TJrzfjAG0k5Uprk9zHd9vysl8I8m4k4Zpmj5v3wq+xfQfvjP2jU/yrUHgMuZwLWOkLfZnGyN5Vwr5DSzG9yrN2Ja2bXR9ZROQoK7s9qk3pWM1nw/IE088sUiZd9llFz8xYUKdJoWCmo8HYhJLLtYlRDurzAgvG8ijeSMge/fuvYhAxtLGx5WPP2KPQZ0JTVpBbRPeOKFJfSkjk2EmrKEo5L8t4baO9YyPNBNXBDcfUkQSv40ZM8YLJyZXJoQRVEysSazi8lFncQAh3Lp1a38tCwNYlOFDIh8mUdQzFNSUj+chvBAdTNbTCGprd1bbeR4TKEuIQSx+rFwjUhAfTNxZEGEigIgkMcHjv7HaUjfqxOo3AgerQZQdEyn+du211/rFkEoW1FimmaDB3qz5TFxpZ4QUE1LrH4hr6mIR7LFgwQt+TP4QX4gtAvUZO/jRj3kOiyJm+aUPILgQtzCyPvrss8/WtJE9lzajH1iiDFxPP+Be63tMEu03rrX7KZP1ae699957vSiwBRe7f9VVV631nDRjQVJGTG4pA4IOjwDeHRP0iGneG/bDsmhjQtfKQf+FrS1i2fjD6QFWP6uLcWcSyAQarwgW7bAKWqJNjjnmGN/XEaTke8opp/hyYc0n2WIS7z7jBYssCOS4tiF/hBb30g541YSc0/AMr8WCxpjKomEoDgjExdjCOwmXpP2FvHO1Adck5RvHjck4Y/vuu+/u35E0ZYt7ri0Kkl8Y/DLK2RZF+H4wpoVjeVL+9nzYhu8d75wJant30vT7aL0Y1+l7fJft1AsWfRCTeB7AzZK9I7iz8z1kATfbuMW7jBWdBZ+4d4LFARJjXhreSRnG9Z+4+nIdbYhQtfeaBQC404cQb8wrLFEXmLEYvs022/hFbfq+jQE8g4U02GRayKIdGSvpG3FsKA/f4+icCGYsZtqCXqY+zX14E1GPJONOGqbGKzq2xLWhvefht8IW0vk2Z/vWcB0GAPoPfc5SrjES40Ihv4HF+l4Vq8+nbUtdX1oCEtSl5d1gn2YWsLgK4vJiH7M0AKKCmg8ZHzmEMlZOEqvsrOxGrV42QcCKiVAMJy72IUB0YvHEEoPYM2HGqjH/bR9aBB7PMws1vzMBZrKAgI0T1IgmPohY87IJapsYkh9Cl/rYGdvGCgsC1hksVFhtrT64YFF3Pl5xUdDtflZhsSYibrknKqixlDOhxnKJi5YJagQukwuswCQsKlxjlngmfUwCEIfhb/bcsP0QOBx5xrW0TfixjfYJ3GbpMwi9OHZYZRE/LETgDRBtNzwIuD+tJTRN30x6LZNzhFAofJiU49qL9RdBlmniZBaAf/3rX/5+eO67776LsMN6TJ8wAUnZmMghsOm39O26CGryI2+eQd9A1JHiBDXPYSKJNdgs4YUU1FHxH2VEn+RdYTGKPkkfsOfTL+LeL+qC1Zj3gsU/BAf3JRF8vKuMLXiphIsN5GkWJiwwTMgR87j4htdRNsrKUX+4qOMKyTsY1ycYU1jgwEpTSEEd15dZzGHBBxdMxKO5CZvVMdsCDPklaQPzxIF7pgULFpd4fpSbLYriKosoYoKetGzRdsViiTswz2BBIZOgxkWUcZp2RQyECy1JxwN7N1lIM1d7c6vNJqiT9PuwXiweUUYEmnm38Gwbr6Pjr71HLIzyzeSfbOMWrrrWF+NEIwui9GEEUBreaTgmqS/58Y3lWt4tOyWEbwYLXvbtD5/L+MwCKFtBWAijX9HWmZhGy0w7UncWLaJsyJtFE8ai6KklZnE3636m7wJsEdMI61zjDnOGtCefxI0tSQQ1/fjGG2/0z2MBI5OgZoEH/rwDvFOW7J3ONkbiYVXIb2CxvlfF6vNp3g9dW3oCEtSlZ94gn2gf6kyVyyagMt2TKShZuAqKcOLjzyAbplCIZRPUTFRwyWW13YSZnXltwpZ9e0xMTFCbC7Q9L5MrtP09m6AOLc8mihHsCC7EM8KRjw7iHeGEuLL6MCFD/CNWswnqkEv4vDguXGuCmlV6PsgwJjHxxOIZime7NpegxjUTDwUWMEhJ+0M2dlavaLsxmadcWAnYn46oRBgkTVjWw33v3IfrOW6aWIuTpkyW3ej9mSZOYVvAiwkXVjkWUKJbHcJ9dTaJZEKN5wGTyGyCmv15WEYtMWnBahkKPybcCD/+hiUVrxD22DEhjQoLrGC4gzLZYxGF/oMQMfflpPzi3ueosIgy4u+2B4/y015Y/rEIwSwUgogxthJgsYYtk2f6p1n5bfwhzy222MIXhz15uFljIWJCzLNgzASXBT97V7jW2hXXTp5r8Q+iE+k4Htn6hNWZd5P3EcbUAXdQxgPiC6SdRJMndUHUI3SxzLHgw+TXxjsrU5L+kqQNEBewgD2Lm4gMxhgs4jAL+fJ7OBYZM95LhBL7+hE+ScoWTnYZ63mfaHfcnUmZBDV14ltAPzaRlY+FmmdQd+JS4NFFP+R9YtxijA8X35KODfRRqxfjLG2H1R1LY/htZDGaevI+mpdEOI7iXYKQZkEs6pGS6b2NE9ThtWl4pxkbktSX/GwvOPXi28pCMd9R3uW4d5F24HvKYg4LLLQ53zdjytaXqHdLWG7akHeGNomyYVzlXhYaQm8k7o96LmRre+ZAScadJGNNlHm+ghpvO9hhZGALXJygxgUeyz7bWxirzDswOl5mKrd5HRbqG8hzi/G9KlafT/N+6NrSE5CgLj3zBvlEBCAfCla4o8n2xqYNTpZJUJM/VkrEBXuj4vZTIzZtH3E2QR2K5KQu34UU1KElnckxbroIZFaxsUQhWNjnGSeE48R4eE53XEdLI6ijCwhxCwfmsppLUJsbGx9aUjEEdbioYO7SuJdjxU9zxA0r5RZsxRiyFzet1dtcC5nYssfM3C6j7ZJt4sTEgkkxwYkQHrjlJmGHKMLSz6SLVFcLtU1MWXxiQskiFu7UCIrQ5dvqRp2x9GIRph/RBoVw+Y4T1CEj+iEWS9rdYg0ksZAjlrCuUC/bZpHEQk19sbCy2GB7+o2BtSviG2YwoCxxVrE0fYJr4ya9eAHRFiykRBcY0350ECH0HxZL2DYSeovk2iJgbtFJ2wAmTLRJLAxhoSPRrsY3l7jLx+WbduO5bJdBwPP/9lwbR40zW4Pw0GGMpq1DN+C0bO16WxhmQg9jFg0yuXzn6ve4zVp/ZRzk3YMfAjmMuRF1fw7Lbm76XIP4zDVu2b1JBXUS3mlYJqmv7QXn/eP9tv3J1JUFqKhwszbhb7QJnl20NWWHK4KOf7LFb8EziK0D4VYt61f0N8ZMxoSou7nVh+fhzZLtu2DMc4070Wck4ZuPoGaxi8Bu9DvmgJkENeOzxWVgES1sE5sLZRsjbQE/yTcQTxK+u3wDWRyJ+wYW63tlbVnoPp+k/XRN+QhIUJePfYN6sn24CIASihEsg1hu+EiktZpkE9TAC4Og4f7LB9DckxEzWJX5cEatt+EeaixH7MdlwC2HoA4XIpj8EBTIFgLCfcaZhLCt2IZ7qK1jYUnk44YVxqzthRbUtgecyWD0I2d7qLEi4VJOX7B99mHdKC/txQScDy4LCVFRYkHJ4ixCce1m0eAJ/pTJs6AULyDbBfigYxHBchhOQuHFBI/3Jc5d1dqKCTftzOSOfs7kJcqBPcFwsyPksJLw3/bMQghq2pg9wezvZ/HM9rdHBbVZeNiegYjEEsTEohiCOsoISy3WRp5r+8xtogYfuNEWuKNHrfzGyPbGJhHUCC/aZvTo0YssmoT3E2+ByTvWbRYlcPEO+zgutDvttNMi/T5OSHFR3KSXyTXPwWKbZiLNlg/cLMP+yTOSWsyie+5xpc3VBljCwz282cQZfPFwie4Xp+1zvUPRsoX1whMBoYX3TyZRCGcWFRAItB99OJP7a5rxxL6X1Iu+Q19M4/Id7fd896LliopDXL9tvGahC5fkTNzxjMo1bkW/KdHFCMvbypWEdxqGSeprgRMZi8wibAudjF+IOr67CEGs0VdeeaV/P00wJ3lGWGYWclmMwOWZ/KL9CmbMSxhLowtr5n6MKzdeELm8VJKMO/l4UKQV1JSD7WQIZTxEknxr4hbdeCdyjZH04aTfQBag2e7GIjQpk6AuxveqWH0+zfuha0tPQIK69Mwb7BMZEHHl4UPBnkRce5iAh0f6pKl8LkHN83hWpv3UfExxK2KSzaDPR5XExwxBwP5bfrcAMKUQ1Fg4LMJvGODGfudjT32YPOJ2zMcXq42VmYk3CwAWlZmPAQIHwcpkgA851yMi2HtIEDcCqEQnThblO7q33CbrYVTzbFG+aQMmhAgmJiVEPbdonUzaqCvP4O8sWlAvrDAEb2LSwko9eTDBpi3ZuxYGmUvj8h0unMCLtmdBgTIQvMWCfaXpg3W91ia1LCpYW5InboQEGUN4WB3x4GBCYS7HNsGGCcLb+gsLFeHiEd4aTMLoB7BHWLEyb/+faTKRxqpnkw4EhfXfuD3UcZP4JBbiXJyTMrJFHPqeRea2wHBYjegTdhwL71y4z94WP9gvzoQ2qaA2NrQlE1iLlk5/ZiuMtZVdR1wFvGvsOkQ27qRhQL9ck+lMFmrKQB+KE6uZGNNmlJEyMSG2xFjOYhweEtQraX9J0ga4OptFOCxXnLA1biw2hi6ice9QLut5KKhhxRgZ7rOPikIT1Cyy2IJHIQS1eXCE7sPZBHWusSGsV7gFA8s+YzmCh0UmEostnDwRjjW8I3x3sK6y9SHJuJVJjEe9pIxXEt65xoHw73HtEK0vlmYWmVg0sW8mv7EIyHcN93famEj+9He+YXi02Tcz7hl2P/OJcEzHy4WxA08ke5fj+jPfJr7TiHnrU3bKAO7/5k2VawxIOu6kYWrf/zRByViQYBHCFiiTCGqew+ID32y+9/ZNyTVG4o1op1/EfQOJgUE/pl0wnLAdxtoirlzF+l4Vq8+nbUtdX1oCEtSl5a2nJSBge1j5GBFpFnHIRwoLE3uPsNCxF4rVfazfDF6WCJjEpBkxQcLtB9GMwNh22239b88995z/yDLpZDDHQoMoZNKEWx8CmwkkR4ARbI3fsZBSBu4jf8pCcBCELFGqCWqDSzCWeNzvmMQg2EmhKORegqRwfBWRVFl44APA8yzCLgsAiHvyxPLMPlDKiBsnHx5cMS0aN8/io8DknX1vlIvf4MakgEkME0Y+Lnz42NdqUdLZF8pEi8kGXLmGyb3VF4sye5DxOmBPJSvv3Es9WSghf+5jIsEEEUHPR9LcvbCa2LEYdsY24pm9gwge2pkzlGlfficIEnvZSdSXclAPnok1AUszQocVauoZbTfrI9zPh5kPPGW088YTdL2iXELZOeqLSRPlsbM3Laqy9Q/6NBZ6otfbIlB4lBGFY8IFFwJU0TbkzUTQhAZnozPhoJ+FFlhYM2lExBBdmIkG+5zZF05f4tgbFr6YWCPgeadwO6Rv0M9ZFOHdoN14b+hz9BUm5UxY7PlMUOm35GdHy7GFgTJhMWdSTxuGe42TQE/KCMa87ywwUGYmzTAhDgFtgFig7xKcj/eI/ZRYPXCpp5z0dd4Z6ozApj5du3b1E2CsylhEYUBCjDGBI3gRixpM4mBI/dhrTr8mqne4f9/ebdxBEdYsJLFIwbvNO8I99A/GFNjSNrYARXvS/rQ37zqCkrGQhUvGNH6nT1De6FE+uRhTX/oVbcm7RT3hSF9kfMJLAl65+guLFtQnSRtE9/CywITQzsSXsY/xGu8CyodwY4xG4CQtGy63SdqVNkR0wpn+jBs6YxUpej+W/aS8aV9c8tknDicWIOlDuMvi/so4jqCjD9LeSfs9Ii2uXLzH9EH6GX2YhUXGWL535nGClxT9lX7Gd8lSrnGLvshYjtWb9xvrK+8932C8JFjAjCtXtvcoVz+1vyetL2MQ5UMgUn++jXYMHGWmr9OfmCdwDYvwzCsYm/nmJWFKnfkWIaY51x6RGFrvGU8ZHxgvEOF8p7Ce2tGJvL984xiHEPT0a7zLwj5N2/BtiG4bSjruJOEaji25+jx9k/Em+q3g+88CBWOXBRtkHsDCYjh2sNDPuwA72oNvOgtBzElyjZHZvoF8lzBEMJ9ifsU8kO8q84houZjv0AaF/l4Vq88naUNdU14CEtTl5a+nVwGBJFbWKsBQ9VW0vdmIyTCSe2iJYFGBwDUkrIWZtkkgHJmQMFkwixAr8EzImSTEHVFngaKYBGU7bq4SGyotI+ND4DRb2IrWi0UcWHMtgijTdWl4ZGrjaB4sFiLq0+7LT1OWfK5FGDBhZREuW/9LkneSNkiST3hNpXJLW4+zcCM3AAAgAElEQVSk16ft90nz5TrGAxZ3s70jXJe0T6d5dqmvtbqyaFXXfh33LhOxmoURFsniTpdAaGJ5ZhHJPGfIp1D9uSG0UdoxMu4baExZOIt+Z0vd5/S86iMgQV19ba4al5iABHWJgdezx+Vy7UtaHVbgsTzbeddx97GlAKsrVmrb6pA0/3JeVyhG5ayDni0CaQmo36clVvrraSOs3Xj0ZPO8wfsHqzPiW0kERKDhEZCgbnhtqhpVGAEJ6gprkAorjvUP3Odtn18+RcR1jojwuBBmS+xjx2Uv6nKbzzNLdU+hGJWqvHqOCBSCgPp9ISgWNw/cxRl72S6SLfBqNOp0cUul3EVABEpNQIK61MT1vKoiEHemMXvubB94VcFQZRchwN4y9q6yFw7XS/bWss8x7RFzZMz+MVyX41wOwwfjZsj+xtDtvJKbppCMKrmeKpsIhATU7+tHf8D1mG0SFkwyU6lxO2eMZmtJ2hNP6gcJlVIEqpuABHV1t79qLwIiIAIiIAIiIAIiIAIiIAIikCcBCeo8wek2ERABERABERABERABERABERCB6iYgQV3d7a/ai4AIiIAIiIAIiIAIiIAIiIAI5ElAgjpPcLpNBERABERABERABERABERABESguglIUFd3+6v2IiACIiACIiACIiACIiACIiACeRKQoM4TnG4TAREQAREQAREQAREQAREQARGobgIS1NXd/qq9CIiACIiACIiACIiACIiACIhAngQkqPMEp9tEQAREQAREQAREQAREQAREQASqm4AEdXW3v2ovAiIgAiIgAiIgAiIgAiIgAiKQJwEJ6jzB6TYREAEREAEREAEREAEREAEREIHqJiBBXd3tr9qLgAiIgAiIgAiIgAiIgAiIgAjkSUCCOk9wuk0EREAEREAEREAEREAEREAERKC6CUhQV3f7q/YiIAIiIAIiIAIiIAIiIAIiIAJ5EpCgzhOcbhMBERABERABERABERABERABEahuAhLU1d3+qr0IiIAIiIAIiIAIiIAIiIAIiECeBCSo8wSn20RABERABERABERABERABERABKqbgAR1dbd/Rdf++++/dxMmTHCvv/66W3HFFd1aa63l9t9/f9esWTNf7j///NP973//c5MmTfL//+WXX7qDDz7YdezY0S222GI1dcuVDxd+8MEH/llLLbWUmz9/vjvggANq5bNw4UL35ptvup9++sk1adLENW/e3C1YsMD9+uuv/jmtWrVyyy+/vHv33Xdrflt66aXd2muv7fP+9ttv/XVLLLGEW3fddd3PP//sPvzwQ/f777/735dZZhm3xhpruFmzZvlnkJZccknXpk2bWtfxjI022sjNmTPHzZ4921+3+OKLuw4dOnhGcWnu3Lk+Xysr5SKP3377zb322mv+3/nkkaluK6+8si9GJqY8b+bMmZ4zPGiv5ZZbrlbRacs33njD/7bSSiu5VVZZxd8T8uI+0quvvupoY9I666zjVltttYru1yqcCIiACIiACIiACIhAwyEgQd1w2rJB1eSLL75wJ5xwgjvooIPcoYce6gXy888/7+699153wQUXeLF5/fXXO8TioEGDXNOmTb1oPeuss1ynTp1q7smVD/c9/fTT7qKLLnLXXHONF2Sff/6569evnzvppJPcDjvsUMP1hx9+cJdeeqn/HZE3depU//dHHnnE7bHHHv66efPmucMOO8yX4dxzz/XlRvifd9557sknn3Tjxo2rEXwsBrAAcPrpp7sjjzzS388z+vfv73788UdfHoQmYvGyyy5zd911l7v77rvdhhtu6K8bMGCA22CDDdxxxx3n658txZWLBYGTTz7Z1wHG+eSRqW65mHLfqFGj3GmnneZuuukm16tXr5rih3+jvVncICHAKW+jRo3cVVddVbOw8sknn/j2Gjx4sNtiiy0a1HugyoiACIiACIiACIiACFQ2AQnqym6fqiwdFkzE6Mcff+xFJdZbrLaIr5dfftmLUkTUqaee6m699VYvMC1hzT7mmGO82N5kk01y5tO4cWN3xBFHuEMOOcT16dOnJh/EHnldffXVNcINkXv55Ze7E0880bVo0cJNmzbNbbfddu7ZZ5/1Apr01VdfucMPP9z//9ChQ2vyYxGA6++44w5/L+ntt9/2zz3jjDP8PSSEaM+ePd3uu+/uBaeJXAQx5cNSO2LECPfWW2+5Z555xgtJBGauFC0XIv2f//yn23777d3mm2+e6/ZUdfv0008TMYXFv//9b/f111+7m2++2a2wwgr+OVjfWUB44okn3HXXXVfDlr/dd999bsiQITULC/yG5RpuLMCEngmJKqWLREAEREAEREAEREAERKAOBCSo6wBPtxaHAK7QWHkRlaEoxRqN2G7ZsqU755xz3CuvvFJLoFIas8Ride3Ro4cXqpnyQZw+9NBDbt99960lisnnwQcfdOeff7678847vdWahKBGYGMRxnJcaEGNSJ44caJ3LUfoh4Ka5/P3o48+2ru946KNsDf391wtEQpqrOEI/DPPPNO7nydNSRcLYJeEKYIaTwPENGXZeeedfVGw+CP4hw8f7hdUbLHCxDblxyMACz0J0U17hwsrSeuk60RABERABERABERABESgLgQkqOtCT/cWhYAJ1dtvv73Gchs+CLGF2zX7ac2CbX830cd+ZNypEWmZ8uEexFzv3r3dtdde69q3b1+rPlh+N954Y28hJ+EijVWXZ2M5ziaol112WbfnnnvW5IdIZB92Jgv1fvvt58uAiztu5aSooOY3BD7i85ZbbqkRoEkawbjgKr7++uu7F1980YtzXKiTWnUtj1x1S8oUFrTTCy+84PeJY3lnwQQPhK222sq7wUcFtbmDP/roo+62227zVR8zZoz3VmARQkkEREAEREAEREAEREAESklAgrqUtPWsRARwtUZY4sJrVsjwRizF/I7b99ixY2tchbnGRB8Bs4466igvyDPlw/WIOizZodt2pkISBIwAaAhqUqEs1NQFobvjjjt6gWl1jgpqxCZ7h5966im/mMDeY4KhJUnGhQUCLL/33HOPt/LfeOONtfaJZ8srqYU6KdPx48e7Nddc0y9Y0EZYmuHAggneA7jDRwU15cPFu1u3bu7CCy90iHsWBMy6nYSFrhEBERABERABERABERCBQhGQoC4USeVTMALffPOND1JFhGuslqHlkajURKkmINjo0aO9NbNt27Y1zw73JWMhzpXPL7/84sXZ2WefvYg1nD3K7dq1qxGtuDIjYLfccsuCCmrctocNG+Z23XVX71aeSVA//vjjPpI5LuzspyYwGnySuH1HxTDifOTIke7+++/31u6odT6uMZMKahO8uZg+8MAD3lrOIgJW99atW/v95QceeKDnwGIIojl0+aZcREjn+s8++8xHUSeIGwJcSQREQAREQAREQAREQARKTUCCutTE9bxEBAgyNXDgQO9ibccjYblkDzNBx/744w8vKrFkI7wsmjZWW4TnDTfc4C3XufLhGoQlwc7sHgpIpG9cign6hXs31nDEu/0/1xTKQk0diE6Oi3kmQU2Ec/ZXY1VmgcH2U7NggMt6LrftODHMwkUaYZ5UUJtYz8UUCzwB0QiMNmXKFB/IDOs5rui2F56Fhqighr3t06btWIDIVf9EnU4XiYAIiIAIiIAIiIAIiEBKAhLUKYHp8tIQYK8sEaBx+cUle/XVV/ciiuOdsGqa6OU4KgQ3oox9yhyddcopp9ScyZwkHyye7LOePn26dxMn6jR7jG1/MWIP4YbQCy25CEaOvELQYVUlWBpHY1188cVuvfXW85ZTyoYL+xVXXOGjenPEFxZmXJuJWM1+6a5du3qXZ9yfcT2/5JJLfP0Q2VjIH374YX//Ntts46OXc84ybt/U87333vP/Zr84Z1HHJfYn46oelqtz586eFWXE/RsrPdHGMx07FZdHprrhMZCNKW7a7AWnPNSPqN0ER+PYKxZREMe0B2woF8HXiNjOmdWWiATet29fH1xNwchK807qKSIgAiIgAiIgAiIgAosSkKBWr6hoAghignmRbL9stMC4bSMO2Yu71FJLxdYnST5YVsmnSZMmNcdVYYXG6s051XFuxVjKcQ1H8GLhxg1b6f8TiGNaCD64vuPyz4KAgpEVgqjyEAEREAEREAEREAERyIeABHU+1HRP1RAgwBaWZ/Y3Z0oECMOaipUay7RS4QmwcEGUdfaLs2iCt0Lz5s3dTjvtVPiHKUcREAEREAEREAEREAERSEhAgjohKF1WnQRwh8aV2tzMM1GYMGGCdwe3/d7VSat4tcYFn7OnOVoMEY3rO9ZpvBaUREAEREAEREAEREAERKBcBCSoy0Vez60XBAiEhksxAcOyJYKJscc3k8t5vahsBReSdmA/PW73H3zwgevevbvff60kAiIgAiIgAiIgAiIgAuUkIEFdTvp6tgiIgAiIgAiIgAiIgAiIgAiIQL0lIEFdb5tOBRcBERABERABERABERABERABESgnAQnqctLXs0VABERABERABERABERABERABOotAQnqett0KrgIiIAIiIAIiIAIiIAIiIAIiEA5CUhQl5O+ni0CIiACIlAnAjNmzHBDhw518+fPdwMHDnRdunRx8+bN82fD33333T4afM+ePd2KK67opk6d6oYMGeI23nhjN2jQINe6detUz+Y8+9mzZ7tx48a5AQMGZI0yz1npDz30kDv77LPd0Ucf7Q466CB/EsALL7zgLr74YkdelK1z585umWWWSVUOgiDeddddrlWrVm633XZLda8uFgEREAEREAERKCwBCerC8lRuIiACIiACJSZwwQUXuE8//dSNGjXKNW3a1D/9/vvvd8OHD3d33nmnW2eddfxvXIPIPumkk3JG7o9WYe7cue7hhx92RJyfOHGi44z6Fi1aZK3p448/7oV7WAbOU+/du7fbZZddXJ8+fVKTmjRpkl884Kg+RPrhhx+eOg/dIAIiIAIiIAIiUDgCEtSFY6mcREAEREAEykDghhtu8NbgsWPHuhVWWMEtXLjQ9evXz2G9xpLLOfK///67GzNmjNt5553dGmuskXcpp02b5hDwSQQ1Ap8ycOSbWaFff/11f+zb6NGj3dZbb51XObBQYyHHui1BnRdC3SQCIiACIiACBSMgQV0wlMpIBERABESgHAQQt4hpE7n33nuv++6779zIkSPddddd5zp16uQQsm+//f/aOwsoOW4sXCvo0IYZHKYNwybZMDNznDjkMDNvmJmZmRl2kzi4G2ZmZmaGdz69p3nlSkN1T89M9cync3xszxRIn6D0615dvRytukMNNVTT2SwqqL/99tuw9dZbh2mmmSa6fad33njjjdGSTl4bdTlPmVZQN1193igBCUhAAhJoOQEFdcuR+kAJSEACEuhOAuyN3m677aIb9CijjBJdsueff/5ovT3qqKPiv0899dSw8cYbRwt2Z1JRQf3222+HAQMGhIUXXjhMPfXU8ZW//fZbQOxPMcUUUeyPMMIITWVFQd0UNm+SgAQkIAEJdAkBBXWXYPWhEpCABCTQXQQQuQT+QlA/8sgjMVAXLtYI6oEDB4bRRx89BhDDRTqbEL3sqcYdvFqae+65oyhOqaigLrp/mnez3/v111+vmgcWCRDnaTFAQd1dLcv3SEACEpCABOoTUFDXZ+QVEpCABCRQYgK4cq+11lpRdE4++eRhjTXWCCn4F27V7KHedNNNGw5EVqnIRQV1V+2fJk8K6hI3RrMmAQlIQAJ9joCCus9VuQWWgAQk0HMEEIO4Pd9www3h9NNPrxspu0hOk3s10bxPOumkaI1OovOpp56K+6uT23WR59W6poigTvunOSaLKN8ptWL/tIK6szXo/RKQgAQkIIHWElBQt5anT5OABCQggQoE3nnnnUA0bo6aQuRyDFWRSNlFYH7++edh0KBBYdddd40ByEi4UnM+NRZrjqnqTCAynodIfuKJJ8LVV18dBg8eHJ8966yzxrOlswlxf88994T99tsvbLjhhtFy3r9///Doo4/GaN88h/Oy55133tCvX78ixRvimhdffDHyI9I4EcsJsjb77LM3fJZ1wy/2BglIQAISkIAEKhJQUNswJCABCUigWwkgBrH0tkpQ//HHH1Gosm966KGH7igLZ0YjWocddthuLZ8vk4AEJCABCUig7xBQUPedurakEpCABEpBoNWCuhSFMhMSkIAEJCABCfRJAgrqPlntFloCEpBAzxFQUPcce98sAQlIQAISkEBrCSioW8vTp0lAAhKQQB0CCmqbiAQkIAEJSEACvYWAgrq31KTlkIAEJNAmBBTUbVJRZlMCEpCABCQggboEFNR1EXmBBCQgAQm0koCCupU0fZYEJCABCUhAAj1JQEHdk/R9twQkIIE+SKArBDVHZ6277rrhP//5T5cQHXfccePZ2fPMM0/d5xPBfP755697XbMXrLjiiuHcc89tyRnezebB+yQgAQlIQAIS+L8EFNS2BAlIQAIS6FYCXSGo//zzz3gM18CBA2NZZplllnDZZZf95ZzoegX98ccfwzfffBM47/n+++8PV111VXj22WfjbXvuuWc8/3mYYYap+RiO69pxxx3DWWedFa/bdNNNw3HHHRdGHnnkeq/v+D3lIR9ffPFFPHeahQLywv9Jt99+e1hiiSUKP88LJSABCUhAAhLoGgIK6q7h6lMlIAEJSKAKga4Q1LwKIbvbbruFU089Nb554403Dscff3w8n7rZxBnXd911V9hrr73CTz/9FK688sow3XTT1X0cgnyjjTYKDz/8cLz2vPPOCxtssEEYaqih6t5b7QLKd+aZZ4aDDz44rLrqquGEE04II400UtPP80YJSEACEpCABDpPQEHdeYY+QQISkIAEGiDQVYKaLLz//vvRSn333XfHHB166KFRZNezKtfLPpbhPfbYI0w11VRh1113LSSMsSKvvvrq4dtvvw0TTDBBuPzyy8OCCy5Y71V1f//444+H7bffPhx99NE1XdCfeeaZcN1114Xdd989jDDCCHWfW+0CrOV33nlnGH744cNCCy3U9HM6c+PPP/8cLr744rDkkkuGSSaZpDOPKv29tDXayvrrrx9GGWWUHsnv008/HV577bWw0korhWGHHbZiHs4+++wwzjjjxGtMEujtBB566KHw9ttvh7XWWqtQURmzzj///LD88suHiSaaqNA9XtS+BBTU7Vt35lwCEpBA2xD46KOPokj49NNPwzXXXBM++OCDODFBoGJtnXrqqVtWlnvvvTdag5n8IGQRYosuuminn//xxx+HAw44IOyzzz5hwgknrPu83377LRxzzDFRiJOWW265gAgZf/zx695b7wLKyKLBv/71r6qLBezlPuOMM8Ipp5zyFys9Ih/RRB6zabzxxvuLmzzveuKJJ8K2225bVVzVy28rfg9/FhF22WWXQD57Y8ILgUWg9dZbr+HtCq3kwSIK/ZW09tprV1xAYmGM2AKbb755K1/tsyRQOgJ4HPEdwVMpv3UHLya8lyp5C/WFMat0ldVDGVJQ9xB4XysBCUhAAl1D4Pfffw/HHntstEyT5p577rifevLJJ+/0CxGhiI1ZZ5210LNYQEBwYCkmbbfdduHII48M/fr1K3R/tYsoI/uqKdtYY41V8bJagppJ4Ndffx0GDx4c1lhjjbhQsOWWW0aL6IgjjtjxvFdffTXmF5GHNbKn03333Rduu+22sP/++3eaYU+XJf9+6pQtClizELE9nYgngHcDlvI555zzL9lRUPd0Dfn+7iDAGL7vvvvGvjDZZJN1vPLdd9+N/XXmmWcOY489dlyAmn766cMWW2wRxhxzzI7revOY1R382+UdCup2qSnzKQEJSEAChQm0IjBY4ZfVuRDrxjrrrBMtwqSLLrooRiTvzH7qInmrJajT/ViwEdM33XRTmGOOOYZ4LNbr/fbbL/4cL4IyJNwosfgvs8wy0f27NyVc9PFoYJI+xhhjlKJojzzySNy3zwLVqKOOOkSeFNSlqCIz0YUEWDzFq+iHH36Ii6FpzOb7gsDeZJNNOhZX33zzzTjOc8LDIYcc0rHgx5i19957B05naMWWny4sro/uBAEFdSfgeasEJCABCZSXQFcEBmumtEzKsJBjucDVeqaZZgqXXnppmHHGGZt5XOF76glqLJBEI3/55ZdjhPS8G/vzzz8fXcpxGcd1vizpjjvuiPxOPvnkhiKnlyX/lfKBdZqFjUknnTQMGjSoNFmlvW6zzTbRSr3YYospqEtTM2akOwh8+OGHYeutt46nO8wwwwwdryS+AF4kbN9hgZQFMEQ3sS347jDeZ2M9MGbdfPPNLfFO6o5y+47GCSioG2fmHRKQgAQk0CYEODuaIGWtDgzWaPGTlQILJAlrBcdqsQe1q1I9Qc0+dizls802Wzj88MNj0LFswnrNPvQiR4V1VRkqPZd8456OG3p2ktudeWj1uygTWwOwbOFCWqZEOyDYH94K2eB+WqjLVEvmpSsIIIQRzPk4FHjv4HHE1h3GICzXX375ZfzWsGUGq/Zoo43WkSXG0bTdZ9ppp+2KrPrMHiagoO7hCvD1EpCABBoh8OijjwaCRGHRwmKU3dvIXi/OKib4FZYuU4hBt7oqMFijfAlQg2hC5JMQJLgvV4ui3Ojz89fXE9T8Htfpo4466i+BpZL1eoEFFoiiO5/Yg407MFZsJpMrr7xy+Pzzz2PbxCK/9NJLF47GTVTrW265JR57xnNS0Daew/M59izbnpMlaPHFFy8ccbezLNP9tKdrr7029O/ff4gI62+88UY8Nxzvg2YiylMXHIdG4KNKe+JhS9R43vH3v/89zDXXXJEZk3h4LbXUUoXaEUwfeOCBKAammGKK6DY/9NBDx+Kxp/6VV16Jgj67x589oOyjT5a4xEJB3apW5XPKSuCwww4LLIaymFRviw7j4ZprrhkXJ/MxENKYtcIKK8TFVFPvI6Cg7n11aokkIIFeTAChg2jhjOX8vlcm+ohH3GGrCepffvklWmuLJibWPXV0T9E81rsuL2QJVoYlsKuEbK38ZCOQc92tt94aRW1XpHqCutb+aQQcQhqX7/nmm2+I7CHKrr766hikjGO0aG8cD8NCDseEbbrppjFqO0K9XvA1RDTnhuNSzF7dX3/9tcMSilVnwIAB0bKTP6oGMUcif92ZcI8nLwceeGDHxJg+lSK5V7L0F8kfLvf3339/OO6444YICse9tN8LLrggWuWZ3G+22WZxkYF3Monfc889w/XXXx9Fdr2EOOZ5iGaed9JJJ3VY+Xk3QerywpkyUwcnnnhiyFrXFNT1aPv7diZQb1Exle27774LL7zwQuwfG264YTxRIi1SpWsYM9nSwWJbd49Z7VwH7ZR3BXU71ZZ5lYAEJBBCPAqJCTQTX6KLkhAm7HXEhZiJbt59l2s42uOKK64IHGFVNA033HAxCnS7n/1LwCesBuxvI3VXYLA85xTkBlFEmmWWWeJ+O6LDtjrVEtRpsvj6669HQZyP4I2Ioj0huKabbrohssbv7rnnnijssNrceOON8SgrRDaWWyzw88wzzxDiq1rZEHAwIVo5exWnmWaaGMCH5+Juyc94bt4Nmj6Qgnh15oztRpmTJ84hpx8lcZlc52lfzR4hRZ/F6yRvCeNnlJVFF6LUY0UmEBILFtzD2bjs82QxIxudvVK5GCNOO+20mEfuy5aDRTZYTzzxxH9x8ad8HOOFiz31mpKCutHW4/XtRCAtKm611VZVrcr0R8YhPEfYI804xeJg/mgtyo21+7333ouL3t05ZrUT83bOq4K6nWvPvEtAAn2OAKJ45513jpa/rDUMSxUf/nPPPbfb92B+8skn3VIPndlvnA8M1pVCth4MhA1WciyzJCy6WAcrTcLqPavW72sJ6nr7p6tZJXnfc8891+GGDVes/bgQ5/cNFsk77scI07feeiusttpqMThasohXs5jy3FoW3fReJrnPPvtstHoXSVNOOWUUlNVcO6uVFXGKmOZ89Xyk9CLv5ZpqFncWPh5++OGA6z3WrUoW8qLvQCBwP9tEsG7jhpos4rW8Aap5Kyioi5L3unYkUMtLp1J5WKhmsQvvMLZI5MfzImNWO3Iyz/+XgILaliABCUigjQgkIcSHO+1tRThsu+228bgOfl5vr1eri7vXXntF4dKViVV9rJedSYgThCzRoUm4JzcjAjuTh3Qv5zsTwAaxROJYIiJutzLVEtRp/zQssKjkUy1Bnb02WTazluVmyoCww+X5nHPOiRFza1lMeX6RySkikaNsiiasRgRoq+amXq2sWJA5g7ZSpPSi7y7qwl7JQl70Hem6JJ5ZmEvHodXyBlBQN0rY63sDgUYFNWXGCs2f66677i9R8YuMWb2BW18tg4K6r9a85ZaABNqSQN4aloJuvfPOOxVXxbOFTJFJG9lDjVUMN7ZsxNK2BPf/Mp2sCOwlxULMHt38frfuKt9dd90VXWlxk0bYt/oYrVqCGgHLHudK509T/qKCujMW08S5klCtZTHlvgsvvDAG16q057ir6q9SWat5jDSahyKCurPeAClPlUR5LW8Agh3ST/bff/8h9tNroW60lr2+nQgkQc2Ccf78aPoQMR84izobGBTRnLZHENsgm1h4e/LJJ7t1zGon3u2eVwV1u9eg+ZeABPoUAT7K7Cll3yuWvNNPPz3uoeSjX89lmAk51myEddGE2CQAUk8E8Cqax0auSwHK2LO700471Q2a1cizG72WAGWcW4p1epFFFmm5Z0E1QV1v/zTlqCai8mVkYoml88orr4x7rQnQdcIJJ0Sr93jjjVcISRLPbFlIXhe1LKY8tNqe40IvbPKiSnlKHiMbbbRRWHbZZTuCh7GP/Iknnohu7Ow7pozsOycKMIHocJvH7TpZw4ssEKSFB6Jzp73Wjz/+eHjppZcqRmKvVkzE83/+859oUSeieD1vgGr76RXUTbzsZPsAACAASURBVDYkb2sLAiky98ILL/yX/kXb33fffWNU/uwpCFin+RbjsVKWQIptAbsXZFJB3Qsq0SJIQAJ9g0A2mjDig7Mx2W+K22ZPWVnbiXzau8zCwhFHHBEXCnoqERyNSO0EguoqK3k1QZ0ELIsK1aJSJ5FFsKvsxJBjmghqRRAzglQxqSTCbQpsRoAe/jDJZOsBUanZY015WTioFNwuiXfc8ZdYYom44INgZF92PuI09ZWswvPOO29DQrIzdZ2swywcpMWD7L782267LRDAj73gBAokmBhHaRFfgKi+iFcs6mxdwM2fM8jpv8nzA7HOQkS+vAhzgr/xN32cY8WoMxYs4ITLPkEDJ5poolg8RDwRuQcNGhQjDlfa/oF4v/POOzvO1k0B+2CeFwE8E68YjvQiknsKgpgWNYhrkAKxwSO5vxPMjiPETBJoVwIpMjeLXnlrMx5OLIiyKEa/J6WtV++++27sx6lP8ru0iMnCaaU+1q6MzPf/J6CgtjVIQAISaBMCyRqGJRq3Ms60rGeV7s6iMTFn7xhucJ2NYsriAaIXq1+zgZ6yZWdCQ6AYXO4QMtnJTncy4l0IWoQ0iyFdaSXPC2reyznlCODzzjsvYHlBwHIuaiV3cyyZLEKkqNvkHUHNXu/ll18+WqNHGmmkwHsQtxyvhnAmyFqKOI2g5n6EZCWrDc9k4opYI7AeYhDxiOWHfGEJyp/rjABHZHIMTT76d1fVZVpgwLLLYhaClXOgEZSIYVxC2XaxwQYbxEUEykTk8y222CIGFGPiTfA1xCf5h/8OO+zQEY2fuqHstNHs0VS45HMcHu9kjznWad7HkVdYuqk/9n2n9Nhjj8XYANRnpcUIrmPCz+LFOuusE0YdddTYH1i8qBRNnesR4FjB83WRt1BTZo4OolwstuRFSFfVjc+VQFcR4AQD+iCLXYx1Kf3xxx+xX7LYlLxx6G/0Ub5b+ZMR+HbT91lc7K4xq6uY+NzKBBTUtgwJSEACEmgJgXrHNDHZwDI21VRTxcjLTOwXW2yxKEbygaDSij4us4iGzqS0zxyx3xV7lRvJW3I5n3DCCbvcSl7vHOp6+UbgYlXmqCW2F2QnkxwXw6IJwjltJUD4VjuznMUWArFRn9USdY71GcHJJBXXSUR1PpEv6rErIqNXy1t2/zTtEXdQPBw4no7JNTxY3ErH1eGKzUICUff5GdbiffbZJ7p/8zuOK8P9OyVEOCKXc71ToLD0u8QFazZWahYyWOiothUD63iKD4BLd6WU8sxWDqzlDz74YMUAfeSLxQAWUOir2VTN5RvxwKIIot8kgXYmwCIZC0S4cmcXulKZ6IssUH711Vdhsskmi6cEVNoexVjMWMCCU5kWwdu5bsqWdwV12WrE/EhAAhJoUwLVBByr+ExKsFxiWU/imck6go29pVgAsqv6rRLUyS2XgErsN++KvcpFqyu5nL///vvdYiXvrKCmDrCgY/HMi6miZU7XYenBKyDvbUDgHyzNHDWD5RsXZcQyVljch7NCnmchFrl+1lln/YvwbDRPjVzfaHRtrNdYthD9TMqxPjOZZjGJ8i211FJxAp5NuJFime/sQgFeBDwHi1j+PHrqAffzAw88MAoE2iJinzPHV1pppb8gef7556PV/Pjjj/9LXVQT1Cx4sCjCdgGTBNqZQPK6YKEQr5RmEmMW/W322Wev2Meaeab3lI+Agrp8dWKOJCABCbQlgUoCDssk1kYm1wih/Oo9IhMhxXW4zE099dSx7K0S1OxzQ8iz17er9ioXqayesJJ3VlBTLuoF92T20DZrWWFvISISgZd/BpZfhBltALHN8Wu4ChOBfPrpp/8LWvLDwgj7iHFX7o7UTHRtPBGwSLOXnH3NiGXOqibBAItvfn8zbQTOeGwsuuiiTRcN8Y+3QKVnYGljzyfWY/oiYhnRTWC5fN8kPyxEkZ8ll1zyL/mpJKi5B+s4+7onmGCCpsvgjRIoCwEWnejL9M1mtgq1YgwtCwvzUZ2AgtrWIQEJSEACLSGQF3DJjZV9u9WOZ+LFCAAm7ARvIjASYqAVgrorAn8RfGr00UcP//znPwszS1ZyAjXhXtuK47Fgy5nNuA1nA0VlM9UKQU3e2ftMQhA2c8Y59c++wUoukwgwAprhOo7bNJNXFkBwic8nFl8QcexTriS2C1dIgxfyXiy4U0455RD7yYs8hnvxyECsfvfdd1G85q3G2ecgxI8++ui4/7polPTs/bhb058Q8pVcT3G7v/nmmyM/tl/geYALe6VrOdaNmANEoq/0+0qCmgUs+u/8889fBI/XSKAtCNCuCSaIx04jJ1701JjVFlB7WSYV1L2sQi2OBCQggZ4ikBdwKXozLqiIMtxdK6W0P5X9ZymQUmcFdVccj8UZ1ogIRD/BqIqmrjgeC7GDKz37W6tFeMf1FrGKVTIFCSua5+x1iN4rrrgiBsRqZCGhmXdVu4c991i5iUyO62R3prRHHIa1xHCr8kSAsmuuuSZakTtTb53JD8d63X333WGTTTapmgeEP302Wd478z7vlUCZCTAGMI6zV5pI+0US8SDwpmHBaoYZZihyi9e0MQEFdRtXnlmXgAQkUCYCeUGdopITuAVhxz7Z7hDUXXE8FpZT3JLnnHPOaD0sekxZq63kaWKHpYQjk4iubZKABCQgAQlIoOcIKKh7jr1vloAEJNCrCOQFdXKV5efVjuQBAPtLiW6MYE3nIjdroU57lYla3Irjsdj/i7WQo1CIjIylNntMUa0KbKWVHCGN5ZIyEayL6NfZc4x7VUOyMBKQgAQkIIE2IqCgbqPKMqsSkIAEykyg0p5dzurkqCREaf44oFQWBOKuu+4az7BO0aSbEdQIXizhBFpiv3Ize5UR0AhXjjXCxY9ozV988UXMKsHVeG6RYFicW8x53LgIciYvRxw1mjhWDLd59rHefvvtYfDgwR2POPPMM6M7bjN7mhvNh9dLQAISkIAEJFCdgILa1iEBCUhAAi0hUElQs3+a6M5E/EXo5s+bRnhuvfXWYaSRRorHBaU9o40K6hT4a4sttgg8syvSlVdeGY+Qqidik8s50Y67IrGPOBsRvSve4TMlIAEJSEACEihGQEFdjJNXSUACEpBAHQLVokrzcyJ4E5V68sknH+IpBM7aaqutwrnnnhsjQafUqKAmgjJn7xIpuisSwaiwtPfv37/u44mkjGW+qxIRsBH2PRWwqqvK5XMlIAEJSEAC7UhAQd2OtWaeJSABCZSQQDVBzb5m9kZjpR40aNAQOccqPcooo/zFfblRQV1CHGZJAhKQgAQkIIE+QEBB3Qcq2SJKQAIS6A4CeUH90ksvhcceeyyst9564c033wzs+9133307LKtYkzmCir3G448/fgyyxT5rLLAK6u6oMd8hAQlIQAISkEBnCSioO0vQ+yUgAQlIIBLIC2r2Tx9zzDGBfc3DDDNMPJOT/dQIZtJrr70Wo2bzewJ/XXDBBVFcE8BLQW2jkoAEJCABCUigHQgoqNuhlsyjBCQggTYgkBfUnD+9xx57xGBjpFlmmSUK6GmnnTb+/6GHHgpLLrlkRxAxrNX8IeiXgroNKtwsSkACEpCABCQQFNQ2AglIQAISaAmBanuom3l4GQQ1VnOCi/3www9htNFGCyuvvHL8uyfSs88+G+65557AfnSCt3Fu97DDDtsTWfGdEpCABCQgAQlkCCiobQ4SkIAEJNASAr1JUOOuvvPOO4cddtghCliikXPG9SGHHBJGHnnklvAq+hD2obP//Oijj47u8Mcff3wYb7zxwjrrrFP3CK+i7/A6CUhAAhKQgASaI6Cgbo6bd0lAAhKQQI5AbxLUgwcPjgKWo7jGGmus8Pnnn8fgavvss0+Yb775uq3uf//993DAAQeE4YYbLh49RoLzwQcfHM+iHnvssbstL75IAhKQgAQkIIG/ElBQ2yokIAEJSKAlBMogqN99991w/fXXh48//jjMM888gTOhP/nkk7DxxhuHqaeeunA5L7zwwvDAAw/E/d+c94ygXnfddcPAgQPj30USluXrrrsuTDHFFGGDDTaI1mT+P/HEE8e8FUm4m2+//fZh4YUX7ngvnLfeeush9qMXeZbXSEACEpCABCTQegIK6tYz9YkSkIAE+iSB5BZ92GGHdRyN1SyIn376KQYoW3HFFQtbhHHTPuecc8KWW24ZnnrqqeiyzVFchx56aDz/evbZZw+XX355+Pnnn2tmi6O7uO7999//i6AeMGBAWH/99esW68MPPwxXXXVVmH/++aObOC7bQw89dBTku+22WwzE9txzz9V8Tv/+/aOQ3mijjYYQ8ghqynjllVeG6aabrm5evEACEpCABCQgga4joKDuOrY+WQISkIAEupEAQcS+++67gBC95JJLwv33398hiBvNBosCb7/9dtMWas7Y5s/VV18dvvrqq7g48Pzzz0cxfcYZZ4RJJ520UJZYJECEs186Wca1UBdC50USkIAEJCCBbiGgoO4WzL5EAhKQgAS6i0A6rovjuTj3OiUiZGMZ/uOPP2pmhcBfuGYjhs8+++wY2Tu5fG+11VbRal4kIag32WSTsNlmm4UlllgiumjffffdUaSzN7qepZwo3sMPP3zYZZddwlRTTRV23HHH+FoENcKcIGlFhXmR/HqNBCQgAQlIQAKNE1BQN87MOyQgAQlIoIQE3njjjWiVXmSRRaKQ3nPPPaO7+MknnxxWWWWVMMYYY4Snn346Hj1VK80444xxD/Zee+0VTjvttDDhhBOGN998M2y77bbhmGOO6ThHux4C8rPddtvFe6accsqw9957h/HHHz8K4xdffDG+o1YaffTRw0wzzRTOP//88Prrr4eDDjooDDPMMPEor9tvv71p63u9fPt7CUhAAhKQgASKE1BQF2fllRKQgAQkUGICt9xyS7jpppui4H388cfDggsuGI+4wsK83HLLNXTEFKL7rLPOCt988010uWZvNkHN1lprrcLP4SxtooLPNtts0RX9wAMPjPuqG40S/umnn0aXcc7BnmSSSWL0cSzUlNMkAQlIQAISkEDPElBQ9yx/3y4BCUhAAi0kQDAzXKX58/3334d+/frFfzebEMK4Zo800kgNB1ojqBkJSzNB0tiXjUifYIIJGs4Obuq4kJNwSe9MmRp+uTdIQAISkIAEJFCVgILaxiEBCUhAAhJoMQGs0+x9nnnmmQORwTlDGrfzhRZaqMVv8nESkIAEJCABCfQkAQV1T9L33RKQgAQk0GsJcCwWR4kRJG3ppZcOk002Wa8tqwWTgAQkIAEJ9FUCCuq+WvOWWwISkIAEJCABCUhAAhKQgAQ6RUBB3Sl83iwBCUhAAhKQgAQkIAEJSEACfZWAgrqv1rzlloAEJCABCUhAAhKQgAQkIIFOEVBQdwqfN0tAAhKQgAQkIAEJSEACEpBAXyWgoO6rNW+5JSABCUhAAhKQgAQkIAEJSKBTBBTUncLnzRKQgAQkIAEJSEACEpCABCTQVwkoqPtqzVtuCUhAAhKQgAQkIAEJSEACEugUAQV1p/B5swQkIAEJSEACEpCABCQgAQn0VQIK6r5a85ZbAhKQgAQkIAEJSEACEpCABDpFQEHdKXzeLAEJSEACEpCABCQgAQlIQAJ9lYCCuq/WvOWWgAQkIAEJSEACEpCABCQggU4RUFB3Cp83S0ACEpCABCQgAQlIQAISkEBfJaCg7qs1b7klIAEJSEACEpCABCQgAQlIoFMEFNSdwufNEpCABCQgAQlIQAISkIAEJNBXCSio+2rNW24JSEACEpCABCQgAQlIQAIS6BQBBXWn8HmzBCQgAQlIQAISkIAEJCABCfRVAgrqvlrzllsCEpBACwj8+OOP4eKLLw7LLbdcmHDCCVvwxMYf8eWXX4ZrrrkmrLrqqmHMMcds/AHeIQEJSEACEpCABJokoKBuEpy3SUACEujrBH777bdw0kknhdlnnz0stNBCPYrjxRdfjMJ+r732CiOPPHKP5sWXS0ACEpCABCTQdwgoqPtOXVtSCUhAAi0lcPnll4f3338/7LDDDmGYYYZp6bObedgll1wSPvvss7DddtuFoYYaqplHeI8EJCABCUhAAhJoiICCuiFcXiwBCUhAAhBASO+yyy7h0EMPDZNPPnkpoOD6jbjfeeedw8wzz1yKPJkJCUig+wj8/PPPYe+99w5PPfVUOO+888Lwww8fNtxwwzDVVFOFI488Mow44ojdlxnfJAEJ9BkCCuo+U9UWVAISkEDrCJxzzjnh7bffDvvtt18prNOpZGeccUYU+2XLV+vI+yQJSKAagV9++SX861//Cu+++27cjjLccMOFbbfdNowzzjjhkEMOCf369ROeBCQggZYTUFC3HKkPlIAEJNC7CXz77bdh6623DgMHDgxLLLFEqQr7zDPPRDF96qmnhgkmmKBUeTMzEpBA1xP4/vvvw6233hoefvjh8Ouvv4Y55pgjrLbaasZW6Hr0vkECfZaAgrrPVn15C/7JJ5+EV199NX4Ihx566DDqqKOGn376Kf4ZdthhwyyzzBL+9re/hXfeeSdayH7//fd4Ddd+88034Y8//ogWs2mmmSaMN9548f/3339/uOeee+IHlWesu+66ccW6SHrttdfCTTfdFFj55t1LL710x218uNlHOuecc8bfdUXK8uD5I400UphpppkCAaGefvrp+Ddln3HGGWOE4zSZeO+998IXX3wR3XHXWmutjslElhvPG3300cMkk0wSmcOYxKr+9NNPHxl/9dVXVYvFvbjQMXmBz9///vfoWvfQQw+FH374IUw22WRh4YUXHmIiQ3088sgj4e67747vYa/rGmusEfr37z/Ee/7888+AOIIv14w99thhscUWi668n3/+eXjuuedq4oYHeUhtpFZZuXa00UaLbYVJ2IMPPhi54j6IaKQc2QTjK664IuYP5lNMMUVYZZVVwggjjBCeffbZusxg9PLLLweEKSnbXvOFIoo27ou8g/bcaHr88cfDK6+8EieUuD+Svv766/DCCy/ENkNfajSRd/Ypn3jiiWHaaaf9y+3wueOOOwJtd6KJJoqi+957743tiT640korFXa9pJ7/97//hTHGGCPelyxMcOF300033RBl+PTTT2Od7b///mGeeeZptGgNX5/Gl2uvvTbmkXZEW6DNZMeOon2j3ljFGEfd0Vdpb6OMMkqsT8ZL0vjjjx/79Ouvv97xM8aMKaecMrz11lsV21yRMZK+8O9//zu2ecZQ2mJ2XKkGjny99NJLsc+msQVGpO+++65jzCHPM8wwQxwTivbDepXFO2+88cbIh3bBOL3sssvGNpTPF2MoYxD1RoC7jz/+OD6e/j3uuOMW4km/ZszlXSSeyc+Ifs94THsg0QdmnXXWWNZqKTtOp+8g3BlnaQOJJf3vww8/7ODLzxnPeXZ+7MvypZ1VarOVvg/cB8M05vJs8k85qo2FKTBgkbaVnk2dcB/flHyb5nsOB9owYy9jGd8mIvvzTWC8zrazIhyqsa80B6GcJL69zDdS4jvFe+kbJGI4rLnmmjFPfLcYp+iv+bGe71n2W0EboXxprlFrvIApbbRIOxtrrLGixw7zJL4z9D3yAmvGj9lmm62m1T6f/zTmUNZ64w7X0v5ph/nyM55Uap/V2hllJUYGngeMFQTCXHzxxTvyXqSd0XZo36RUh5XmjPyefka9VZr/8M2kfmv139Q+6vWPemOYv28fAgrq9qmrPpVTBs8BAwaE+eabL1qb+DDxUdhxxx3D7rvvHlecSXzI+ACxl5N0wAEHhLvuuitceumlYeKJJ44f2WOOOSZOjnD34kPN708//fToDlZEoDCwIlwHDRoUDj744LDiiit21AXCcP31148DfcpTV1RUJR58eBA1RFdeZ511YtkQxbi7sYf0H//4R+Bjj3A988wzwwknnNBRXrjx0Ycb+SchPrfffvs4ATjllFPihAX2iBMmEffdd19813//+98w77zzxudef/31UbjAd/PNN48CCrZcxwcc9gi6LOsbbrghXgdPJhDUx4EHHhhOO+20KOJJ5Puyyy4LV199dfw59cSHif26TIhJ3LfbbrvF95BvJgvHHXdcrHPaCIsmtJ8iZWWSkZ7PhHqjjTaKooE2B8stt9yyI4o1ZeX/q6++euRO20SAc2wTEaYPP/zwusyOOOKIOJmhvSIWaa/VFnhuueWWsPzyy4ddd901tuEiH/HUBqlL+gyCinwlQY3IIA+8d9JJJ224yZLngw46KLZ7JmzZBEesw/RfxMhOO+0U2Nu8xRZbxHqFG+0RgV8vMWlkIYxJM/sgaa8sqpAoA+2GBRcmbfkyL7DAArENdGVK4wuTNPZnIgaYUO+zzz6x3TAGMYkr0jcaGavoq9TfNttsE9tN6pssbC2zzDKxyJXGDPg3M0ZSp/Q1ONPXaPPUPe0+lbse5wsvvDAcffTR4corr4yLIGn8ZhyiP9E+eG7RfljvfeSNMY92T59mwk17Z7EPdknwVcrXbbfdFs4666x4HWUmX0V5whhxxWIDY90iiyzSMaYxNn7wwQdxnCiyl7fo2MULivKt12annnrqimMmCwLUEXW11FJLxfGx1ljI+MBYVfT7W6RNsyjHN4DvE/Xy0UcfRXdu+kE6ZaAoh3rtJ1/f1CvfHOqOdrzgggvGbw11yvdszz33jHWKcNxjjz3ityd9H1K/y471/Ix7WaRgvMCbhvG66HjRSDur1I5477777hu/mfW+AZXyD7/OjDvZ/p+dh1RqZ3wHttpqqzjXoJ7JD3MDrmUOxP+LtrN6c8b0beFdzH84DpK2Tr/le8J4lcaqem2oXv8oMgbUe4e/Lw8BBXV56sKcZAhgWUiCCIGYEh9LLC18rEhYyphEIhpIfMT5aKWJ/u233x6DFDHpTkGKEKKbbLJJtDQj6ookrG0IGlbGk0UOIcfkFOsfAiG7al3kmY1ck+fBpJN38lFPQj6JJ6wp2f2j5BOGLAykPWRwY8JHmZLoSPeTLz6yTHAQwkykEWRwnX/++aOghj8TB8QuEyyezXNYNaYOUsRnhBSMsa6md/N7JppJCCX3YcQ0kxISVrC11147ToiTSzET4SWXXDJOPrB6YoWh/Pl885GivkjcW6Ss3EObOf/88+PENOsqzLOoZ45kQiDBllVyJnWsVGMpRDyxcICQROgVYca9+fZaqU10xkKdJgG091TPqT0wGUllaKQtci2sELrUD20jmxBMCJi55portgsml4hM3sU7H3vssbgolayU1d5NPrkHAc79tAdEDm2vVhnS7+Cb2lOj5St6faXxhTGCvDLhY9Eg9d16fQOxUHSsok0wqWeSyYJGvm+S/2pjaKNj5MYbbxzOPvvsKEap93TWONYl2hR9Iy1y1OLGvUcdddQQY2ilvlmkH+Y9RvLvReBsuummsZ1lx/g01jBmpkjw2XxhBaV9wpNFkOyEtyhP8pLGPTxA0lhMuzz++OPj4lDRIH5Fx67UJ7N8k3Cm/zF2pf5fpM3m34u4RPyx+JrEF8+vNRbSXrDIt6pNs7jJ4i7fLeomJb5VfC9OPvnkuEiSb2fVONTr45XqG2sl/YFvLO999NFH44LhBRdcEL0rUiI/XAczvCLycxM8WVi0wZsB0Y1gS6noeIGXRdF2VqkdJRG6wgorVPQyyvOp9K0qOu4giFmkxrKcXYQt0s6wILNowjc/zS0oN20BbgSeox6KtrN6c8Y0n2BhI5vXVC+8t8hCbZH+wbzI1HsIKKh7T132qpJUm7xggSWxik5icMR1DcGQ/2gxoWYygdtOdmBMk3xcjljVxFJYLx122GHhiSeeiBPLJATefPPNsN5668VJBUKvK1OWB5MaPiyINiaA2Y844oP85Ad8ROKxxx7bMZktMlFjAsgkH1GKZTP/8YQjYpMVY1hWWgBJK9tYstNiBKu2CCtc5PkgVrKiMllhkpJdwOADBXNELR4DCAnaQSVBTTuBGS6/RcrKs9kTjDjk3dmJdFrdx+rNggKWVxZjsgs9TOB5Bm2OVfsizHDVLSKoO9OuqDPqBet5WnhJkxFEUFqIavQd9Cf6XZ4VbYafzz333JEhQpgJCP2j0XdRr7jfY2nGtRwhcNFFF0XX/7QohkitJJrhSsrWUaNlrHd9Gkfy4wv5pn0jmmjf1caybN9A8Jx77rmFxyregYDYbLPN4nhUdGLbzBiJFQsLIP0tW9/16iDPr4igToK3Xj+sN6FlXKLNpcW/lJfEnHaV2lLKF38jpmmzWOGzIof7GxHUXE/QPhaA8LShLTB24WLdyBFzRcauNFblFwZY0EEIs/CaFk6Lttnse1no5BksnGQ9ulhQqTUW0l7om0W/v/XaNAuVbPnI12neU6UIh3p9u1J9M74jgpkz4PWABxjjC/OCvKdOsm7zbSTiOB4OaaxnDsHCLd9utjrlj/crMl5kv4tF2lmldkQZn3zyybh4zDaReqlZQc33nvkH3gTPP/98VUFdrZ2xUI3oZ7Eo9Xv6Mdsc6KOI9EbmebXmjMnbisV+vJ+oV1zis+2hqKCu1z/g7tGO9Vpde/1eQd1e9dVnclvto5IHwGDLXkHccPKTRYQyE0FWR/mo5feKMhDjylzv/Nw0yeMDmD6OafWRdzLRyE++8vlExCCA0/6d9HssTEwS6qXEA6sx7pK4mrPimz1vd/DgwXFPEcIjHyiKDwPiP01G0gcWax8TAxJ7qrAu4gGQF0r8vtKkPeW7Vn3l3532OvFzVmgRRUww+KAyQam2QlyNUSVBnb22SFlZBcdSgADPWth5Trofa+Oiiy4aRXXW4lOr7moxS+0VsYs1DesKbRU+LBBV2ptcr53kf0/EaxYzknjg91hPWHjB+ttsQLFqgjr//uRpkCzLjeaf65Nw++c//xlFOZOQemUoKqjxLsBzgv6UTbjYYxWplVKbx1paqb800jfuvPPO2KaKjlUwQeQwviGoaglqAnJgPQAAIABJREFUPGfSNgnyhEcP7Z06LDJGYo1j7EC4442Stg2k8iGy0laNWryKCGom30X6Yb2FEkQG7tqIyvzxabQN+lwSJeQLwUmsB/oeiyHURd4Knuq7Fs/s9gcENGWhb2MlZ4EQTnhuFE3NCmrKgQcJHjyIkCSoi7bZ9F4m/SxgsrCKoMl+q1KbqzYW4kXVyPe3XpumThkX8QLKt7dsbJVsO6vGoQj/bH0zTvINRxQSH4HvJt8dypc8abLzi0qcaXcsrlD/LNqwaMT4jLU6mxr5lnJfkXZWTVAX4ZCuaUZQs6DC2E/foi9mvQez39Za7Sw/f8jnudF2VmvOmPovgp1xgLESYcy2GrYvsBiS9eor8u0vOldopC68tpwEFNTlrJc+n6uigvqqq66Krr8p+FB20OeDxQQ877rTKFzc1nDhxFKDC2Gl/b31nsmHnQkDf2cTeSyyjybxwKqLAODjRH74WKW9Y2mCw+oqbnHZxEeJyTBiu6jVNp+vZgU1YoPJGHvdyT8r/Nddd1101WJilAQxLl1MlJPLLpO4Int8iwrqeu7tTDxZTMh7LaTJCEzZT4UYhWURi2sRQZ2dZNC2+GinOk7ugvXaV6XfV9s/jZDA4luEbbX3FhXUXMcEuDPvqiTKq+2fJr/JCslCWT3hxbWISxbIsgl3SjwIaqW00AbnrOdK/p5aY1nqG/RnrDhFxyrGJPbpMqEnNWuhLjJGFhVh9dpoEUGd3lWvH9Zz5c+Pd9m85beccC2LovQLxCPuxEzw83vDG7VQpy1B7FXF1ZvFSsaNtHe7Hq+s4Kg1duUt1LwLF1gWaxEF2a09RdtsGvNgwYIA7ZRFiDRmk7e0qFVtLGx0YRSrLuMEbZq+m2/T9YRV4pnaWS0ORdhXqm/EW4pJwdYj/sCYBcusMK7Ujml3eE5QRthg6UScs12okss3oj0/fmW/pcnjqEg76wlBTZwVvu8suLGwU0mQF2lnyduEbWLZ+DWpDhttZ3iQ4VGXFpOreYmleR57qalf9uwzRyhqoa7XP4q0Qa9pLwIK6vaqrz6T2yKCmkGRPbwbbLBBx8csPziyqs0+4KyLFBAZhLHWIkbzFpc8ZAZ0PnpMiLAaIgZx/SI4StFI4Z2tuDyPtC8sK0xxgcIdHGtUVuzxYUCgMclCgGNxasTykfLejKBOHztcoqkL9h4jSOGZ9sGlSR7u23ywCHbG5ISJFdbVrEWnUr21QlDTBphUYyHMi6PkNo3gwaMBaxOLOEy4s2ea4oaOQEnbEaoJnfzkPr9qT0RvrOFYY+oJh1rtKu2fZjEosU6LFUxemXAyQcadjv/TlvAYoD8lbwUsC/wbax+Tx7R/kkkJ7T/v6pjNT/Zdaa81q/3UKdZfAtIVSYhnFo9SH663Bzy1ByZ0KeBekfc0eg39igku40Jy603PoL/SHvBoqDaW5fsG7sBFxyqY4KaZ+kazghqLTL0xEo8MtrwwfmQ9HShrtpz1+BUR1Ekc1OuHTNBrJVxLcafFNTc7Ca80VuTzlfZ75sVOo4Ka/OH5gPcUk3Am5PStRlIj43SytFNftEsWKPP3F22z+ftSUDr2MWNVRSSl/bu1xkLGiaJtmq01uNzjDVFp7Ex1ipdY3uWfbSaMu/SJIhyK1EG1+k7PZ4GYsZqtGvkFw0r1lp+bsGDMYgWCLQUvS32q0vap/HiRFfD12llPCGqs+cxDGIOzLu/Zb0aRdpYs8PSj5KGU6i/VO4E7i7YzviMI/eS5Uk1QMw6wD55vFfXDfvdGBHWR/pGdKxRpk15TbgIK6nLXT5/NXT1BnSJuMmgh0FLKD44p+jSRVrPu0bjD4XaVvbcabCYnDzzwQBQVuO8gohlos2KqqyuqEg/KjlAiP4g7xBwTez4YTHrSvigmQURIRqAml71GJmqNCGqOnYFXssIw0WdvMoKKxYu0H4qJbhI7yQLJvmTc2HF/ZW8oLvK45Wdd6ivVWysENVYePqBYWxBvCCFScu1n8SYFVWMixH5qXG7TR5kJJ3taaRfZRZZmLdQsOCBw2efMHj14IOSLRhdNE1IiPpOvxDqJBSzttAcWWBAeTA6ZiFNGykXfYK8nkxRcGZlUZKPrU2f8nmuzEbaZENOn6CuIPSYi1Cv7+klMpmCWuCGw2a+KJR4rXKU+xaSc+7mXgFgpOBEWhkoLDvQL2jvtJwUv7Kr+mcYXeLIAwsSRsQmRjbWT96e+W69vFB2rsIgxgadOknWyM4K6yHvT5JK9imkMyZezHuMigppnFO2Htd6XFhzZDpQdj2i39CX6RPL+qJQvrGG0x6wHUDOCOm1XYCExv+hSjxe/b2ScTkKPb1QavyrdX6TNVroP7wnELgtwyapabyzEI4tvVLXvL0dDMTYxxrO/m8Xe1GfzbTrVKd+QrKs0wo3FztQfinKox79SffOtSVu3aBv0AcrHmIfYSv2fRVkW4rP5zM9NuBdPIdpF1vJfdLzI5r9eO+sJQZ0f72pZqLMeGPl2hrdCYsTWMBaKSNl6x8uoVjvj+8yWC+qD7yrfaWJxkCrlK/UR3pU8VVK9FLVQ8+x6/aO7DDL12rq/bw0BBXVrOPqUFhJgko07I1YRLMIIMlyFk3WMCRcTnptvvjlO8tPeJawbDJpMwJloY8VgJZKBl0GRwQuBgWWaiSjWgnp7n5P1lL3PWPoQH/ljglpY9IqPyvNAgBCoibzxb9xFyRcfJdzAsABiwWL1mz2iuIAjbJjU8MGHH9YwRA97RRGRBM2BC0KXxMSZ/dh8dHg/kcwRCUwUuB7rDcE60kcpfWzYk0ld8XsmkVi/WMhI72ZSxM+YAOHOBkv2frM/naBpTHL52CG4WBHmZ9wD+3TmNpM6hBcil6AqWC5w08bKDA/ylfbGN1pWrCTpaC72qrOlAGsMLJN4SUeRsQeZvDBxgDeM03FA9ZhRd6yus9AAJ1jAkpV2PA0QzixAYMVlAklbRbgy8crvuavW/pg80CaYXNOXEKKUD3bUJ/VE3vmbCRntiCi2iFfywf8pI67P5JM6TX2Q62EC76xoJa+IciadtCeezQQX8c0xRpSBdpWCsaTJU2qnWXGeysVkiX7OXnv+4JXCAgDCodIecMpI/yfvKSJ1V/ZR6o9JGXlHWONhwUQM4Un9Fe0baZJYbayibugrtHUWnrL7SOHO0TNYcPBuQJhwxE8aQ6kn+hSCkrpkgg0jFjuo0yJjJIH+eB572TmDmHLS3hFYtYLr0E+xoFFvacwm0jUpPw6xCEP7LNIP69Up78V6mBYDsHSxJ5LvCfmvli/GIhYl4cmYgnhkYYv+WpRnNm+Md4wH2ZMX6uU9LSwUGaf5zrFw0AjfWm2WtlGpXvg5/Zh65xtAdGtc8/l/rbGwVtticYhjqBCjnMmMKOYbguWXcYPFENo0v6fO+BbQ7znxgUUzvhG0Lb4x7G1vtJ1Vq4fsN5cYIyzCIPhxe2cvLd46WOZTn2VBgP5FXdDGGN9hxbGB2bE+2+9Y8GbBkjGacZIxjn7B2eyUt963NJ/3au0s/w1k7Mh+u+u1xUr5T3vK83XEt4mFhCL9hHgwRdsZ8Qz4HjF+kH9ENvM86iUZDmq1M75niFuCZTImswAC5/QNTvVCudLRo3jkMB9iIRtBzvyH9sj3jvaWxqpa/IrMFerx9/ftQ0BB3T51ZU7/HwEmr0wYWdmutP+YVWSOq2DSn86w5lZ+zsQdAV5PSLc77LQ3lHIw0ejqaJLZ1XwmG4igWu9mYsSHmslJvb2qTGS4lnqr557fqnor0la6kzEMsGYwmSiyoJPdP83Z6YiHLGsmE6TEPlk4mKAgeBHFTFoQXflgQdyXXEf5d94Nj7wyAUn9LNU1XgvV6o+JGYsp1QKxZVnjwcBCS7V92UzSmJA3KmA623aqtZlG+0a1sQqLHQtaLPhkj3VL+U7B/hDMLKY0Y/0o0u5pO2wDIEhZUbf9ZtkWyU+9Z6f4FUXGmnrPaub32WPkmrm/K+9pBd80HtQb86u9i58jrhoZ39OYgugsEoOkKxmmZ7fqO9XMeEEeytzOWsW/SF+u1M7S94P7u2Pcype3O+cKrWLtcxonoKBunJl39CABBktWP7Hg1bI+sX8UUY0gKMsHtwexdfmr67nod3kGevkLcGPGMoNbW5FFhUrnT9dChMUK6xBeC1itEcl4QWApYRWfyTLW12xiVR/3ePZiVxJ4RasEsU9fxeKUP5saF3LEPdZCLAPpTFIs1dktHOldKWgQ7teNRFMumtdmrmtV32DRgYXEWpHZ8dKhDrFStyJKfDPl7ev38I1CXLGQiVcBbZu22kgwsr7OsC+Xv+h4YTvry63EspeRgIK6jLVinqoSYCWbfTRMvtkzXC1xHVYaJtb547LE23oCaRJABPGsV0Dr39Q3n4gbHanoMVeVzp+uRQ6LD+5sCFpc6Nhnhgv6yiuvHF3OcXvLC4IUkZwFq7R/sJnawQ2ZSMicaZtPiEhcQXG7xTJPUCzcOvMRmNN9RLHHFZBAP2XxQmlV38DlccYZZ+zYVlCNdT7oTjN14j3NEWBxCBfeN954I7ZV2iNuv0X7bXNv9a7eRKDIeGE76001bll6CwEFdW+pyT5SDlx2sELhqlrLjZnJPq6JiICudkvsI+irFhOxh/WUPUy4VbKXlP11WDpNnSeAtRnGiNaiIpH9dAiwfFTmernBsoaVE5HMv/lTyyWfvogLMnvJi5xFnH8/fRTXbcpWyYJH9HEW0NgT//DDD8co5Ox/q+R1kvbQsReRfe9lSK3sG7Bmf3G9NoDlCnf9Ip4MZWDU2/LA/l6ENF4b1EEj/ba3sbA8jRFoZLywnTXG1qsl0NUEFNRdTdjnS0ACEuhmAogqhHG9/emtyBaBgQj+ROC0ZvbttiIPuILjWsuZuylwWiue6zMkIAEJSEACEpBAPQIK6nqE/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PXXX+OLRhpppDDTTDOF3377LTz99NPx76GHHjrMOOOMYcwxxwzff/99uPXWW8N7770XvvjiizD55JOHtdZaK4w88shDZPTzzz8PN954Y/j666/Dp59+Guacc86w7LLLhn79+oVvv/02XHvtteGjjz4Ko402WlhmmWXCAw88EL777rswzDDDhKWWWipMNNFEHc/78ccfwwsvvBDvG2644eI9XPvTTz/Fa0YfffQwxRRTxHJwDYk887MffvghvuePP/6IPx9//PHj9a+//voQZZ5yyinDW2+91XE/+ZhmmmnCeOON11Fmfs/zpp122rDCCit0lPnnn38OTz75ZEd+KtUYz5l++ukDXK677rr4Hv690EILhQUXXDByIcHrueeei3n729/+FmaZZZYw7LDDDvHIF198MXz88cexjFNNNVWso7fffjv8/vvv8Trum2yyySKPxAhu1CHsTBKQgAQkIAEJSEACEmhHAgrqdqy1PpBnBO+AAQPCfPPNF/bbb78w1FBDRWG33XbbRcG3zjrrhBFHHDEKtH/9619h5513Dv/4xz/Cn3/+Ge6+++5w5plnhhNOOCGKT9KDDz4Y/3/44YdHYYeYvfTSS8NDDz0UjjjiiCgev/rqq/h77t1nn33C9ttvH39+7733hl133TUcffTRUWimxLv4GUJ2uummCy+99FJYc801w5Zbbhm22GKLmGeuOeCAA8L//ve/+L5xxhkn3n7ffffFcrAQgHgnVSpzuv+uu+6K90888cQBsXzIIYeEVVZZJcw222xRvJLvDz/8MBx55JFRVCOM991337DnnnvGey688MJw7LHHhiuuuCJMPfXU8VmI8a233joceOCBYccddwz9+/ePQp1/I+ZhmoTzl19+GQYNGhTLeNVVV4UZZpihg0P63QcffBAuu+yyuKBBSjx22WWXsP7668efIf7hyoLEKaecopjuA33ZIkpAAhKQgAQkIIHeTEBB3Ztrt43LhiBcd911o6BGMCP0ELoI2jnmmCOWDFGG+Bt33HGj6MaCS8Iqyj2//PJLFJ4I8U033TSsuOKKURSmhEUWQcnzEOoI4IMOOiggXi+55JIw4YQTxksRtccdd1y0YF988cVRkKfEz7FyYyF++eWXo2Uc8U3eU+KZCGqeOdZYY8Wy7LbbbuHUU08N//3vf2MZSfkyV7s/XYfoPeaYY8III4wQnnnmmbD22muHc889N8wzzzwxLzfddFMUxZSLdx911FFRUJNXxC//xvLOwgX5RnyT7rjjjvjvyy+/PFqbE2uENyJ5gQUWiNx5Lumee+4JF1xwQRT0qYz8vBIPFic22GCDsPTSS0emLIqYJCABCUhAAhKQgAQk0K4EFNTtWnO9PN9ZcYl1E1GKCMXlOSVE5Oqrrx7FdFbA8vusRfadd94JSy655BDiNQllrMcPP/xwuOiii8LYY48d35MVv+ldyaKMoM6+6+STT44W6kknnbSQoMa9+ayzzopiFEt2M4Iagf/8889HV3hcyLPiFdHLwgEu5c8++2xYYokl4u/zghr3dMTtIossEnDXxoqdrPmUf4011oiCPLt4gTUe6/Z5550Xzj///DDBBBNEazmsWcS4/vrrawpq3nPzzTdHV3ks/wrqXt6JLZ4EJCABCUhAAhLoAwQU1H2gktuxiElQ4yKMO/UjjzwSNtpoow5LMmUaPHhwWHzxxcPtt9/eIRxTWRGQ6623XhSsWFVx67766qvDzDPPPAQOBPQ111zTYbmtJqiTtXW11VaL1m8SFvATTzwx5gvLcxELNUKYvcZYv+eff/6KgnrUUUeNVu+UcAv/5ptvhhCrWLmxICN+cR1HXJP30047rcPinS1oXlBnf4erOaL4lVdeiRwR28cff3wHE67FGwBBjRV89913j2xXXXXVKOzZK43bN4sS1SzUK6+8crTIswBCXZAU1O3YM82zBCQgAQlIQAISkECWgILa9lBKAklQEwALt23EMHuCse4iIEmISUQpwhKX5byAxAKM2CbYV/o37tDZhAi94YYbOtybqwnqxx9/PFqicefG3ZmEiMQNnT3BuF3XE9R77713DO6F+zlW8WqCOrm5p3zm84Qg33zzzWOQtLRnOr2bfcnJhbyIoMZqzIIA+7HTnmm44gqf3MOToGYP9lZbbRVd31moYDEBqzSLGrjJVxPU8GJhZOGFF47u8omfgrqUXc9MSUACEpCABCQgAQk0QEBB3QAsL+0+Avn9xATeYr8w0ahxOSY6NXt2cQfHmptEGjnEJRoR/uijj0YBjgUWF2YCd+EOnVLag83/k7irJqixvCKmEZBzzTVXfARWc1yr0zNrCepzzjknCnLyhQU6LQY04/J9xhlnRBZZi3tyf4fNZ599Fl24k7s2ea1koU57zQnYlt0zzh5qyoqgJn+4hePejWAeOHBgLDMinIUErNlYq++8886Yp0oWaoKk7b///tH6XYl597Uq3yQBCUhAAhKQgAQkIIHWElBQt5anT2sRgUoBurAIY5klUjaWWdyciSqN8ENkcvwU6f333w8bbrhh2GabbcJKK60Uo2Aj9rBUI5zTcVqI0M022yywD5ojtEjJBZznItpJCHLeO/fcc3dYcQlohjWYIGcpcnctQY1befaZnRHUlAHhfOWVV0Z3eBYQzj777FgWrO3kDUtw1lJdSVDjsr7HHnvEvdYpAjms2JPO89lDzd5xFixgy8+xsnNUGXvPcUUnGBkRv7nu0EMPrSiocfPmPUQMrySoyT97suGJxX/22WdvUSvyMRKQgAQkIAEJSEACEuhaAgrqruXr05sgwJ7cf//73+Gwww6LEamxhBJZGqHIv7HMYnHGiooVFqsx50vjSs0Zx7iAc6wWltUUiZrgWUTAxsV54403Dm+++WYUhLg2zzrrrB25TIIaN2bux62a47a4BsGK4Lz//vvjXmXejRtzSjwTwcnPNtlkkyjIOQua+xHbRM7GSsvCAAIXYYxlnSBnY4wxRoyunS0z+70R/dn7iY7NQgLvwY2avzmbm/KxkIC1mcUBnoslnPK+8cYb0VKPW/YOO+wQFltssShaORuaY8fYE03EcBYNyANR0wlYhms53FmUwL2bfdZ4BHAMFnWEtwD7yXFjZ881AccQ2uytJm+4hrNfevnll48u9xynhcUbTwESIhvO7D9HTJ9++ulRoGct6000H2+RgAQkIAEJSEACEpBAtxFQUHcbal/UlQSwchK4i4SQTEI6/07On+YYreGGGy6MMsoof8lS1uUb4YpAR3im85gRxrgvIxyJeJ1/T4rAzX5vLLZYkLsqYe1FuJK/4YcfvlOvwXX7119/HaKsnXqgN0tAAhKQgAQkIAEJSKAPEFBQ94FKtojFCVTbQ52egKs2FlmsubUSLugzzjhjxQBhxXPjlRKQgAQkIAEJSEACEpBAmQkoqMtcO+at2wkgqNkPnPYU5zPA70gLLrhgzbxxHW7Y6Rzobi+IL5SABCQgAQlIQAISkIAEupyAgrrLEfuCdiDwzjvvBI6Feu2116LrM0G4iF6dF8S4WQ8zzDB1XawJ+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uf0svAQlIQAIlJPDUU0+FCy64IMw333wxd5deemlYcsklwwYbbBBGHHHEEubYLElAAhKQgAT6JgEFdd+sd0stAQlIQAIlJfDhhx+G/fbbL+y9995h0kknjbl85JFHwsorrxx23333sN1224WhhhqqpLk3WxKQgAQkIIG+RUBB3bfq29JKQAISkEDJCTz00EPRGj1w4MBwzDHHRHfvTz/9NAwYMCCMNdZY4cwzzwyjjjpqyUth9iQgAQlIQAJ9g4CCum/Us6WUgAQkIIE2IfDjjz8GXL7HG2+8MMUUU8Rcv/baa2HttdcOCy64YDj88MPD8MMP3yalMZsSkIAEJCCB3k1AQd2769fSSUACEpBALyBw7bXXhp122ilccsklHfuqe0GxLIIEJCABCUig7QkoqNu+Ci2ABCQgAQn0RgJ//vln+Oabb8KDDz4YhfSOO+4YZpttNvdP98bKtkwSkIAEJNC2BBTUbVt1ZlwCEpCABHozgY8//ji8+OKL4bPPPgu33HJLWH755eOffv369eZiWzYJSEACEpBAWxFQULdVdZlZCUhAAhLoiwQQ1uuss078s/POO4dhhx22L2KwzBKQgAQkIIHSEVBQl65KzJAEJCABCUhgSAI//fRTFNJ33313uOqqq8IMM8wgIglIQAISkIAESkBAQV2CSjALEpCABCQgAQiwb/rCCy8MgwcPDvvvv39HlG9+d9BBB4V99903XH755WGttdYSmAQkIAEJSEACJSCgoC5BJZgFCUhAAhKQAAQ4MovgY5deemm47bbbOiJ6Jwv1RRddFG6//fYwzzzzCEwCEpCABCQggRIQUFCXoBLMggQkIAEJSCARIKI3wnrQoEEdEb3ff//9MHDgwDDJJJOndrWqAAAHIElEQVSEk046KYw66qgCk4AEJCABCUigBAQU1CWoBLMgAQlIQAISSAR+/vnncO6554ZPP/00DBgwIAw33HDh5JNPDl988UU45JBDwvjjjy8sCUhAAhKQgARKQkBBXZKKMBsSkIAEJCCBLIHvv/8+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AerR6EWbttU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367470" y="1057016"/>
            <a:ext cx="10186230" cy="75273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8" name="Picture 4" descr="RGB color spaces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804" y="2706428"/>
            <a:ext cx="5300732" cy="3975549"/>
          </a:xfrm>
          <a:prstGeom prst="rect">
            <a:avLst/>
          </a:prstGeom>
          <a:solidFill>
            <a:schemeClr val="tx1">
              <a:lumMod val="95000"/>
              <a:lumOff val="5000"/>
            </a:schemeClr>
          </a:solidFill>
        </p:spPr>
      </p:pic>
      <p:sp>
        <p:nvSpPr>
          <p:cNvPr id="6" name="Прямоугольник 5"/>
          <p:cNvSpPr/>
          <p:nvPr/>
        </p:nvSpPr>
        <p:spPr>
          <a:xfrm>
            <a:off x="155575" y="7010317"/>
            <a:ext cx="4739054" cy="369332"/>
          </a:xfrm>
          <a:prstGeom prst="rect">
            <a:avLst/>
          </a:prstGeom>
        </p:spPr>
        <p:txBody>
          <a:bodyPr wrap="none">
            <a:spAutoFit/>
          </a:bodyPr>
          <a:lstStyle/>
          <a:p>
            <a:r>
              <a:rPr lang="ru-RU" i="1" dirty="0">
                <a:solidFill>
                  <a:schemeClr val="accent1">
                    <a:lumMod val="60000"/>
                    <a:lumOff val="40000"/>
                  </a:schemeClr>
                </a:solidFill>
              </a:rPr>
              <a:t>https://en.wikipedia.org/wiki/RGB_color_spaces</a:t>
            </a:r>
          </a:p>
        </p:txBody>
      </p:sp>
      <p:sp>
        <p:nvSpPr>
          <p:cNvPr id="8" name="Прямоугольник 7"/>
          <p:cNvSpPr/>
          <p:nvPr/>
        </p:nvSpPr>
        <p:spPr>
          <a:xfrm>
            <a:off x="7904901" y="7041095"/>
            <a:ext cx="3856377" cy="338554"/>
          </a:xfrm>
          <a:prstGeom prst="rect">
            <a:avLst/>
          </a:prstGeom>
        </p:spPr>
        <p:txBody>
          <a:bodyPr wrap="none">
            <a:spAutoFit/>
          </a:bodyPr>
          <a:lstStyle/>
          <a:p>
            <a:r>
              <a:rPr lang="ru-RU" sz="1600" i="1" dirty="0">
                <a:solidFill>
                  <a:schemeClr val="accent1">
                    <a:lumMod val="60000"/>
                    <a:lumOff val="40000"/>
                  </a:schemeClr>
                </a:solidFill>
              </a:rPr>
              <a:t>https://en.wikipedia.org/wiki/HSL_and_HSV</a:t>
            </a:r>
          </a:p>
        </p:txBody>
      </p:sp>
      <p:sp>
        <p:nvSpPr>
          <p:cNvPr id="5" name="TextBox 4"/>
          <p:cNvSpPr txBox="1"/>
          <p:nvPr/>
        </p:nvSpPr>
        <p:spPr>
          <a:xfrm>
            <a:off x="7832637" y="2324667"/>
            <a:ext cx="4000903" cy="369332"/>
          </a:xfrm>
          <a:prstGeom prst="rect">
            <a:avLst/>
          </a:prstGeom>
          <a:noFill/>
        </p:spPr>
        <p:txBody>
          <a:bodyPr wrap="none" rtlCol="0">
            <a:spAutoFit/>
          </a:bodyPr>
          <a:lstStyle/>
          <a:p>
            <a:r>
              <a:rPr lang="en-US" dirty="0">
                <a:solidFill>
                  <a:schemeClr val="bg1"/>
                </a:solidFill>
              </a:rPr>
              <a:t>RGB </a:t>
            </a:r>
            <a:r>
              <a:rPr lang="ru-RU" dirty="0">
                <a:solidFill>
                  <a:schemeClr val="bg1"/>
                </a:solidFill>
              </a:rPr>
              <a:t>схему можно описать в виде куба </a:t>
            </a:r>
          </a:p>
        </p:txBody>
      </p:sp>
    </p:spTree>
    <p:extLst>
      <p:ext uri="{BB962C8B-B14F-4D97-AF65-F5344CB8AC3E}">
        <p14:creationId xmlns:p14="http://schemas.microsoft.com/office/powerpoint/2010/main" val="2542758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10" name="Прямоугольник 9"/>
          <p:cNvSpPr/>
          <p:nvPr/>
        </p:nvSpPr>
        <p:spPr>
          <a:xfrm>
            <a:off x="5684363" y="1981995"/>
            <a:ext cx="6154523" cy="4506673"/>
          </a:xfrm>
          <a:prstGeom prst="rect">
            <a:avLst/>
          </a:prstGeom>
          <a:solidFill>
            <a:srgbClr val="DDDD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769834" y="299103"/>
            <a:ext cx="10515600" cy="786214"/>
          </a:xfrm>
        </p:spPr>
        <p:txBody>
          <a:bodyPr>
            <a:normAutofit/>
          </a:bodyPr>
          <a:lstStyle/>
          <a:p>
            <a:pPr algn="ctr"/>
            <a:r>
              <a:rPr lang="ru-RU" sz="4800" b="1" dirty="0">
                <a:solidFill>
                  <a:schemeClr val="bg1"/>
                </a:solidFill>
              </a:rPr>
              <a:t>Представление изображений</a:t>
            </a:r>
          </a:p>
        </p:txBody>
      </p:sp>
      <p:sp>
        <p:nvSpPr>
          <p:cNvPr id="3" name="Объект 2"/>
          <p:cNvSpPr>
            <a:spLocks noGrp="1"/>
          </p:cNvSpPr>
          <p:nvPr>
            <p:ph idx="1"/>
          </p:nvPr>
        </p:nvSpPr>
        <p:spPr>
          <a:xfrm>
            <a:off x="367470" y="1085316"/>
            <a:ext cx="11591966" cy="4119073"/>
          </a:xfrm>
        </p:spPr>
        <p:txBody>
          <a:bodyPr>
            <a:normAutofit/>
          </a:bodyPr>
          <a:lstStyle/>
          <a:p>
            <a:r>
              <a:rPr lang="ru-RU" sz="2300" b="1" dirty="0">
                <a:solidFill>
                  <a:schemeClr val="bg1"/>
                </a:solidFill>
              </a:rPr>
              <a:t>Цветное изображение </a:t>
            </a:r>
            <a:r>
              <a:rPr lang="ru-RU" sz="2300" dirty="0">
                <a:solidFill>
                  <a:schemeClr val="bg1"/>
                </a:solidFill>
              </a:rPr>
              <a:t>может быть представлено в виде нескольких матриц, объединенных в так называемый тензор(в упрощенном смысле этого слова).</a:t>
            </a:r>
            <a:endParaRPr lang="en-US" sz="2300" dirty="0">
              <a:solidFill>
                <a:schemeClr val="bg1"/>
              </a:solidFill>
            </a:endParaRPr>
          </a:p>
          <a:p>
            <a:r>
              <a:rPr lang="ru-RU" sz="2300" b="1" dirty="0">
                <a:solidFill>
                  <a:schemeClr val="bg1"/>
                </a:solidFill>
              </a:rPr>
              <a:t>форматы цветных изображений </a:t>
            </a:r>
          </a:p>
          <a:p>
            <a:pPr lvl="1"/>
            <a:r>
              <a:rPr lang="ru-RU" sz="2300" dirty="0">
                <a:solidFill>
                  <a:schemeClr val="bg1"/>
                </a:solidFill>
              </a:rPr>
              <a:t>HS</a:t>
            </a:r>
            <a:r>
              <a:rPr lang="en-US" sz="2300" dirty="0">
                <a:solidFill>
                  <a:schemeClr val="bg1"/>
                </a:solidFill>
              </a:rPr>
              <a:t>V</a:t>
            </a:r>
            <a:r>
              <a:rPr lang="ru-RU" sz="2300" dirty="0">
                <a:solidFill>
                  <a:schemeClr val="bg1"/>
                </a:solidFill>
              </a:rPr>
              <a:t> (</a:t>
            </a:r>
            <a:r>
              <a:rPr lang="ru-RU" sz="2300" dirty="0" err="1">
                <a:solidFill>
                  <a:schemeClr val="bg1"/>
                </a:solidFill>
              </a:rPr>
              <a:t>hue</a:t>
            </a:r>
            <a:r>
              <a:rPr lang="ru-RU" sz="2300" dirty="0">
                <a:solidFill>
                  <a:schemeClr val="bg1"/>
                </a:solidFill>
              </a:rPr>
              <a:t>,</a:t>
            </a:r>
            <a:r>
              <a:rPr lang="en-US" sz="2300" dirty="0">
                <a:solidFill>
                  <a:schemeClr val="bg1"/>
                </a:solidFill>
              </a:rPr>
              <a:t> </a:t>
            </a:r>
            <a:r>
              <a:rPr lang="ru-RU" sz="2300" dirty="0" err="1">
                <a:solidFill>
                  <a:schemeClr val="bg1"/>
                </a:solidFill>
              </a:rPr>
              <a:t>saturation</a:t>
            </a:r>
            <a:r>
              <a:rPr lang="ru-RU" sz="2300" dirty="0">
                <a:solidFill>
                  <a:schemeClr val="bg1"/>
                </a:solidFill>
              </a:rPr>
              <a:t>, </a:t>
            </a:r>
            <a:r>
              <a:rPr lang="en-US" sz="2300" dirty="0">
                <a:solidFill>
                  <a:schemeClr val="bg1"/>
                </a:solidFill>
              </a:rPr>
              <a:t>value</a:t>
            </a:r>
            <a:r>
              <a:rPr lang="ru-RU" sz="2300" dirty="0">
                <a:solidFill>
                  <a:schemeClr val="bg1"/>
                </a:solidFill>
              </a:rPr>
              <a:t> (</a:t>
            </a:r>
            <a:r>
              <a:rPr lang="ru-RU" sz="2300" dirty="0" err="1">
                <a:solidFill>
                  <a:schemeClr val="bg1"/>
                </a:solidFill>
              </a:rPr>
              <a:t>intensity</a:t>
            </a:r>
            <a:r>
              <a:rPr lang="ru-RU" sz="2300" dirty="0">
                <a:solidFill>
                  <a:schemeClr val="bg1"/>
                </a:solidFill>
              </a:rPr>
              <a:t>) </a:t>
            </a:r>
            <a:br>
              <a:rPr lang="en-US" sz="2300" dirty="0">
                <a:solidFill>
                  <a:schemeClr val="bg1"/>
                </a:solidFill>
              </a:rPr>
            </a:br>
            <a:r>
              <a:rPr lang="ru-RU" sz="2300" dirty="0">
                <a:solidFill>
                  <a:schemeClr val="bg1"/>
                </a:solidFill>
              </a:rPr>
              <a:t>- тон, насыщенность, светлота</a:t>
            </a:r>
            <a:br>
              <a:rPr lang="ru-RU" sz="2300" dirty="0">
                <a:solidFill>
                  <a:schemeClr val="bg1"/>
                </a:solidFill>
              </a:rPr>
            </a:br>
            <a:r>
              <a:rPr lang="ru-RU" sz="2000" dirty="0">
                <a:solidFill>
                  <a:schemeClr val="bg1"/>
                </a:solidFill>
              </a:rPr>
              <a:t>(яркость)</a:t>
            </a:r>
            <a:r>
              <a:rPr lang="ru-RU" sz="1600" dirty="0">
                <a:solidFill>
                  <a:schemeClr val="bg1"/>
                </a:solidFill>
              </a:rPr>
              <a:t>.</a:t>
            </a:r>
            <a:endParaRPr lang="ru-RU" sz="2300" i="1" dirty="0">
              <a:solidFill>
                <a:schemeClr val="bg1"/>
              </a:solidFill>
            </a:endParaRPr>
          </a:p>
        </p:txBody>
      </p:sp>
      <p:sp>
        <p:nvSpPr>
          <p:cNvPr id="4" name="AutoShape 2" descr="data:image/png;base64,iVBORw0KGgoAAAANSUhEUgAAA9QAAAVqCAYAAAAPxDa7AAAAAXNSR0IArs4c6QAAIABJREFUeF7s3QWQ7Mb1/n2FyWFmZmZmZoeZmZkTh5mZmZnjgMOcOMzwCzMzJ37ro/qf+8qyZqZHu/d6995HVS7bsyOp+9unD/XpnkMccMABB3S5QiAEQiAEQiAEQiAEQiAEQiAEQiAE1iJwiATUa/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MMfdt///vebn3Xc4x63O/3pT9/8/T3hi3/961+7j3/8491vf/vb7hrXuEZ32MMedk/odvq4mxL473//2334wx/uPvvZz/Y9vPrVr96d+tSn3k17m261Evjf//7X/eAHP+je/e53d5e+9KUjE63g8r0NE4iN3TDCPCAEQmABgQTUEY1NIfDKV76ye9nLXtY94AEP6M585jN3Rz7ykbt3vetd3VWvetXu0Y9+dHe3u92t+8c//tH94he/6B760Id2JzvZybqHP/zh3aEOdahNef92fMgBBxzQ/eQnP+ne9KY3dW9+85v74OPCF75w97jHPa473/nOtx27lDaHwA4C5PtPf/pT98Y3vrG7xS1u0X3sYx/rLnjBC4bQHkjg73//e/fpT3+6e8UrXtHtt99+3Z///OfuTne6U3eve92rO9KRjrQHEkmXdwWB2NhdQTnvCIEQQCABdeRgUwg89rGP7c51rnN1l7zkJXc8z2rrhS50od6JusENbrDjcyvZz3ve87p99tmnO8IRjrAp799uD+FgPvGJT+xe/OIXd1e84hW7K1zhCt1ZznKW7njHO153yEMecrt1J+0NgYUESg8koN4zheTzn/98d+c737k7/OEP31fenP/85+9Oe9rT7rG6f8+Ugl3f69jYXc88bwyBPZlAAuo9efQ3se/PeMYzuitf+crdSU960pUBtdWJZz/72d3tbne7fiV7T7ys6L/nPe/pV6MF0blCYHclkIB6dx3Z1f361a9+1d3xjnfsrnWta/XBdJKFq5nlG5tDIDZ2czjmKSEQAm0EElC3ccq3lhBQym219ba3vW13zGMec2VAvej7ewrk3//+99097nGP7j73uU+/UpMrBHZnAgmod+fRXd4321m+9a1vdfe+97336O09e64EHDw9j409eLjnrSGwJxNIQL0nj/5O7vuiku96rf1N3/zmN7t3vOMdvbMl0L7a1a7Wne50p+sOcYhDdP/+97/7vzuky2V14yQnOUm///ob3/hG98tf/rL//BjHOEZ3ylOesv+u1e/67ilOcYrub3/7W79v20E4LqvBDkT7+te/3j/fCvlZz3rW7tCHPvSBaNTzvfNUpzpVd4ITnKCZlnfZL/jJT36y+89//tP985//7G50oxv17XZ9+ctf7vts5eYtb3lL37+//OUvfXCt/NueQve8853v7L7zne90hzvc4frV/6985Sv9dz3zYhe7WHea05ym51SXv9mLjYH/vuhFL9pd5CIX6e93eSdmODswyj8cD/u2h9+rcXFokOs3v/lNd+1rX7svSfe+P/7xj91Xv/rVncZvDHodOTjTmc7U3/6Zz3ym++AHP9gd5jCH6dtshYzsuDzvi1/8YueAGpexNcbf/e53DyIrGP/4xz/eceCesTnb2c7WP1dJITnC2/8f9ahH7ccRX9fRjna07oxnPGP/N+9ypoA987/73e+6k5/85N11rnOdg+wfdVjTa1/72v5Auj/84Q/9QV7FvVkAu64f/7e97W39WP3617/ut2PYVkAWhu32THPP/NH28VzRh//7v//rmbmU7WLlEMKaa+7HybxyVV+tTuqHd97kJjfpnvOc5/Rz+F//+lc/F8hw7Z91cJkzBMgkefQ9bM1fY6pMuOTYO1bJqHebO9rtWUc5ylF2jLczHvx/XebrKnmZ0kOei4M213gf+9jH7g/cKl5HPOIRe7Y+W8Rr2VgN2/jRj360+9CHPtQzo69so/G+lms8h9xz4hOfuJfNcR+0mR5RbfS9732vO9axjtV/x4Fy9NAwabqs7bg86lGP6nW6/37f+97Xy5rxv8pVrrJDz5t3b3/72/vPz3CGM/Ty9alPfaof+7GcaHfLeG3G/DZvXvOa1/Rjac46QI1s6kurPLBB5LDFLplDZGqjOmAj+nnZeNJdxspFbuhBLMzT0nk+N1/piS984Qs7PjemJzrRiXq7xq6wgWSYzig9yM6wK8suzyaPq64WG+sZP/rRjw4i/6Wz/X2sK40P3Y0T/bzoojf1WTJp0bxf1Yfh38ftwHevvfbqv2K8S9/UljG+Q+t88oxVMucsjBrnevf4vSW/9D8bZgz4ZuYAHeA+PswqbvQzm71MJ495lB3xbvqWrA19I/0z1q7S/fpEl4zt1yIWZLzs/Sq7OWTRYvfXkYV8d+sSSEC9dcdm27dsVUC9//7790Hjfe97395ZFsTe6la36h75yEf2wWBdDjt7whOe0L3uda/rnTDXvvvu2z3/+c/v7N1muChPTrYDz7z3Va961Q5n8yMf+Uj/PIrt8pe/fH+/QNJBSRyj17/+9X3gU1f97Wc/+1n36le/ujegrReFzonkCN7sZjfrnYaf/vSn/Yq0Enft0D7Brf46xO3c5z5333YBoL3lT33qU/u2M1gvf/nLuwc+8IF9QOK5EgDFSUDOGdF3bX7Ywx7WH/4mcNQO/824eLd2KIHzbsyq1F7bBPvnOMc5eu6Mi8BHQHK/+92v3+fIITBGDpS63vWut+N9O4PfMs6tcvDWt761b7/2cYA+8IEP9GxsM6iT5RlSQZx+OTSvDoErWRHcSTK4OIYOT/LdS1ziEgcqWzVuZFOgQTbJk+SDsVaxYWw41A960IP6cZga6wpEvdMYP/OZz+xlWnDr4CbjPJwPq2RRIocMPeYxj+nlUF/NB0GKsed8rDNXBBbXv/71+/F/8IMffKC5hq1nc2Bc+mq/rOD91re+df/Zk570pO7+979/37e73/3uOz4ji2TNvYL5L33pS/2c4RQ+61nP6h1zcmx1k6NOPrVdQqlFRsft1mft1RZjVuPbIi8aPSV/U+O9Dq+WsdJfFUCSYRiYk/qBwdOf/vQdiYxVctHah29/+9u9rJKfSlBpg7Eno87EIFer2m7ukTdjK0hfpE84qpzY29zmNv281S/yLljT78997nMH6mfLeG10ftOxt7/97XsG5z3veXs5xITMlA5slYd15tpm6YA59m3VeJp7ghC6xTg9/vGP74MkiY+73OUuvfj5m7EmL3SevuPGntVcptt8n25kk7zX1idJEHJtvht732GPnvzkJ/fPU9ElidRysGGLjS29W3P4nve8Z3fjG9/4INOoxq90nYSSucBuCv7KZjgj4gIXuEBvxyXKyT4+Uz5Jy1wdf6dVjgSb68ynVpkzzvrEHhnPKb+KjmL7rnnNa+6YJ8bXwZT0rvnUwu29733vShs+xUPQfNe73rVPwPJ/hgslxlnizji7jMvYfq1i0ToGZQtb7P4cWcg9W5NAAuqtOS67RatWBdSMKeVLeQpoGFEKSCDJkWKMXL7HeMt6yvwJxD2bAzY+1MzJ4f7mHoavjDgHfXgoEqMjyKJkrTpQvpXRtAr00pe+tPv5z3++4zmtA+K9L3nJS3rn+/jHP/6O26zOUOCcUUGsw9r0lWGuk86r/zLLHGdJBs9z3xve8IZ+pbIupZSCE59bfZQJF1z7h+Pq8k7/bZWFE+P/MRE818VREdR/7Wtf64N3GWTP1f9hkkG2+eY3v3nv7HrfzuK3jHOrHJABTnf1W0LgDne4Qx9MF5t6j5UnssEBEBCPy5Ot0L3oRS/qnYhFe905fAJIFQY1DgJwzh9OZOs4xznO0rG2OsPRMH7kui7Pxt4ZBS2nIXN0JaWsAEoo1FUMznnOc/YBL1kfzxXfnSrPthpTjiyZdQk4BL9WYmquVV/9W6BXKwFTz+Tw6yenljNtHhc7OmHIwCGGghj/aLuV2hYZnWq31RFybDyw9d5WeRnKX23VGI83NlPv9fmYd+tYmbecRPJcOoCOvOUtb9ld7nKXO9A4r9JT4z5UsC5ZVIdHqsjAuALHeqYkJvmkr606rZIzfzdOHO9x0nKsT4oZ3TT89YcKDL2vdGLreGn3nPktaJTIOuEJT3igtqj4INel21vlYWrsp+xSJTc3qgO8b1393CqLlbgmA4IXAajkBR3nMqckUthqgbUKG/8vEHnBC17QJ99wq4ovlQ90CxsngahqQtKidEk90zw1D1wqBVZdpXNabOzUHB4/fzh3/Y0cCPz1cazfxmfETOnZVe1f9Pd1dfaq+bSO3TEmEpESTfyIcb8r6UZ/SApL2kuWSahIirGz5lALt6c85SlNNnyKB9+RL0MGh1vqjLNFlZLV8b2t869lDFrt/rDqaq5M5L6tQyAB9dYZi92uJasCak4hJSfLW4ExZcXZYnyV0LrKcfFvwTQjIHs9LtMeOy7ut4rNCeCkjwNqxkEZo5O2BcECYCVpHCbBrSxzBQstg1NBCyNbznrdV1lwWXbO/GUuc5mDnH7uu95tRa+MwZTT5nv1PKuhAmLttcJnta8y7/grdZaVFUiNL46QDO0jHvGIPnNs9ZQD4lTecb9r1c3KkfcxlJvNbxXjVjmQJVeeWKX8ZdyMi36Of99b5l1iwwn1nADJDrJiPN///vf3zp57F13DA/nGzhlZFqx7/vCk+/FYu89PzI1PwuaASPxUcmAVI04n2Ro/pzLrtiJwNpRNtjgG3jcOEPElpxxgiZiSFU6TlXqMhys9i/ZQP/e5z+0TZ5UsWuTY1gqYMTVPrYK1yKhgapgI4PAJCr1TG6sqoVVeWgOo1oC6Zaxe+MIX9vNMqeFwTkq6CYLpq2HycZV8jJNS2JvbKmMqCTT1DMETR/RSl7pUH0hbhVslZypC/JKDYG2VPhmPVbWh5JYuLp3YOl71jHXnd8mxJO5wzvrcwWrmItlplYdWu2Sub4YO8L4KflrtW4sslt4orhIlxkXShA1xqaZiv/bee+8dFSA+rwSQQGxoG+tzgd/FL37xPlDT5qmAWvWLudXyk5LVn/EvjEzZ2HUDakGQlUyBPVsy1m/mpvezlcqyD86A2mp+JUH1fTyf1rE7xoStU3nEtxr3W3JEJZMk3/Cd5j/dy7aSmRZuEk4tNnzIVnm5LQn02GUve9leTw19RH2VKJSIHM9Jctc6/1rsZqvdzxk6qyzW9vp7AurtNV7bqrWrAmrKneKxGmo1WkDDQNsPNDS6HBdK0p5LQSBFW2WHYyBDZcfZ53zJhleQVOVi5XBc97rX7UvJbnjDG/bZdPcwDFZGOBDrBNTeZVWHwR//xnYZbQ6ZQI/jJMs/zrZ7n7ZUQLQooC6nXellseIYC3SUbHquUkuZ3nGm1so7g+/f/tEmXDCxEis4rwxz8R2/z+cc/c3kt0q4W+WAjDCcvm9li7MmELNCPTT09b5abeXIcYZsLZCokOT5xCc+0SdlFpVc+/7Tnva0frWWUR47ZwJyQciqsZYgYehl8assvdrHKSAzLSfiC8CU5Y0rGsqBUHpX8tDiGIwDaiv8eJiL3jGsBvFc8jAsl3f/ooC6nF7VBFbUlzm22qrtFVC3yKhASkBkpdx8MKclAeznI+914nSrvJAnySQrNJJiLs6iMbN6WsFXzRXvVblQl9URq5+lU1rGqvpb20PGMqBCQEKyqlxa5lBV++i3ahwrgto+DqgF636JwIoT+VSZIjmkUqKl7ZKiZNE8WqVPaqzGAYD+jHVi63jNnd81ZyXByPn4qn28rfIwdt4X2SVMN0MHDAPqVv3cMp5DO1KVDZK1qp8kfFyqmpQb2wuv8qSqaso2CsQkt8dJTUngod6bCqhXyfbw7xUcrdK75K30jv+WVBbM2Q4kKJMYqCqWoa4bvmvVoYuluwR4eJjLZNhYrxtQzdHZY5s3nE/r2B3JD4k3PgIm436v8vfG47eMW+scL7ZY8hv5QLa5kftxRZeEmPNA2PapgLp1/o3H07NUsvm8/LZWu9+yfWEduc93D14CCagPXv679duXKVjBtP3JD3nIQw4UsFBKSm/GAbVVQgbdCqxyUKvJQ4NdIMvgcHwdcMKIWZWbCqhl0jnHyqcpQoGRgF4AZOV23YC6HGkKfbxqNCzJ5sBqj5UO5X3Di7EblsEvCqgrG2x/n9U2hkJQJ1ioPdP4K3UeB9TD9ymBVUYrGGR47XOSsND3ox/96Du+Ou6b8dtsfqsmQ5W/L5ODcvQcqqTygJNWzpkSzrFzwdEjT/5GnmTQBUGCH0EYp5oDbDW1Vv6H7RSkcTJUTEgKjYPCmgOrxtr4DRMpq1gs+vtYfobfG5fKruuc2R+IJw5keHz/OECudy9ynMYB+KKAulZjzWPl93RDi4xyjMel6nW2gIqDKiE2V1vkpXVFsnWFumWsBNRWhQQp6yT3lsmHgFqiTdBA/2FJDy1boebgSqTQC9pkLIZ6akrOqu1zx6qeaby1WfAmsdQ6Xu6fM79bA4NWeRg678vs0jhxMFcHVEC9jn5ukcWqkhnbboeTsTMuiRO2iS5TQVHbBqYSwMv6t9GAulXvSn5P6Z3x2SJsw0YC6uG9Vf5O/9SWrdaxXldnTyWohvNJQN1qd6z+OlBOQO0a6/ValaUXqqx6Wb8W2YV1bPiYB7Zk2dY0AfIwYcG2SxLWIsb43tb51zIG68hf69jne1ufQALqrT9G27aFyxwTB35xdh0eUau5tYdY+Z9SQStSAmL/rlUVCrJWFIfB4zCgpkiVnjJYVommFDeDzTm0b9WqlWBUUGRVl4HZb7/9esdtHSdW+wX+2jcsWS/jo79WkK2EKokVuA0ND2OgzVb4lu3Tq+c5YI3TarVboOjwD+2t/WkCHE6ywEXCQBJCAD48pbecvVo1WNwoAAAgAElEQVS59D1Bi71uw98Un9obvNn8Vgn62IGdkoMy6pIKtQ+3SvFxNwbKVe0vZlw5uByFCpjHsjJ2yMdZbyeRkh8rrK4xJxUAy8ZaUCNQkVlXnq8949Jwq+3a3vJ75YJ/z5FkqTaVgz3c57ho1WXZHmr99Az9mdqDXXsqJaT0o84kmHpmzXUVAGTdQXqLAura5+f8BI6t6pQWGV0U2FalgwDNYWdWXVvkpTWAag2oW8fKXLRnc5wYo8PMV9UT4xW/ZQE1nSChx7GWSBpzN84SReNKiaE+F0S1yJm2Lxsre5XNxUXMKrBSCUCvWy1vHa+587vmbG1vGZ4WbFuNZIz52CoPpWNX2aWSh43qgJrv6+jnVlmkN2y7UtorGS5gtv1nqFskFsfJ8rKN9N24dNzY4+rAx7o2GlCv0rtDGzuld+psESuNEgn6s1kBtT46gE1lmJXV8bkey+xgSzDn/tb5xA9rtTtW/dmg85znPJMBdZ13YB88PT3cHzycN9W/RQH1OjZ8ikeNp4Nch/4V/Umn1TkU43tb51/LGKySv7L7Vem0yvfJ37cHgQTU22OctmUr6xRI2cLhIUM6UyustQrIaamssIBPqSCHxYmMVpCHAbX7lYlyDMfluFWOwwCWQziluJUvWX3kvNh7IxC2KlmHcWm7U4nXCai1S5AnQyshUA5CHdbBwRMwc361j4IXyFWgpP83velNewdTyZKrnH9BRD2Ps+FgD6tGDJegwGqAA8XqdPN6p1VagYP+6Kdge1hmrk2eZQUMS0G9seK0CuzqEBoJAgG69lq5nsPPmDv5Wgk2PuseyDHlwI7lYGofLwONp71dEieSJQ55KqcPoyq9mpKVup9x5gCVgy1QtyJjvOrni8bOWa3mLBpr2X4JkcrKa38xNv6CGwGnwGN8AN+UUqjnWPEWMFUCQB/sfbPaqXS3nPyxk7gsoBb0Dp85tTqAqZUxTnPNv1q5HpZfmieSWfZf1ipWsSN75Ln2v3Fo7ZsWmHlmJTlWyeiUU1lzR/BP3gVo433fU/Ji7FsDqNaAunWsqr/2mNaBcsZPubZkAw6t15Q+mUoCOUTM6vVwDyI9TF6Nh2oFCcdVcrZsrOxnJ+vmTjEby1hV2Rh/Ae6umN9YkmOVJxKW9XOHqhvMH4faaXOrPNRck7RcZpc2Swd437r6eV1ZrKCJTpoKfsv+SPLSBRI35jx25jad56IfbbFReTYsf91oQL1K7w5t7LIVakllY06nbVZAXSvUkngqY2x1a71agrlhQL1qPrXKnCoTvsXQDk3ZCokKW+jMnQpcx/NmVUDdOsfp5CkbZNXf4gg95UBLPh09gzX5q59dG9/byqJlDFbJX9n91nHP97YHgQTU22Octk0rrfAK/qwyc6Q5fVaVZWM5IQIbASSFIxgSKAtAHZpV5U8cNSsAVtgc6uFwGz8zRVHb52ylSoAi2BacMkycSj9vxPFiIGV9a98kx0cgQAELEq3U+n+BitU2zxHsUbhWepWKK4n0ToG2dw5Xa1cNhjIqwbgVaCdHc06VyVptr6BIMKy8XNbX57L8DIDgguNcQVuVOXvW2c9+9j47LLCofguSXQ5swUe5uYAYe9lPBo5T6yRzwSTGxkhwLiDk7AjaJBasOlUQp98MotJeiQbfFYR6n+fZP70uP4wlDOx14qjae9dyCfqtBLfIgeoCDpq2GUvJGasMZIZTJJg0nlZGyZ49qYytVVWrBmNZwQRDBpBTgYHMNxnTHnI73GfJgGPpM8G3PXmC2pax1k9zx89b4WQO6bcgqvX3hvH0HDJSDqw2GUNlmfpjLK16myvGsji51+eSHeaKOUuGbH/w02LmMUeFXAg6h3NNssIcKbk2P73P/3OuBBJkW1Bv77JEhDJjexRrL3M5tsZIEOP9HHIJEEmfks8WGSVryhO12xh4r9JxQY0ElMOTBAWcKCuHy+SFTHHwx/KnHYJMyb8rXelKvR6j29bhtWqsan6Yo5Jn5EBlipVpuoQsTh3OOJ5Xi+bQVB/oGCtK+HH26S5JOfpaQoyu9c512r5MnwwDAKubyrpVH0l2GBvyXzqxZbw2Or/JLc5+0pEcY1w/v2deClKm9NEUSwkg322xS+Rb/zaqA+bq52XjaZ8+maP32UU2RhWM9pqf/tslWKZLyYfDFNlZupBONIb2mpqTKtP0V7UQGympxeZpAztutZAfwM7ROWzfOmcFaEuLjaUjaw4bZ/qInmdD2Eyrt/SS8ZOw1g9zna6jY5xX4rsSzuY/udVWQdtQz5Jletbn5MoKprkkSVT6b5ktHD5rlX+Dq61cfJ1V86nsxSKZMybsp7HgPwyrVgS+fKeyFfS28TKm9Du9aa7wcej++snTVdxa5jjbYUXcuBRbtopdN9+0ibx5N/utMg9nuov/U/avWJb9WmaDsRzft8jHNAbYtdj9Fh8o39keBBJQb49x2m1byejJplN2yrOH5XXbvdOccIGyoG2R07uq/8NVEL+HzbB63qIST8ZCwLrsnQyW53j3smcJQFa9b84YcT44K+seyLLOu6qPgidJmc28GGHljoIEiZ+xzEoWcQgFphIr5Uj43KFUrmWyXm1nwFtWpRf1rWRrXQZ1IAxnpVYQ1+U3fLfgrM4wECyRT4cTjR3J4UoRB4xeWNX2zZLRnSkvLexax6pFp7S8r+U7Ja/YqCZZNI/WabvDx6Z0znBVX7Jj1TzZVePV2rcWnut8Z7N0wDrvrO/uij6XnZrSA3PavOyeVTZ2s9+3FZ637nzS5imZswrNXrNjw58BHcpKBZlDW9Fq65ax2ow5Xu0gA+vI2mbOv81gsRVkKm1YTSAB9WpG+UYIHGwEFh1KdrA1aIMvlgG2BcBKT/0s2gYfuctv52SoYhhvYxg3hIPhRODteJKnPY9WXq0SbzTxseoU3OLW8vM1u3yw88JdQmBRmfwueXleEgK7GYHNmk/8Dyu/y377ezNtxW42DOnOHkYgAfUeNuDp7vYiwKAJbJSV1Urn9urBgVurVNg/tT97O/bFfnSXcvhl1/hU0e3W1/EhLnPbv25AbV/18Hes5743920fAhUAOHXZ2Ra7U6XS9hmFtHR3IbBZ88kWMUnhVb7HZtmK3YV/+rFnEkhAvWeOe3q9xQkod7XH10qoMk97l+2d3M6BhjI/B5sIpsenZW/x4ThQ84yH3/1ddbKycmTZ+42UbR+cXFr7uaiNqhHsO1YSaOyVDCv1t9dwfCCdPcwOqbJvHC9OnEMHt2sVw8E5btvt3c57sIfTPnEl/s5WkFSx/zJXCITAegQ2cz45UIyuXnVOw0ZtxXo9zLdD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XULg97//fbfffvt1RzziEbsrXvGKu+SdeUkIhEAIhEAI7C4EElDvLiOZfoRACIRACIRAA4H//e9/3be+9a3ujW98Y/emN72p+8IXvtBd7WpX6x772Md2pz71qRuekK+EQAiEQAiEQAgUgQTUkYUQCIEQCIEQ2EMI/O53v+se9KAHde9///u7a13rWt0lL3nJ7sxnPnN3jGMcozvEIQ6xh1BIN0MgBDabgEqX29zmNt3hD3/47hnPeEb3k5/8pLv+9a/f3eAGN+jufve7d4c61KE2+5V5XghsGQIJqLfMUKQhIRACIRACIbDzCPz3v//tHve4x3V/+tOfuvvf//7dkY985J33sjw5BEJgjyJAr9z61rfuTnrSk3YPechDul//+tfdrW51q+4KV7hCd+c73zkJuz1KGva8ziag3vPGPD0OgRAIgRDYAwl8//vf7x7+8Id3j3nMY7rjHOc4eyCBdDkEQmBnEvjtb3/bvfWtb+2+/OUvd4c5zGG6C1/4wt1lL3vZ7nCHO9zOfG2eHQIHO4EE1Af7EGx+A370ox91P/zhDzurEUpsrEL8+c9/7stwznSmM3VHOMIRml76q1/9qvvOd77T/fvf/+4OechDdkc5ylG6v/71r/29SgT9v2v4Pv/vfSc72cn6e//xj3/036FYvfuoRz1qvzry9a9/vf+bNu21117dH//4x/49ruMd73jdaU5zmv6dMpyvec1r+r8pVbz0pS/dK2h/W3W552tf+1r3hz/8oedwlrOcpX//8PrNb37TffWrX+0/Ovaxj92d/vSn75/NKLz5zW/uufnvi170ot1FLnKRHUYBX87pouvQhz50d7rTna77yEc+0nNgTK585St3X/nKV/rn/ec//+kudrGL9f1UZjlk7Zm4nOpUp+rHURtc+uD7//znP3eMr8+PdrSjdSc+8YkPwvu0pz1t9/Of/7x/n0u/TnKSk/RjU9fUe43tkY50pKV412nvcY973M6ezW9/+9vdL37xi74fxgEDslDyMW6vz/WL7JQ8V3/PeMYz9p8vu8ZtdODSKU95yu4HP/jBQZhqo8vfXvva13aHPexhe7m5+tWv3stNlcLqx0c/+tF+3+nRj370vh/2nmI6ngfGRTvJdsmYNp/tbGfr+ZpL73rXu/qyOLJ98pOfvLvOda5zIPZ///vfe5n529/+tmOu/OUvf9kxr7zjFKc4RT/2YzmpPi0aazyMtXH40pe+1P+bjBgH7Epulo3DCU94wu6b3/xmr2tqbDyT3H33u9/dIXfmvpLiZdfc+WpstOEd73hHL1v0ijEx/2rcWuYr2Xjve9/by6hxvfzlL9994hOf6PD2XE6h/rrWkf/W+Vr6cSmkFX9cJVPve9/7ejm9ylWu0ssw+SKfF7jABXboN+21p7p0d73S+GnjIt27Sld7F71PTs0DjFfJsneRb/JvXMw/FxtB9v/v//5vh93YyPzW12pb6VryoH0bee/U2A9115BJ6egTnOAEHbtU/NmCs5/97L2+oEeKAftwohOdaOWcMjdqLnsW3UbvHv/4x+/3y7fYUi9pmUNnPetZe3u+bD6a58M2De3SN77xje6Xv/xl36dV8rZMry3T8zVH6HpyRd+xzWXzvve973Wvf/3r+1VW/32sYx2r7ztWvnfMYx5zoa4vmzQ1rsaLjm31zVb5INX/RfPO38vm+m++zdgmmIul+/ltvmNOreszjH2VZfO2fLtlgtsqa9psjr373e/uA3h+lz6WHV3HB3jLW97Syxz9aJ5gw65d4hKX6M573vPumCfm36c//enuk5/8ZD+e3n+jG91oh1/12c9+tvvwhz/c31u+Kt1C1ujP85///EkubMTIbeF7E1Bv4cHZSNMYrGtf+9rdPe95z+7GN75xP/Ff9apXdS94wQu65z//+b0Rabkoa3tgLnjBC3YPfvCDuwMOOKD7wAc+0JcLPuEJT+idMNf4fT6jQO5yl7v0Ttszn/nMAwWz/uYAnDve8Y59ICvwFLQKMDiyLsb19re/fb+aQqExhPe4xz36d17vetdrKh/S3ic/+cn9ffp+i1vcYke3h39zOI/gyWUf0MMe9rDubne7Wx+Aeq//ZqQ9h9J+5Stf2TOlSBkfjLTL3sSf/vSn3QMe8IDuPve5T+/4vfzlL+8e+MAHdje5yU26Rz3qUX3CQd+UQuk/5c/xH7P2mTY+9KEP7Zkbv3Kg1uH9spe9rB+r173udX2QMb7qvec4xzm6Rz7ykX3/Wq512lvPM84cGTK5SD6m2lv9vd3tbtfd9ra3bRp771ynjYyg8SGrHASO9J3udKd+jMim8X7iE5/YG1xlsxwwjq+xJRccrqlxETBrs7YLyvAVAJMV95373Ofux/mDH/xg97znPa976lOfeiDHx9+MH2fO+E2xKDn5+Mc/3suJOTV1TfEQUCnH00fzqhJureNgfjz+8Y/v5YsjKmAwtubMGc5whr4EsDWJN2e+7r///t073/nO7r73vW/vqNTcIsv65GqZr/e+9737VVv6xjgYV/rLM8nGve51rwPpvHVka5352jL3pr7TIlOvfvWre9mTpDFmEkEcRDLzqU99qtfJArl99tmnu9/97tfrm1X6Yx1dvRFZnrIR64zBqvm9aA5t9L1TYz8cvykdz0l/xSte0c8hq30Xv/jFd9gCfyOrEnqt13gM2Tg2SnBtnqxKoLbOITIjEFk1Hz1vSq723Xff3j8hh3Rw657+VjnATn8l3CQp6HTzXQKwdLrD+uhlnwuAXL7H/yFDxsW8mTOuU77SlG/W4oO0zjuJs2tc4xq9vdGH4T7m+hu7RtaK96o5P+UzrDN/Vslti74u/WQukBW6WvvdK9it8WyVDZU7bLO93rWaLki/7nWv2+8LZyPZNT6C8b/ZzW7Wf5+/R17Yd/ZGEk6Swt/5f8961rN6OWIntVXSpXXOreKUv28tAgmot9Z4bFprGAWBGifQgRAuK6ocZj+LQrm2XIJF9wuo6x4rdze/+c1751Owylmeeh/jI4i83OUut+N79U5BtiBBwCzjKxC40IUu1H3sYx/r3yWDLpixIkTRlRF429ve1j396U/vjbEMe8tFwQpWrAK+8IUv3OGIMKKcSj8X8+xnP7t/r6v6gh+l7bKy47+tllPeT3rSk/p9QQKcKUYvfelLe4NtddP7BcVveMMb+v+vizGjvH1+rnOda/I5ggOK2WqM52A1bONwfDFlFF01LuUI6aeV16lEylT7W7hO3beovfU84yygJlOt7a1AVsDEmSl5nttG95EpbSmmjKLkiDFnPOvCkVF1wIrv3/Wud+1loMYRUwbXGHJaxvOAMX/Oc57TJxCseLiq3+bP0MGR0TbH/vWvf/UGd1gipx3kzfhNzbWpPk3xGY8ZIy94lAw65znPeaBbsBnKzbJx0E/czEmODDmwkm8OtyZo6uXrzlff58xYXT7f+c7XrwzgKFHAUbTasM58JRsSWJ5rtdBVgb45Ww71OvI/NWaL5L9FrsffaZUpcnrDG97wIMlFQdAd7nCHXgYkfaz2cxLLQV2mP9bV1XNkuZxRzmnZCAwW6a4581tQOb7PO8a2aZ33LtLV4/Gbeq8x5YD/+Mc/7p773Of2euPFL35x/1lLADx8x3gu+5sKLEnkIc9lstc6hyRrVs3HsV2yaikxhjU90pqAq/a2ykF9T3K8dEMFTS960Yt6/YE33TVO2gv22YfSM4v08JDh1Li2+GYtPkjrvMOUjrfqS35UQrnMKWMq+UFPD+3qlLwM+9XKe9G8XaXjWmRNpddnPvOZPhk41NX6qS98LgcutraVXbd6XHZaGzEmj1auyYuFl5e85CUH8T/5h95XtqHGzzwY+hPlg5Ot7ClfJQXb7+8JqLffmDW1eKy0GWOTnaMkkG39aZSxMuJUMyyUiwwuAzTlNHCovUupi8BgGOBVUCFIsXql9G/stHzuc5/rV+Q4ckNF73OBC+VX714FhLKVFRRMc0YoWZfVcApf8GJVsgLqKoG1OlMlUtrnRNy3v/3tvdNJgSptlYGcUthWewS/OC8yTpXhVklgtUDAP0xeKH2TOLBSqnR9qwfUy9pbY4QjXkpOWwJqjpYgQMDGKRgmEFaN+zqOr0TNVa961YM4lz5XraDKwMoJeR6Ogz5YgeakCByH8075nDYztMNSOw7cNa95zT6YHicHjDdnYpz8MFfMB8Z+swJqQT6Hz5zAeXwN5bZlHCqZYvVHyZ9k2bqOfzna68xXgTMm5mM54vqFs6oU+mWd+TrlBGtXrVRWUmc87zdrvrbI9fg7rTL1oQ99qK+WGAdRtbqklJFu1zfliuPAZyoht66uXleWjZ+5J7jnoM4JqFfN70qUbqWAGnsyxSGXuMVBIntcttsiL2MbJJns0ChJPYnKlnnaOoc8c9V8HMqVtgmmVftYZVw3AbeOnifnbKntAbYSDH0Xep5dmrpUJUlWX+pSl+ory8a6flGStyWgnvLNWnyQ1nnH5kpymNsWLapKT2my5Da/SDJ5swPqZfN2lcy2yJrqikc/+tG9nzX0L9mDW97ylp2KO4sgrQH1uE1VOSCI5jPz9SQdyc7Yny1fTlUijotsdFXl8Rn4FLYT5Np9CCSg3n3G8kA9qQktSLSaRqlQNBSnkszWUqpSRvZL27+sFEmAx2n27Np/NVQge++9d1/mImhQuuUaKyBtEWwop+UEjwNqP+nCeAk67DUeX0poWpURg61Eh0GRvbSCVspSKbnAYhhQe5cATnBjD5J+K+N5ylOeMrnKu2qFd1FAXfdpGz6UbQXUDAEnUt8FlMPV1KET0LpCLWAX4HB2ZOCtyFr5Ps95znOQQL51Sgz7vaq99UyOLQNIdloCauWoggArqNjMDajJrxXeuiRTZJ8rOOZUMMLkViA8vDhP9nJzbGusFq2g1DywUisho0pDUkiwXlfJtpUOsjW8tMcK4jBosGL9tKc9rR8v7JYF1Iw/h4+DLMDFT78qEKoxI2ucdBl+z53Klg/ltnUcBCYCdCshlbhqlaf63rrzlZMsoFQVYjXae+2Hs1dzrHeWOd/1/kUBdXGv8sl15H9nr1C3ypTxVo0zrpbRd/0mP+NkjvGY0h+CW7bFan6rrl5HlkvnCYAElqoFhlVMw7Hc6Py299dWnGJQc8g77KP1+VQgv+q9Q11N59neIYkrmFEJwFbSJYtkzv040H0CYBVfrbZ7rFdqDCW4ya62l05Zd44us3mt85Fc0edsHP0iyKgVvrntaRkP/OkpXJXoCpDwH1apeb/y8Pe85z29vRQwqSLj01TyYehjrTOurb7ZKh+k1UeqqjByhi9bh5OVVnbV6vRUQD3HZxjK8bJ5u874LpI1OsFKr8CdLhJgDy+JJ7Z86MMu8wHqXltiJE/JI1nhH/KZ7cf2Pgs5w6rJ4Rwv27CsemGRnl2HSb67NQkkoN6a47LhVk1NaIGwoIBTItvakgmeUma1p5ghqr0g9T7P5awzkoKPqRJknXNgkYMkBNTlNAydpQqw1y3xnQJn36AVRA4TxctwaqN+CHyUcQ0D6uFKW+2Z1h7Zyamy6bkBteDe3mtBvdV+ZZccJwcE1QEiDF5Lllu/WwLUCqwEc4yopAbu47L+FgGsfre0t56Hn75xxFe1VwKD4ykRwLiNtzCs08bhloUKHoZJiqlAdvj8KonV5lr1nHp/zQPzjFMuoBOkCDArUC/Z5tTp09jxHZZL+htZVfIpMCbDrSvUHFttNUfH2woEEPW5/bKSN7XfuNpTAXXrOEhS2Y4hAaLs2rtl9de91pmv+uj7go1hH8wZSaPNDKhrRUgQQK+tI/87O6BulSkHDo3lq8YHM/t1a7V2LAel+zCnu29605v2+kNikw5p0dUSsu6xEin5sUqWOfUO4jKXaoVtzgr1qvk9ZDBOXu6Mku/aYlLnVkjyjt+rTVgbD1sNlIta1Ron/Frm11RSVyLEGSvmd52F0vIs31lk89aZj7UVilxJPg63jLSsmA/b2roKWSv+tpIN90yPfYAxBwE//YK/QNS2rynZbRnXFt9MUCfZYeFikQ/S6iP5HvtpjM1ZCU+r86oCHLjF9resULf4DOWrrJq3rXK2TNbGCxKLktytsjHVJpUJVvSd6yPRLbgebheoe8Yl+ov0moSiihC6TKn6sLx8HSb57tYkkIB6a47Lhlu1zFHhDLVO5kXKqLLLVQJd72MIObdW3pbtEbRSydm2QuoaOy1K0igvTj7lPMzKO/BBMN9ats5JtBonwGdMrHRY6ZNN1EYG5RGPeES/alr7Lx1qMdyXowSJI834c+gcElMlY3MDan2mqBloe9nqORIfHHb91++dEVAzsIJ5ZbJWlwVr46BzlRCu095yDiUu9NUYLAuoseakC4g4Py371aba22pMZdOV9JO1cfme/XQcKIGbg7cq4Kv3eQeZ5JyM21l7yDhagmJZ85Jt2fJKOBUfQa4kAuetftbISoX5KvnkLIFVQciwJP2LX/xiL+fGd6r8rfZF2085DPq1p+Z46ziYI8o2nZnAOXYwWjmtq2Rp+Pd15uvPfvazfrzsfatVg5rDtlBIFtSqvQBumYO2LKga8rD6TW+tI/87O6BulSmyRM4l8IblrTUXrcopyR4GNFPBWO0F5KSTS05ni662Qk6/1buXybKVNNsczAkrahsJbFfNb7aEPdpVJd/mHV1jlVHATKdMBdQqLySo8FWtJRFdemSdOTU1hiW/Dg4kD+MVvmXPX6RX15mP5uVwb/5UIru1j616HjtbGoYVGrVdgv6jvwRmKpLGiYtxADsluy3juso3E7RLRq7yQayaOiti1bzTbpfEN3sqkW+1nV6XDLNQoFpiVcl3i89g/rTM29ZxXaav6XnbqdjLcfn00Ca3yoZtehLNw8C89KLSeBWLdCM5HSfVq4rEd+jERWNMviQvbKFiG/NTYutIwtb/bgLqrT9Gs1o4NaEpFo41p35q5aY1IKnDUmTvyvGv9ymJkoGz+r0oYKKYBQhKjUp5jZ2lynRbzRBw1k89CVAoNXvJFp1kPO6Hvtr3TNFxYCg0TpoMcJ0AKQkgoKwMoj1HdVpynfDJ4EogKAeqA6JaHPQKTKzgCLpcxVDmu4KOUvxOFtfmcmp3RkAt22ysvEfZ4UZWqJe112FqWNt7zGkTkNa4rwqoh7x2dkBdgaVVSE5XnXUDZxEAACAASURBVKDL+WcktbkOKHGon3lUp7DrkxUW8jPVTsZYdltwYLVBUMyBlpzxrlrFFXRbQRCgKCvz394lePMMe+1drQF1rVB7p4B50QEtVg2nAuApuV30bs6fMxMEsHXStvklEChWrYpsnflaVR4SeAIOY1KrRJJmtpzoh5W40jWrEmBVkmeMyqmuQ9dUk9SK0c6Yr8bMIXacUrrPCmbLVfpymUzZdlBybqV6qGMEFc6zEGzUWRL13qlgbKg/6GKsVulqVR4SamSidPeq7QvDMdhIQN0yvxeVXm/kvYvma8moFSr2zLkJ44DaKiVe5Jo+qtVVgZRAoqXCbNkY+kk4NmB8TkmLvC2aQ+vMR6vu48PuJNMkU6cqZuYE+GPbSebZ8frFi9KRZN+7yagqIPpWZdSQsfbSzRIgi4KmlnFd5ZvRWcZ3lQ8iGf/5z39+5byzeOEgWQl6iSVly5KsfsVAAk21iIrCVQF1i88wpTun5k+LjNV3lulrwS39w+esbVXGdGiTWwNq/p6thMODY9lG+qoO4CUXKnzYufLlyj+sE+TZvyl/WH/Ijl/xcADenEqTdbjlu7ueQALqXc98p7+RkqH8KWZ7rgRMFAPnhDF2UvGq34TVSMbRaraDH+wRYnQEnDLLDg2ikGVyh++70pWu1CscJdZWcgVRLgqPc+j3TTltnO2hQhHIcHqt2FH2Mqje4QRKTqJ+2K+tTE2g0bI6TcFRYNrv+9orM+gnvxwewfkWtOFk1YYBdXKkPXP+rrRHoGHljUK1H5ZT47AeJYhYWJkUTDDUyqllezEe9q1K2wThTv4WIFGoVgQ458ZiyNpzGDmKnaNLAVPQVhit/ikBrvHVPkGXy75037Uyh7ckgoBQibtVDisiVuo5UlaKcLRC7QR0jKy418+ScSqWXa3tlfnmqBgLTqG+cUZkap2uPpQPn3P0tVdwZgzqp8yqvyVfGK7K7ra2EVOObf1UjUw1NjjiZH9xBQD203EarFjjjp0VdMbcGE210+fmnO+aG052x9pKJ2eHLPmpIrLK2VH9wAEyHzhNHOs6jGhqrpE17TT22mfVwsqDuWPl0iFUVjH8reZzyRhZ5kSSN6s25oH/luhpGQdcOC/ebZVYMCi5QN702Vzyb8mA+gmaRXI1Z75aUSArHHNsyXyVt9Mz5j19Yo9v/ebqqvlaTqF7jIXx1T+6oX4CbB3Zap2v+ElOCaL8NItxMAdaL2O2TKaqygdn+qecUavNzhSgu/SxLt+rPdfGU2JM+0p/0OFWmgUd3r1IV0sYqfIgT8ZneCaGd9NLPpN4IctsxFDn1dkd9Cg9y0Zw/ukTupnuWqUzV81v1QvauNnvHY592WIJZXPG3DPf6AfvFUBhYSURb8k2CUlzyrgofaefBTZknY7Cc/gzSGNZGY+h57NPGLOlOAqqW4PzVXNIMEPfL5uPZMZvVY/1C9vM1tN7ZRv1cbNsET2vsg0D4+Lf7DdGAmF6gd9BvuyZpislIS1ASKTrF12KF5089rFWjSvbNSUPU76Z57f4IMt8JDaGja1fZ6HXyJzFA/rYIgVfzvyhm3Hno2Gyrs9Qvl3L/CHLy2S2ZHiVrNX3sNIH+tOz2Vl+jgS2RZ+xzVvkV7GZ5hyb5lnGU2ITYwkOvq6LbNDP9SsvfiqSjLDjlbStgJo84cwGkS/joUpyqGdb9Xu+t/UJJKDe+mO027RQplKpDGU09ZNXnLJyakqx6bzPBYsUG0O8qy4HkTnYiEFvdTim2jZc4ZFoqCz4OiV26/SZgeb8Mhyy0gf3VeMnIaJ0c86hOruyDzLOxoiTvWhfltV1QfBGZYMDauXbNWYjYaMdnMB1f0ZmV/LaCu/aTBkbrmphvxnjvIzR1HwVsHPi64yJdRgvk6nhc0rON1OvTulqziUnnlMqwTGe/3XyslUftoEzvDOvlvm9M9+/Jzx7M+fjzuBFfwtu6e9FdrjmEXmRvN2Vvkf1udUHObh8pJ0xNnOfWawcUlaH5c55Vtldz1hm35f5AMMqBEnyg8N/ndP33LMxAgmoN8Yvd69BQGBppXd8svHwEfbFWDGW0Zv6iZY1XrdlvrrolO+d2UAr2zKzsqG5QiAE2gksO3G5/SnrfXM8X60MKzOv6pP1nra1vi2RanV1+HusUy2URLVSNi4531q9SWtCIARCYDmBuVvUwnV7E0hAvb3Hb1u1Xikmh2nVCsTwJOht1cEFjRVQSxLUvq1d0afxQVa74p15RwjsDgQE1M5JqDMUdkWfhvPVyph9tcqBlZtv9wtL16qTpH1P+e2yhOt2Z5H2h0AI7P4EKqC2vWsrVAnu/sS3Rg8TUG+NcdgjWuFAMaVTq8qnldLYY7OzSqJ3FWxlPvaSWZ3RJ3ul7YndFQpWCRjeytS2eon1rhqPvCcElhGw387hUE5SttXD3l+Hye2KAG84XwWW9J9TeHeHq1WfK7VUoZTtDbvDqKcPIbBnEnCI6b777tufwUKXWURy0J5S9Fy7N4EE1Lv3+KZ3IRACIRACIRACIRACIRACIRACO4lAAuqdBDaPDYEQCIEQCIEQCIEQCIEQCIEQ2L0JJKDevcc3vQuBEAiBEAiBEAiBEAiBEAiBENhJBBJQ7ySweWwIhEAIhEAIhEAIhEAIhEAIhMDuTSAB9e49vuldCIRACIRACIRACIRACIRACITATiKQgHongc1jQyAEQiAEQiAEQiAEQiAEQiAEdm8CCah37/FN70IgBEIgBEIgBEIgBEIgBEIgBHYSgQTUOwlsHhsCIRACIRACIRACIRACIRACIbB7E0hAvXuPb3oXAiEQAiEQAiEQAiEQAiEQAiGwkwgkoN5JYPPYEAiBEAiBEAiBEAiBEAiBEAiB3ZtAAurde3z73h1wwAHd29/+9u6oRz1qd9GLXnQP6HG6GAIhsCcQeM973tMd4QhH6C584Qt3hzjEIfaELqePIRACIRACIRACW4xAAuotNiA7ozkf/vCHu89//vPdne50p+7Qhz70znhFnhkCIRACu5zAf/7zn+7pT396d45znGOXJQt/+9vfdm9605u6H/3oR90pT3nK7tvf/nZ37GMfu7vhDW/Y/ztXCITANAHz9Rvf+Eb3sY99rLva1a7WHe94xwuqEAiBENgtCCSg3i2GcXEnvvOd73RPetKTukc96lHd0Y9+9N28t+leCITAnkbgV7/6VffABz6wu//979+d7GQn22ndV+nzlre8pXvWs57VPeYxj+nOec5z9u/y+f7779+///a3v3239957Z7V8p41CHrzdCPzpT3/qPvShD3WveMUruve///3dkY985O5+97tfd4tb3CIJ/u02mGlvCITAQgIJqHdj4ZANfshDHtKd+9zn7q561avuxj1N10IgBPZkAlaMv/Wtb3X3vve9u0Md6lA7BYVtM/e61736wOBc5zrXQd6hEugud7lL99SnPnWXrZbvlI7moSGwCQQkmmzJuOc979md+tSn7q5+9av380ZVx2EPe9hNeEMeEQIhEAJbh0AC6q0zFpvekq997Wvdgx70oO6Zz3xmd/zjH3/Tn58HhkAIhMBWIPCzn/2su9vd7tavHJ/85Cff9Cb94Ac/6Eu6L3GJS3QPfvCDJ4N2CcwHPOAB3Wc/+9nu5S9/eXfCE55w09uRB4bAdiEgwXXnO9+522effboLXOACqdrYLgOXdoZACMwikIB6FrbtcdNzn/vc7oc//GH38Ic/fKet2mwPEmllCITA7kzgX//6V3ff+963L8O+wQ1usOldffKTn9zd/e5379773vd2l770pRc+/33ve193mctcpnvBC17Ql7TmCoE9kYDVaXPmuMc97k6Zj3si0/Q5BEJgaxNIQL21x2d26/7xj39097jHPbrznve83Y1vfOMdz/n73//eff3rX+/+/Oc/958d6UhH6v/917/+tS/FOtGJTrQyk+y7X/nKVzrvcB3+8IfvznzmM/en7X71q1/tfve73/Wfn+AEJ+j/Jqj/73//2x3ykIfsjnKUo/T7pjjA9la5DnOYw/QlYQ4qsef7cIc7XHflK1+5f4cDgKz8XOxiF+tOc5rTHKht//vf/7pPf/rT3Sc/+cn+O//85z+7G93oRjv2UTo0qN7tPUc72tG6Yx3rWN33v//9vj0u+7kcjGIF6t///nf/2RGPeMQd/fHMd7/73d2Xv/zlvt0chOtc5zo9t6nnn/jEJ+77UGz07bSnPW3385//vO+LC4eTnOQk/b/H7TvjGc/Y81jVtz/+8Y89a23Wh7Oe9awH2Y/m8Jdf/vKX/XtOdapT9eOx6uII6etrXvOanjVel7zkJbuznOUs/Xit+07M8Jhiqy0+/+Y3v7mDjc8wJIuuX//6190rX/nK7sc//nE/fg6futSlLtXLiIs8k5O//e1vvazttdde3V/+8pcd/N1TTD1Lv7yTjAqMnA6Nz7LL897xjnf0Y09GyZp+DWXtN7/5Tc9m2XWmM52p54mxPpMrl3uvfe1r94wxn5qjyphrvliBPelJT9rfS6be9ra3deRB/5RUXuEKV9jBZ9V4+ztZ++hHP9oftOWcBb8G4MCg2o/s7w7e+sUvftEn5vwdg+H81Tefr+qb/c4lD6UP6BMXHUI/1OW9n/nMZ7oPfvCD/ZzA5lrXulY/d6aul73sZd0Xv/jFfpV6M0tK6co73OEO/bx47Wtf28/nRZdxNZbk6olPfGI//+ibRRc5OsMZztDrkj/84Q89X3KA5fAaypeDz05/+tP3crtMP9EtLe/+6U9/epD5h/dYN7ENVh03W+eM2QzntL9hQh+Yh2SQXLjo7WMc4xi9PWuZd5s1X1r0yCq9NdTfbAnb6bPSk/pGd/3f//3fjs/oN3rcuJT9xoZdpJsWXYt07NQYs4N0CvvFRvrn97//fS/PF7nIRQ6kV5bpHu175CMf2R+E+t3vfre302TdHL7GNa6xYw77m60U/AHzQP8+9alP9fqc/mH3y0cpXbVMJ+grHVA6hc3zTO8Zyw5u7ErNEe8529nO1usaHMx1esS8VK5uXuIy9J+Wyeac8Vv03tZfMNDvd73rXd1PfvKT3saxFeWv4Df0WZb5Y2Ofxb3s8pTMlH31bszoSfPyFKc4RW9HFvlKdZ9nj22ethl/c6L8JvJvPNgdFZd8xqHt9r03v/nN/dzw337RZiyz3rWIMb3ClzDeiy5jyk4Z92X9dT8baf7y/cZX+cxD2V6qxPLHbUEgAfW2GKb1G0mhWKlR8n3BC17wQA/g9D70oQ/tPv7xj3evetWr+pNpKdq73vWu3fnPf/6+dHLVaeAcOc9g3AQ8ZdApQM+55jWv2Tv2DEE5mfZSVXDPYNpvSJEqSRcUuleppAOGbnKTm/QHqflcYHirW92qu+Md79gbB8+kzPyd0r3ZzW7Wt5djKIlwu9vdbscexql3M6DXu971esdXXz2P44vXhS50ob6ks95hTyaDrK0+01cB/OMe97jeULT0rZxjDv8TnvCE7nWve113utOdrh+Tul+bb3vb267VN46OVTDPeP3rX98HjnXV35TCvvrVr24qgyUXvvuGN7yhe/azn92PaXE2luRozjs5l9e//vX7+4vtWKKxecQjHtEb5LOf/ez9n427Q56cA8A4ap+2cRaUEtZeWZ/jKgmD6xTTepZgS5JJv8gKg0sWljks5pJyX/KhH4x4Pc+q6GUve9l+Ln3gAx/o9/ByQsmL9lmlYVjvc5/79Pd793Oe85xOYOlgHo40B8Bz8Km2TM1Rc84Bg4wxuSWH9uvqk3nAITCfOaSPfexjD+SILtIg2ibwM/9LpgVv5iA+nJa6PvKRj/TOiDk8nr8VZLf0bSwP+oqdQ72MozFxvfWtb+05kXHMfedhD3tYL5sCyvGlfXSCOXrMYx5zfaW54I5qL1aevSwxJeCkowREvitp4j7JF3JEfvSPXqavlIiTA849WcF8vLpdq33+9sY3vrF37l1keJl+coBay7s5z626ac78nzMQU/LvOcaYLhA0XP7yl2+ed+bWZsyXFj3SqrfMIfOUXWODx33T3yndWWzMB/NdoqPlahljz6PLtIvtdZFT8iuZKUiWzFzFUuDpGWT+fOc730Ibzf7TKbe5zW36uU5/GF86lF763Oc+15/iX/5Fi06gB227oFMf/ehH9+8fyo6zDkrHfOELX+jPRfBd2znoGX+nR/glbL9AXGLAOJUdGvtPU7K57viteu+qMZaopFfoCefmkBPJyOc973m9nSiGO8Nn4T/xYfh9ZcPICH2lQpKdm3rvsE+L5Host3QQvSm4Jo/8MJ+xDeyihCvd6L8l4vAof3YZ4/Oc5zy9f0LWBc01HyXRbVnAkk4l14L6Zf213ZLvwnaxl2XnJWYlA7R7lY+9arzz961HIAH11huTTWkRx+6mN71p94xnPGPHabTDB1NyDOfQ+WTABLSrVmHqOYJpQekLX/jCfhXTJRv3kpe8pC+PrFXEcjIZrirHZEgpPBdHksJxaQ9jJXCSEa7L6pln+twqnO95D2U73B+u5NL9Dg4SZEy9u5INFGe1pz7jeDFKlDvHloMxdKKtDrjHO/R53b49/vGPPxDfqftb+4YhI8JQWUGo5ABmTlV96Utf2o9Ha4Ahs3zd6163N75V1io4U8IqwOK8z3nnmO2UgGvjkA2DxYmxD7W2LDCaxowhevGLX3ygU+vJkKBfcDBmOvUsbbCyy1kby9C4fe4nTxI3Jae+Q+61w9/MJRl8jtqUbJNLlzlBjo3NMAGC/c1vfvPeoawDr6bmqLEWTAjwJZmucpWrHKi0uFZTlT5LOqxa2VDCLAFm5b7mm/lPDsw1q0l16SPnl/xP9ZED0tK3KXmwKqD/xznOcXboA/3nQGsbx7b6JpgWhI4vsqovxsP3N+uyuoWH1ftKQC569jigNs7kUqJnqt/+LoGEvTnAabOyRLbqVxnMYXNjv/3265MJdFSLfvrSl7601ruH868SLQINPId6ezN1zrIxmpJ/MijpycnFAbOWeaeCZ6PzpUWPcO5b9ZY5JIHE8ZYAGvcNmymZEbDTRVbLWnV72dZVY0xPaYvgua46G0CQwD+wCryKJXmhowTGq2x09dE7h9vTKnljpbMC+XV0gnnkRH5Bnvk35vu9732ve9GLXtQHyvXzXZU8kBQT5NfFvtDR/Clj3CKb64xf63sXzZfSx/Tn8IwH/PkzKgCK4UZ8lim94DPvtNpfiyNVISkhQmcaw6n3jvszxXXsG7jHSrTEYumBerZxK9tAlv132Y9VjOk1epefo0pxLC/sD/1L9s3bZf3VZsmEoS9dY8SnMSa5dj8CCah3vzHte1QHgjztaU+bLFEcKi7lOZxGAa/VNgqjJXsmC8gYKdO0uiVYoOj8fwXY1RaKrjWgHgednlHZTQG8QMF7Kb1hMD78Xq0Izg2orZbf8pa37J2L4Tvqc8afst6IcZpiU0FDS9/KIbOKKLCTYJBcsJLJiWFMZVRbnS795OAPjQBjaUXfKohgcs475wTUDLEVZ7JQzrwgQnBBNjkOw4uj4/tKocdjMvUs9/pcwMjg1irGMnWAhfGxQowFB4uzxpmQCScrxmIq2LR6YLVJ6bjfhB+PSa1EWQGRfRcITzkXyl7db4wlOsqhqHZXll+JJedXifmiq/YdK2Ectkf7VQEoFxzqAQ6GsRTEj/totYCT0NI3jq4xreQVrvvuu2+/ImW1vcbCqod21HaGeqe5MVXWvUrnzVX1Jb9WqlYlG0v2yIGEnKSj1Q4O+9Q8kAQouTEGSirLqSsdKoFC13KIOay4tegniZl13l1612q5ZAqZtLo11tucyc3SOcvGxOqiFaWhbI6d3CG/RfMOd/N2o/OlRY8Yv1a9pb301q1vfeu+xL8loDYn6HayKMBt1e3jgHrZGA/HxGqvlXDVQzU365yAZbqHLEksSHCustGL7EPpMjas5t26OkEVAP1sLllxr2QMefATXhLj9Eldkqx+EWXcN58LuCo4mxtQLxq/1vcumi9DWzQ+Q4K8qGwqhnN9lkUyY5FB5c3lLne5AwWKKg7odj4Je7ZZATUfQNUaH0DCT4LDeyQQ+Sm1Em8+2SJkS4EE8yrGkiuCZIsJ7Nl4PrKXZJ9d5CMv6+8nPvGJ3sYJwFXSuBJQz7XA2+e+BNTbZ6zWaukq55JBkEETNMo4c54EBVZi1tnXYeXY6qWSYyvCjKeyluFvXs9V4MO9imV0vUMgK0PP8R4fuFbvEihx8OcG1Ayf0iWOjtKe8Z5MSttKWT2fk6vMyoWnsm48x6vvgiUrEhUQMjqy6JxlCrje29K3Cm6NmQSCFQFZW44WIyfDL6hqcbpK2VuBXPb9Oe+ssZNosVrHMAk07Fez4ozxOAvt//Vn7NhMTQLPkzgiE4KT8ZhznOy75ljZkze+am/zsglmTDnUVnStInuOd8m+WxUdZpwXVV9UAkqiozL59c6hfJfMTDlt9X1Bl9KzcSWHv9fcXhX8Tb1zGQMOiT6T9XEfOd6SXC194+SSdfLAeSGnAgT77Ty79sXV3m6yYIVDEkvSyLybyvCv0nlrKdDBlyvxIEAW+I+30AyfW2WCdNRYN61KLOkn/SYZYv5KUnIUyVidhVEBdat+GstXJTHGLIbzD3cVLqotjNNUQL0ZOmfVeBhPtsQ/2mKFmL2xdWhKLyyad96zGfOlRY/4mahWvSUpImFh3kjQrQqoydTzn//8XveY9+MKs1U8W8fYcwQtggf/9g97WnOzhSUdxi+QIFxlo5fNi7EdWFcn1Gq+BJB5zC5LyuMt6MFTG4d6lU/EJo+3lUguSu4JzEvHCqzKX7Li7fOhbA77tmz8MG1576IxLtmcOjRxzHCuP7ZIL5TcDitZpto59pXYQ6X5FnH23nvvfkwWrVCX32TRBlO2o+x9vYsPK3ngvA92RfL5KU95yo5EwrqMp+ajd7X2l28nGSXJzN8jN+ZtbflZNV/z9+1HIAH19huzphZTXgy1ktbarzu8cay4ZIMpXsECxbPs4J3hcxhbe0Rk4QQtMqUciuE1V4EP21BZUI4lB48yFbBa1bJiWNe49GduQN0abGy0b+P7670tfeNAyjwL0DmaDLnAUkbfWFDmrQF1lYZZEeLA16FXY2Gb884ph6nKJz3PafRW4YaVCbUKouTXiuiyS4DmGRwSRmvMtNUANk2s/3fYiBVi2WzOGVms7Quescixr8+tuhqXYdJpatyXBdTmqkQPB2q8uj4ui1zUr6qG0C7B4vggrPF9AnROpvLkcR99F4OWvnGkhivU7q09b1aLqjTR3FbxovrCe1dl+Oke1StkoVV/tY45h1XAb2VkuLVieH/tdbaCayWr9mnWd1YF1HXWARk2tlY3yDY2VnlU+VRA3aqfWt9dwRYHlJNLpxjLqcqizdI5Lew58QJP/xbQOPhvWPI9fMaygHoz5kuLHllHbwkA6Fp22nkLywJqezjNAYlccrVMNyzi2jrG4/ttxzCvJNPsLWZrVukefoSAusWOLZsXAnN2wSqjYHYdnSDppGxbia3klGSXhC5bI+CSYJV8pi9qVbM1kbvuCvWq8Wt976KxLdmhd8zZ4TWW/Tk+yzK9UKvjZGJoB8dtnXrveH++cRoniqZKvvk2EmvaZT5U4oSOrj3TniMZV4nldRkvCqhb+6v//ClJF9UdEgfalpLvFs2/Pb+TgHp7jtvKVlcJKQdwakVlyiCUwnMg2DLFOOVEKmVVYuje4d5Q352jwMera5SboN0KlZIspVqU6DgQ8D3OukwlRTs3oBZgekf9puywdJYDoLzIISYb7dv4/npvS984kAIzq7xW+AR2DsOSmZXUsOeSA9KyQm2cOEqcOwG5Azrq8h7Beh0Ws+47FzlMggNZe0Gh0zCHAfXUwXHVHidSW3GofW9jx3TMtJI+w3LqepZxFMQND98aTy77wcgBp6gOQvMdzjN5n+I1dT6AeySrlJaNkxZTcrTMaeYIKmdjqIcJh2VBxbhfFQBatRkfXDeUcff5rvFSAeFQrqn3tPZtkTyQU8kyzrPSWeX0HJDay1gJAGNljttvPPxpKnMfs1Z5X6lEB1+oA8DMy0W/MT11eNPwHasCaskjyU+r1Pbx4SyIsTqItz4rvaXPW/XTOgE19oJVQQynb5FuW3f+r8N51XcXObnuWyb7mzFfWvSIoH984OUivWUb0/77778jAb0soKbf6RTJ60XbQVaxq/m1bIwFC8Z+fKjfsOpF1cQq3SOpJDhaZMfoETpQKfaieVHjaaWPbpHAbNUJEp5WNW1lq4B5zHcccFtpLjlx77h0emh31g2oV41f63sXjXHJpoTB0HejtyUo2S+r8VZK1/VZVumF2uvuLIPa+jdlX6feW/vzJSwlA9ihloC6ZMbJ8PpnPByCRsbr0Ej2Wdv5kvwX5eDYrBrbavsiXdPa35IvB/2yY6rcvD8B9SpNtX3/noB6+47d0pbXKbxWKscZSzdOrVArRxGQTa2uLHtZ7S1jZMcKdU5ATQkqHxKwlqPEwbRKUScRM9Qyovvss8+O79XhGIzpsgM4ShkvO5TMe73DQUn26QjiK7AQgFDOHNt1jVPLoWStfbNyI8vOQNgHLwEg+14HXq176nEFDQ678azaP6v808nPnJk571y2Qu0UcskPGechmzpxvPaGM0Iujonvk2mnol/xilfsg3+l6laLp+StnqW8UkKmfg5Kf+1hNMZO2V10uV8QXKsMvlcr7O4rWav7lzn2ZWSx5LBxjuuAKQ4A569WrpcF1HU4jESEAKjKDjnE9mTqVx1utmzuVntwtMJf7SHjHBNBqz3WAnef2RdZe+nHSYPWvk3JA2bmuNPGOX6cZ3tRvbd+GaAOzbN3TfJIwmjoPHKmlHEOq1b8DAo5kWCqU/TnqnxVMlY8VG+UHqpn1QnsTg0enko8fNeqgNo42usnEcjBpJ/Ilr5OJUhb9FO9f9W7K9ga6t0p3TZn/uOGvZJ9+roON115egAAIABJREFUq5wzDnMD6s2YLy16ROJVULBIb7HH5if9qgRZgFMJ72UBtZOLh/N87gr12LaOx5gelqwZ/tY62TY36Vhzk60xx1bpnmV2jP40h+iSks1xH2uF0SGZkqHlZ6zSCbbgGAOLCcZhGd/SKfQI/Tc8XXyoi8vulP5bN6BeNX4ln/q47L3LbJQ+Cx7dPzxkzeG0EuXlw6zrs6ySGW2yEmvbGRtbh1uO7euyFWo6lc1S/dISUNPzbCifgd/JR6Pr69DI8gWNvwQtX8gKsf9uZbxM16zqryS9OSPJWgmdVRVWc/Rh7tlaBBJQb63x2NTWMMDlANVpv1Z5ZFoZKU6rvYiMOgVlXyvDcvGLX3zl6cDDhlKcSsIcTDE8jKyCUiuf9nte6UpX6oNghzrIGDKMLsqQo8EZ4dhxNmRanX4rWBLM2MMsy8eY1yXDrwStTtG1j1vplhIbhppBr3db5RI0uKx+CkKteGuzVUcZXkZSlpXTLHjSHodJORxHltGeXwGGVSTOvve39I2DzPlQwmkln+Gpn74Z36+/HM5VfRO8WAUQXAo4lD9xXJXIGlOlkcqhvA9P71tUxj0cSwdGMWoMkn2SVnD9t4BE6d+67/RsPx2EoT3mnEkyyfgLbP2/FQhsfObgF4ZSeaP3SvLog6DCODGM7sFIn42hMRIUG/vhmJe8YWrF853vfGfvcFhVrp9h4mwsW50uNmTcvjrfFURbMXHgk0ChTv7meAqorDZwOMmsBBU5rt+urKSAMeF4kA1JEPOSI0i+h3OUE2IV31aH4TM8x/vMjQqsyLVnkV+y2nrRA2TfydjmCBmXwLDyzcnxHkG+MmrtlVwRzE7NX47nsr6R0bE8CCyc52CMlImag8YeY/JNnq2YCTIdjEM+JQuMeTlvtWWBjA9P5+U8GW/jhMuqU89XMRPY1u9LO9FcSatVMHNNko3zWT83VM8ynuaRFRQ6GUdtUclDzvGVxDRHyBcG+ulnxOgKbRbo0qGcR+XYxtd8WKaf3Nfybnq/RTeZr7aUrKtzjLl5ZoVGQmvOCezG1+8Lsw8YslMSUjiQlZZ5txnzRVJ3lR5ZprdUuxhXbRcACNBsWZrqmzknyUYuyAxdQt4Fgex36QYJpmW6Xb9bx1jSg85V5SShTX5UJJjXbGbplVaWq+yYOVIBNQ7KupXt0knmP7+i/JEWncDO8WUEWuahYIZvsUh2BEaCTdsb6F/zUkLZfHPgHbllE/HTFm0s/6n41zkQY9lcd/wwXfTeZQnf0jNkU7WUsy74QGSNXlExUQyn7OOUP7auz8LWsRuqmPgKEgja4d38peF76WN7pjGXpPULJfQanuTavCBrDhEkd3STpL7P6ExzXeLHHOIrSPzTg3QlfUz/mzf8WuPLV/IOTFyrGNNX9mFrmwpIPiuZZMerUrF+kmyqv/wblUT8FnOWrpLwVoHEdkh21E92jm3FKvuTv29tAgmot/b4bKh1jIgARdZw2Wm/G3rJ/yu1sypDYQ33hc557nC/DEXPoFM640PBhs+W+WM8fK/ldPJF7aIkKVOGlWM8LJXnYHAI7TOtQ5Pm9G/dezarb+u+V5DTwn7d5875fu2jFHDttddeOx5RbZQNHv6c1bJ3LHpWa7uMh+qPVTLZ8rzNYrzRPlVbp2Stnk3mHQTTGpBuVt/qZPXx2I/5CvI5w1ZAx1tOWsZi3e9gxQGUZOKAC3haZXDdd7V8/+DSTy1tq+9wTjm2m72/fZ02+O5mzJeWZyz6zmbqkHX73vr9mnf6sEzXtXDwzpLPKRs9rJ6QTLJ67Vqkb1p1QmtfF31v/KsOG31e6/0bfS8/ZhXD1ras+72D892r5GzYl40yrmcd3P1dd3zy/Z1LIAH1zuV7sD5dxpOBksEerxxvpGGlRAS5nEj7wGQglShu9Jo6gGKjz1z3ftlNq6bjPVTrPiffD4EQ2DUErF5b+bYysJGS4l3T2j3vLWyRg6qs+K06/G7Po7Nn93jVdoQ9m056HwIhsF0IJKDeLiM1s53KwzgyyjNlfDfj8vMQSqXtybGaqwxY+WXtc93IOwTUShuV20ydTr6RZ7feq0xNgkCZT64QCIGtTcBqTP2syvinbrZ2y/ec1rFD/qlzA/acnqenqwhUQO3XCpwJ0loFs+q5+XsIhEAI7EoCCah3Je2D4V11kIrSrM1yZpTLOPhKCbSSR3uthqdCz+mmfSf2Pdn7qyTOXlL7Y+tAojnPnHuP/llRWef3uOe+K/eFQAjMJ1A/96ck3X69OOPzWe6sO5X7OiyI/YlO3VmUt+dzVYPZ02qvrG0d9tc7m8Ae3FwhEAIhsJ0IJKDeTqM1s62CaYf+ODTH4Vq5QiAEQmB3IOAQNgfG+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61+7FL35xd/WrX707wQlO0HxfvhgCIbD1Cfzzn//sXvKSl3RXutKVuhOe8IRbv8Fp4YYIJKDeEL7cHAIhEAIhEAIhEALrEfjPf/7TPf3pT+/OcY5zdBe96EUnb/7sZz/bffjDH+7++9//9t853/nOt95L8u0QCIGDlcAvf/nL7glPeEJ3z3veszvucY97sLYlL9+5BBJQ71y+eXoIhEAIhEAIhEAIHIjAa17zmu7Xv/51d8c73rE7xCEOMUnnL3/5S/exj32su/nNb949/vGP725wgxuEYgiEwDYj8JGPfKTbd999u4c85CHd4Q53uG3W+jS3lUAC6lZS+d6mE3jrW9/a3e52t+te8IIXdJe97GW7Rz7ykd273vWu7uUvf3l36lOfetPflwdOE9h///2761//+t3d7na3fjxe+tKX9mOhFPGCF7xgsIVACIRACGwigZ/+9Kfdfe973+7hD394d7KTnWzpk7/1rW9117nOdbp73eteCag3cQzyqBDYVQSUfj/gAQ/ornKVq3QXuchFdtVr855dTCAB9S4Gntf9/wTe+c53dve5z326F77whd15znOe7vnPf373spe9rHvFK16x0skIx80j8MUvfrG74Q1v2D3sYQ/r9/LVuNj7c65znWvzXpQnhUAIhEAI9Dbvhz/8YffgBz+4O9ShDpWAOjIRArs5gfe9733dO97xju5xj3tcVql307FOQL2bDux26Nb//ve/7tOf/nRH0fz85z/vTnGKU3TXuta1Ekzv4sE74IADum9+85vd2972tu5HP/pRd7zjHa/PpJ7lLGdZWIq4i5uY14VACITAbkHgz3/+c3eHO9yhu9GNbtRd+tKXXtmnrFCvRJQvhMCWJyCBduc737kPqE972tNu+famgesTSEC9PrNtc8dvf/vbPkj64x//2O/Vstp4hStcYUd2TED73e9+t/vFL37R9+koRzlK57M//elP/f8f5jCH6Se+YNezXIc85CG7k5zkJP2/KQiHpbiOdrSjdWc84xn7eypQ/uQnP9k5eEW5C+ehStsEbcN7j3zkI/d/+853vtP94x//2PHuM53pTN1Rj3rUWbz1+atf/Wr373//u/P8s571rN2hD33oAz3rG9/4RufACH051alO1Z+yWsGlTKKVA+252tWu1p3udKfrg0v9/cpXvtL94Q9/WNguLPRHSTu2+nD5y1+++8QnPtHZE+e5Stzr1Mdf/epXfd+11XX4wx++bw9GnC+Xe05zmtP0LMfcT3ziEy9k5/vvfve7uy9/+ct9/x2KoXzwSEc6UrfOe3fGYRqtLM985jP3/V8lV7MEpev6MTHe+mi/IpnFaiizv/nNb3p5WnaR12Md61j9V1bNvbltHc8dsrZs/DH76Ec/2n3oQx/qx1y/7MM89rGPPbcJ/X2t7RjrD7J92MMettcxxz/+8futHeZfXfSUvaXmwu9+97s+4LjwhS/cz8uWeUdWzNPPfOYz3Qc/+MFeH/l/iTp6a1dcxv7Nb35zP3f9t8OklPlt1t45LMxnnPSNzF3ykpfsE2D4lS7BlU53krQLG/8/vH7wgx90r33ta/sxodNUqHjOv/71r+4LX/jCDn08xc18OeYxj9msuzzj29/+dq9DtZm9GO4dHuoD8117yXfpZHrMZS5e+9rXPkjCTz/1BZtjHOMYfYKW7ib3dOb3v//9hcNvXtCvP/7xjw+iczdb97G59k0/5SlP6e3K+KKz7bn8+te/3rfdP49+9KO76173ur2Oop/YFHMDf9c6uvwtb3lLz8ccNh/JKfaXuMQluvOe97y9jfHusj3kCMu//e1vvT2jU1wSr9qhP+UHHPGIR+xOecpTduRqbLuK4yKZK1konfWmN72pO/rRj96/wziyqVN6hxyVvdcuc/5sZztbpy0SxYts+ZA7edfnKbvOfzAnPHfO1ervsPk/+clPDsQNS/ZpzN34aW+rPVrEnH8zHGvzbtE7zQ+ysGie0SF4l6+obWwTbmOfhTzRUyUjZNzl2d5/ohOdqNcNrXamfMVWXbFMxlp0xRnOcIbOto2xX7xs+4b5c5e73KW78pWv3C9Y5Nr9CCSg3v3GtO+RYPapT31q95jHPKY3RBTIq171qu5Tn/pU99jHPrY30nUx3hTujW98495omvR///vfu2c+85k7Alql2E4qfN3rXrfDCaA8OTb23d72trftFSCF+KhHPap/581udrPegad47nGPe/Tfq9NM614nH3qva9G75w7R73//++4Wt7hFr+Rf//rX9w5cXfW3n/3sZ92rX/3q7uQnP3n/J/uJlTzb38YBFnTf6la36vcUazsuyvQEWxw+7HwuELvABS7QO/EcFt/nmOD/vOc9r3vgAx/Yc/VMp7baD4dn7afhCNvHbM+y52PJODz0oQ/tPvCBD/Rjx8i4WtkZi3vf+959cO7dnvnKV76ylw1ZUjKwznvnjsOi+1pZklfy2yJXc9rIKCp5F2gaA06Dcb/97W/fy4Hkx8c//vF+HPDkPOLJ+Xjyk5/cO7i2Lrjf+K0z9+a0t3X8teuJT3xinzQij0c4whH6PjznOc/pTxfeaKDQ2g59HOsP88+eMk6YtpHFYm7OcOzJL71hjuy99979gS6r5h1Zee9739sHGOa+sdRn2xme/exnd6c//ennIG++R7+8y3kEAnh98N+cRH0ZJ/WaH/z/vkgn0FdveMMb+v4Yw9K5kqXkbzyn3YPB/e9//wPpHHrInKLn6QhO+53udKc+2OOg7rPPPt397ne/Xu8Yvyc96Ul9wCoJQh+xGfTaOjpEUHu9612vT3J6pqRKXfU3iU0l0YIpMkxejae2kGFOuHmpr55Fr5Fx9uWa17zmjs/Mwze+8Y39PmXBmWeRH/PdPCdXD3rQg3r7RBY9X9BA55rv+rjRxNPU+Hq2NtHFFRDX97AkJ5Ktxsu80A66iI4q2+0z40YGBI+u1nHwbnJ497vffUeSRxJCwH6b29ymX0VzTXEoe+esE0nidd7ru8tkjh0tnSWQKhslgULOcCF7U3pHIMoHIQP0tf6tsuXF3KID3cLuXvGKV+zv5RfQ5/yb8m3WnavD77fqyrL5Y/kbc1/HHq1i3vpO/Vk1z8zPVl9x6r3G/a53vWt3/vOfv9ebxqKVXauuWCVjkrEtukKyeKqvi+Sk+stvoHdy7X4EElDvfmPaOx+CQFkwTmVdVWp2znOeszealRGmnDlHDIgghyJzCRYoSBfj75RRDlWVq0yVovmevbdjZ0lZNwNd+6On7qX4b3KTm3SXu9zlDvTuuUOkL5xbCtkql35Vn63YOXzL6vvQsfHfjDKn3E+UCJ4oPxlwwQnnVTAisJIBx+5CF7pQH1Bz8DDm5HgGp5Hzwpn13PqdUYoVW05e8eDkVUBWylaAISlhlWbYxil243Gz8uCwN47X8N2yr95jLKxqrfPeueOw6D7vbmXJ6WmRqzlttFpqHLAuefccTr2D2fzNOMu2c8Kn5gj5dqmEWGfuzWlvy/jrBxnmnFjJtMLiIse3vOUt+zk21A07sx2L9IdVXCui5o7klGBOIGHO1L5S405GJAcl81rmnZU/1SH6LVAsvSeYFjTtzKvGRhVIvYts+O9qz0beX4EPHlUuLEl6mctcpg868Jma01benBR9nOMcp9c9Vv8Fl9opiKrL37xDwmi//fbrg5hKxA31v4CDLWBHPLtVd2kb/WZVzL3Gvy5JT/pKkqBsj0BC4EdXDxOi2qg/gm0BpWDI6rIgk9618qbtn/vc5/pnSnJKOFgRnuLj+Wc/+9n7eUL+zPepgHcjY1f3eq720M/DCiy2RhBJXhzMWRVMU/O9Djn63ve+1z33uc/tA/9WXU4OBSwnPelJd3SHDiQHVj7ZOfZjzKEStM961rN22DsPmHqvz8f3S1wsk7lnPOMZPfexziJngn1JpGtc4xrdmIdEAjmQmB/2aZUt18fS5fyf4XhXn7R3M05WX8ffmZK/sZ+hrS32yErqKuaSNi3vFGSummdWnse+YgWwkmBs6ZDn1HvJH/kvX7PV3rXoClWaU3ZxKGN8pFZdMeUXL9MRKk0kf2qObYY+yTO2DoEE1FtnLDatJQwyB6uCvHpwZcjsW6awqjyVsmZABOAbCajLcRVoDoNx768sY63kjZWk4FFpFkfLKu74/jlw9MUqsKy2wEhAZkWEMyLg58BwbIaGVMChbRz8Cq4ofQ4cB4ijL/DnzFpdGxs6pWP4y7bvtddeC52zyjiXgRk7JTLB2mjV6Gtf+9raAbV2CJysgAxZVkDlt085+eu8d84YLLtHKVsLSwmgCqRWydVG2sjwk2GOlrE35la8OBFWGLEkS1NzRPkalu5fZ+7NaW+Lg0FOOTDm01C+yYXPzYGNGvWWdixKyElkWRUS4GkP/aAUbvzTQAIiTrT5q4KlZd5x/Dkttc2jxotesvpt3u6siwx96Utf6ld1qwKAjlBy/va3v70jyxu5yL/gb5jY9E6ru96J93hO+7ufbDHe+i9RKFFx1ate9SA2wueSkJIY5mcF7WPHcTh3yfwwoF6mu7RNQCaQVFIuiOLQW9mXYOTMSgjrp3ESfH/+858/SHBbq7H0bFWXSBINV348R9/pfMkBOl2Z8lQAKClR83tXBNS2YYx1mb5bOce8qpTIyqI91GXnBQjumavLMZJ0sJpf9nIcEBsvh4ZKrkgWD30LYydoU1Uy5D/muErm+CTeMdZZ5q/5rIrMiuWQhySZCjAJ4nHFzSpbXskMCQYyT8YlVYZJgp0VUC/zd1qC26G8LrNH5sCyeV5JvpZ3lnwum2fj5JuKD4kQ89U4jU+qH75XMsf2Ad9RZSAxPR7vCsbHfW7VFZ7N71kmY6oMW3XFugG170/N/Y3YhNy7dQgkoN46Y7FpLbGypjSMIquVqXo4BcZwDh0yho4zYYV1WUCtLE7pGSfYRVlzjpRsUnQcKSV4HLbhKtPQKeAcM7pDo6ic03MEL9rt2syAWnZbIM/xsiIiQGUcOAKM+DDgqP2JnFaBlVVcQbc9nVNtGgfU40Fc5JxV/4vH0Bmi8DkWF7vYxfoxHK+WtAQyVhyMBaeBAzQOIjgfnJF13rtpArrgQYtYriNXc9tofAVvnFOrHdibE/8fe3cBLMttrAF4wuQwMzODw4kDDtphZoeZmclhZmZmjuMwkxNDHI4dZmaGV5/q9Snd8cyOds/ugXt7qly2z86MpF+t7v67WxqOpoxJ7SiOrRFtz7v2FulvzL/1uvvuu5dX6L8MLuJPTpXIK93luFm3snb1peoh9qYv0ocxR79FfwiYkTv7eVUFwPkjH/lIt+eeexYiAfv+Ve9P99usdRf746xrGRPBI8E08r4RpXacR8Ew+4URHeRT1rzWuYtgPpZN678r1jR8tU/PCczZh0pmlMGTUwE3erdfBs+JFYyoZWaW4ziPDglCrS/kU0bWFx5ij7990jKZtQwLfEbmOcYabdpapCyXnu5nv8YwHsuo9m0khz62IpApeC3jMKExpzoqDQQZYhvU2Drz9wj40e+qr+aZB88LAgrsIquCUNqs97XXtovNpIdVWdUVWd7DZpJt+JtPtkXGVxUFHyHs65TMybjKkpvTWfY/9J9AiSCSoKxAHOJYX6223H0wUMbOL5Dtt+9XAH1Znyqbx98JHy3kz5hUIvh7P0nityl71LLOW9oMnTu1zmpdYd1Y2yq7+IhDhJo/qo9sGN3JhvHZYlviPPZuSlfQ/yqzpmSsr2fozSHbYay1X6xKhv5i1+i1/vflk1AvYvm2zzNJqLfPXDX3tF/qVD9IcdblkH5jwEUdlUeuJ0MdBp1C7Ge/+qWQ8f8cAZknTjQlN1Ru3jzw3o3GYt+fIIDsB2P07Gc/uxBkzrtS7JpQx/5EmTOENvZ7wyycvLokeMqx9/sYoUbeZOQYmNoZsg+bg8spYYSGnm8h1DBlwKYMR8xZS7uLzkPrc2MkaR65am1r1n1xkB7jyFlnHEMupxyYedfeIv1tmX/v1ed+KeMi7Y0909KPWVtGrD9nKCCbMuoc9SlnLfoyJitRXqicXFbbWgqdpoR21YQ6tmkgjLFnWl+d6rxeQh3bTxAIgZ66vLWeoyHCGHu5ZekFQOlAAcYhB31ovlsIdYsO0TcBK0GqCJ6qUPB+2Vn6OnRtyDCyQ0/bU913dNmaffbZp+i6IJZTMt5CqOsgJruAXMFNgHO9nxI0ViQD4TQfcfUJcvx9LEPdJ+Dr0eX2riIa9kXH+RBhexAGBzIieKrb+oQ6+qn6JQ6ZMi7Z7hpH454lc1HhZr32y+HrOQ08kG99Qr6Rsljv7p3Xltf3kzW+EJladoa6xd9pyRbXeMwi1FOYx3ta2hyTz/56C11Brx9wwAHF/7KGh76l3m/XPHiejhCAEcBqsTOtuoJvRy9PyVhfz8wi1P2tkILy5EZGvh/ksT1DZc4yEkZTei5/33gEklBvPOYrb1E0WYmh8r76NMEhxSt7IRvLGZE5Wg+h5vApveJU9g0iw8pAydwgiqEkRSEpOZmUWYZhEdC8j3Gk3GRoECPOgowRw64MEPGPCHocRGJ/WWTYw4m159AhPQw3Iy577Vo0Q61NZJpjK5IZzpB+MrqyBaKbixJqGWlzwaDV5f36rC1lqU51nafdReZgnmfGsJxHruZpL+613xJOCEH9TVgllfb0xxzF/bPkdJ61t0hfPdPiYCCyHBKlu30ip/+IlIDResqfW/uhz0OELGTPPj8Ei0OvTxz4OrJPVjnoyu3jGpOVcPo4TbE3OBx1z9NBSvrWu398aO5CVzgMy3jjzARyZK2bB7hf/vKXL5nzRS6BQZndIZmMOe2XYEc7oXOUntNfbASs+3tElSTCSnl0/Wzfcew7nS26y5wbAx3q8B9bOeg7GUH7FvsOJxl++ctffoQAQi17njOfMpz9b7wOyc68hNo4Dz744LL1QCZtvfvwZYUdBldXRmlDVdEd7nCHcmZG7XCPEWpY2ZNJFuwjb9XliLgKhDo4PFT9wPbAX+BXMEHFw5S9q2W6b7tCN47JHBLrwD2VNvVBoX2b1ccj9nYLxMBEMHpeW85nsSffOQ4qu9j7VRDqFn+nhdzWOLfYo6l13tJmHOQ6tc5Czwi8kGOBzDEZnuXfsL10Q6udadEVgnb6NCVj6yHUggfaUQHWTywZr2vVgd1FbEs+s34EklCvH8Mt94bI0hx++OFFeUTpDGeTwZaRFmVXjmMPjUyHCJxrPYTa8wwTco58ImyuOMzCvk2GGXEPJanMW4ZCmeGyCbU9VEpIGRP7cxBMZV1xwE3fsRnawxYHqShLlVFhLGTVwhmZcjCilIqDEKWVypo4+/acRRYrnCEnA9dztiih1r9wEuAbkVIRYMZEqZw5n6ddexnJD+d1GSef9hfOLCxb5WqRxQgTTntk2MK55Vwp/wuZjXfPktPWtbdIP+OZVgdDiSY5Q+DqQwhlx5yca+2t52rthzaGCLXPyOkDosYBsUZE9ZVnx+dHOMv0FWe3PnF5TFai8kMwMcpm4yAvVTiCagJpsib2TZJp2ZCxbO88+MT+dJ/3ihOiQ/fJniGydA4CuGjpcJAHpIs+i1PD6zkdIoxkFnmViVR9E4dPwQsJiewvUizoSfZrwtWSoW7RXXSsQxvZB+tOcEBZsACsEl5tk4sglCHD5ATBia8fuF+gIvoua29bD/mJbU5jsjMvoY4MNV2t8kF5+Xou5wUIIJFrJLK+jEM1g0qqsJ9DQSLzhNw7bHNeG0I2baGot4MFWYpD68z9kO2asnezCHXoxlkyF4ejOW3b+GK+a5s1pHdU4giSI//wYLf7+9HHbHm0ifjFyeIhI8vOULf4Oy3ktpVQt2Aec93fWjY01y3rLAi1aqOQ4VZCba2pApH44JvWyZe6XHzIBrfqirhvloyth1DLUJtnOqwO3Eaf2WPZ+rx2PgSSUO98c1pGhLwiCUGqHFqDTDLWImci7hSWvTmc7shUWfRK0RhsRMwhOv6bE+TQME5LnMwq04Bk7r333oVEy7QiyxwGEfg4KdHpraLGshJB9PrPOnBEhoUj7NK2suw4OG3eaaI0lZxx0DjWSDBnjkMkOqiETUmSMXFMjYlDqByeg288xh4lfiKNsjayFPrlXfZIMvScO/cr83SoSd3ncEo8Q5Ey2vCVUUBO4eFd9g7KNnAJYOEtAAAgAElEQVS0GRPODkfKvYyRrAhCoJQ7sDNvjIJL8MC9Iuuwi1Nc7ZPzXv+vTdk5J91yPDjXre0iHBwhUWNOIIJQl2DOOz/1/a1YTsnVevrA+baf1BwjbqLd1onAQRALa0q5lkwLebBmzJU5r/cjz1p78YmbRftqPc+zdqxdTqIxKee0xozHPK7nE051P2bJYa0/kD7BLfs04ajkG0nifOiLAJ9P1snk6l988kpJb2Snp2SFA2nurHvrPPZnOxxHObFAInJunamMoSMRG9naZVzWGx2pFBkuSB+SwhGlkxAgenA936S2xo3FWO01lIX13wiF+Y41bX89HYPoq6yRBXYSuAxT2AhOr4wljL1X1ljwJYIX5pmNQMLNFyKIUNqXbo/1PLrLHkn6kM71SSh9g4+tFbASbLCu6Ds6mW6jS43J/9OJHGx2TBZeXwQGXBxxus1eazjQ5c4GkW2Mbz17BlYqCDi7ZIA9JI+CnX6XnadH9Yn8aJ9MOkSPLlBBUX83fRGZiYMhBS3is4nxHuOIzxpyxlU5wN5YYI5kCjbpI3tLlsnSPPNgTHEyOLsgo2bNkA84C9YEDmF7Yi8+sgQ7mUNrlz6rq3qMo8axtl1sCN04JXOwJyfsDBkwr+ymoLD3Dfkd/k4e3Bul//T0LFvOXsPbPKtQ4nvAnC1g141T0Nl6CN9mkflu1dnOnnFYVm3zZ+FuzbfaozHMVarMM9dkf2yd8eHojxZf0Xpzb73W6EnBNH8nX/wlNn9eezelK8zhLBkzxildQY5jrGHX6JnoP33KL671vKoJek6Avn+20SJylc9sPQSSUG+9OVlqjzipDDhj6dRpV2QrkLz47mK/URHrWPj1ASnzdE47ymk5Xutx3udpcxn3BmYUqzK3/sES87RRR5uVra4aj7F5U+bOoXVI2XocQs657EkcJjUPFsu6d5Vy5d2CFmR2PeXQxjq09paFwbzvWSVmQ31Zj/5YBm5xYnut94b6KUikksde+WVesd5Wqftiz+p6ZbV/uv0ycVjmu1rGiyDJOLrWq7uX2ff+uwRxfG6sv72hJtYxDgGF2H8q8LssGxJ4sgerlNMhHFtkbhk6a5m2fJXysBHvbsG8tR9bfZ216IrwhZe1nqawk/EXwOU/RdXo1DP5+/ZCIAn19pqvpfRWOZNMgKxn//TfugEZUtkOpYJ5LYbA2KFki72t7alVzhuiJNpdVzW09Srv2tUQWKUcLgtLmT/Zr/V+zmpZ/cn37BoIKFFW9q7CS6n7rGusXHbXQCpHmQhsfwScr2GLkSqT/kFl2390OYJAIAn1LigL9vAqZZ7aB+s++63sc+uXde2CsC00ZIRaKWPsqVzoJXM+tMp5U6Lpiu/Tztm1vH0XQmCVcrgMGGUA7blVeiybmVcisFEIxL5s7cVe4bG2k1Bv1KxkO4nAahAQXLZNbt99983s9Gog3hJvTUK9JaZhYzsRnwWaKjtRLmU/kVLx9ZQ9b+zotkZr9ifb53jYYYeVUmsn5trbtxFEdFXzZg8QQm3v3HYq4d8aErHr9WJVcrgsJJ3tYC/bogeELasf+Z5dEwG2lYNtS1X/W+CBiLMA9ttvv7K/3dkHDhNzOJOtO3klAonA1kfAOpdYcS7I2Drf+qPIHrYgkIS6BaW8JxFIBBKBRCARSAQSgSUi4PAjh1oKttan2C+xiXxVIpAIbBIC9mf7ioREisMP89q5EUhCvXPPb44uEUgEEoFEIBFIBBKBRCARSAQSgURgRQgkoV4RsPnaRCARSAQSgUQgEUgEEoFEIBFIBBKBnRuBJNQ79/zm6BKBRCARSAQSgUQgEUgEEoFEIBFIBFaEQBLqFQGbr00EEoFEIBFIBBKBRCARSAQSgUQgEdi5EUhCvXPPb44uEUgEEoFEIBFIBBKBRCARSAQSgURgRQgkoV4RsPnaRCARSAQSgUQgEUgEEoFEIBFIBBKBnRuBJNQ79/zm6BKBRCARSAQSgUQgEUgEEoFEIBFIBFaEQBLqFQGbr00EEoFEIBFIBBKBRCARSAQSgUQgEdi5EUhCvXPPb44uEUgEEoFEIBFIBBKBRCARSAQSgURgRQgkoV4RsPnaRGAjEfjVr37Vvfa1r+1uf/vbd7vttttGNp1tJQKJwCYicOCBB3bf+973uutc5zrdkY985E3sSTadCCQCiUAikAjsmggkod415z1HvRMh8Je//KV7/OMf39385jfvznnOc+5EI8uhJAKJwBQC//vf/7o3vvGN5bYb3/jG3ZGOdKSpR1by+5/+9KfukEMO6f79739Pvv8EJzhBd97znrc7ylGOMnlv3pAIJAJbDwHr/Bvf+Eb36U9/ugTzTnGKU2y9TmaPEoENRCAJ9QaCnU0lAstG4D//+U/3zGc+szvLWc7SXeta11r26/N9iUAisA0Q+Nvf/tY98IEP7G55y1t2F7nIRTalxxxspPoLX/hC993vfre70Y1utNaPX/7yl90d73jH7p///Gf30pe+tDvTmc7UHetYx9o08r8pAGWjicA2R+CPf/xj9/GPf7xUw33kIx/pjnvc43YPfvCDu9ve9rbdUY961G0+uux+IrA+BJJQrw+/fDoR2FQEvvKVrxRC/bSnPa074QlPuKl9ycYTgURg8xD44he/2L3mNa/pnvzkJxeyulnXt771re6b3/zmDgG+3/zmN93Nbnaz0qXXve513YlPfOLN6l62mwgkAnMioApm//337+53v/t1Zz3rWbvrXve6JXB35jOfuTv60Y8+59t2jdvf9a53dXe+851LAPEqV7lK97jHPa57//vfX3Q0DPPa+RBIQr3zzWmOaBdBQHb60Y9+dHf605++RIjzSgQSgV0XAdnhe93rXiUTfNGLXnTTgECmlYIqA40rCfWmTUc2nAisGwFBsnvc4x7dIx7xiO6Sl7xkVpY0IPq+972vVA297GUvK/r4JS95SffqV7+6ZPfPcIYzNLwhb9luCCSh3m4zlv1NBP4fgZ/+9KfFeRb5PN/5zpe4JAKJwC6OwDOe8YzOmQoPfehDN83p/cxnPtN9//vfX8tIm5Ik1Lu4YObwty0CstP0yslPfvId1vS2HdAGdfy///1v2f7yoQ99qPvZz35Wtrnc4AY3SDK9QfhvRjNJqDcD9RW3+cMf/rD7wQ9+0MlguuxzERH7zne+0/39738vfzva0Y7Wnec85+mOf/zjd/bfHXrood1f//rX7pjHPGY5JfrPf/7z2r0OkDnpSU9anKR//etf5Xn32berHZkRlwNmzna2sxXFO89lX93Xv/717ve///0RHtP3M57xjN173vOe7uc//3np79WudrXus5/9bOmjNpXTnPrUpy7P9seu7+c+97m7P/zhD91Xv/rVtbFf4AIX6I5znOMU51MZzo9//OPut7/9bWnL3j+/1ZdTtJUq/uhHP+q880IXulC35557llsOOuigNayGxg0P76vnJPplHha9Pv/5z3ePetSjSgmR+YmrxgA+MDRH5syc1+WgjKWM0gc+8IHy+K9//evuhje8YSHo9eFGjMOnPvWp7u1vf3spLTcPMlDkqm7PKcPHO97xyn4q82rPVcibMicHmJDDYxzjGN01rnGNInecbfsvL3e5yxX50a49l+5rkbd//OMfR8D2tKc97RHk/exnP3sxbNqLy33moD83+vHtb3+7yCQM4WHM9QWrkCn4OxBO3+H53ve+tzxnvcHpHOc4xxEIzpTca7NFPlaBlbGY16E1GRjUB0tZHw7GMl/W0ZWudKXuMpe5TDl1emhNDs1P6KNZsrboWMfWAd1H99Q6TBkj3ULf6IvLgTtkwnhadIZ1ZTsGTMjESU5yku6KV7xikSPzviqd8clPfrJ7znOeU8oM+/K6qJ6Z9zmEmu257GUvu/boLEIdupns0JP0k7/F2q+xpycOP/zwso77F/3moLO+7p7V/3B6P/e5zxUdRJfc4ha3WHN6W3XbPLqFPbKuZ8m5PvtdGf/HPvaxcj854pCf7nSnK0OCD10T+oxs+s2/+/qMM0+fhpy7x9/Y/DE5XxbW86wxOsX8GlvYEuvNZW7ZlrgCP3t6zTmbY1sBXWweF11jLbYjsK4zjUO6CcbOEwi/i4xe8IIXLDqE7Qj9wpc6zWlOM7nU+nPugTEbduxjH7t7xzveUSrY9IEOIhfsMNtbb7sgQ+9+97vLuqPLlXNf/epXL3aazAja3/3ud+8OO+ywQhJhTR6vd73rrcmj3/hp9Nu5znWu4h/yUcgYnNj3em22yPfBBx9csHKd6lSnKu/UzpDM8s187cClHT6edcNvfdOb3lRK09kz5er0MPlexfoxx/rS6n9PTnresG0QSEK9baZqvo5SFIiRPS8OqnFRbPe85z0LgX7e8563g8PFAXzqU59aFC3nP563B+ROd7pTUZ4U7U1vetPuUpe6VPfIRz6y/M1zyo4/+tGPdq9//eubjEI9EkocKfS+vfbaqyhqmVeGUf+1TTFRhE984hO7F7/4xd3DHvawMg7K/hOf+ER3//vfv/Q9HLihsSPM3mU8CLh2OBgPf/jDu/ve977d7rvvXsbCedHGs571rLXAgPLFu9zlLqWfe+yxR7nvrW99ayHh+mn8DuZgEJX0PP3pTy8KnOGCCYWuz0P9mm9Wd7wbwUdyRY/7eyb7bTEe+sLRVnrEAfS3F77whYW86r93MJ4PetCDyhzf5CY3KXPsPnu0OZf2ZzJWyKQxwc44W+QNsWewBQA8e6tb3aqcTu7vMPbJr7vd7W4loDGvvLW0HwTDHJGXN7/5zUXWXUPyHpF5Y4RbXVZf//a2t72tGGnXl770pU6pFwzJZ4yLQ0J24mqR+3lOa55nbbZgxfmwJpELjiyipv8CIkr+rJN3vvOd3ZOe9KQi39aH9Xmxi12sOEAwsx5DhlraND8tsraesQ6tg9BhiKA1EsGpGLOAmyCeq0VneN8b3vCGoiNe8IIXFD0SJ/FzUsmc0slV6Aw4c3yf+9znljW+GZd1JShx4QtfeK35qQw120SWrH/4D2FvbZEz65BNC31117vetTvlKU9ZnP55DkaKOeHs3/rWty7P/uQnPymyy07Eem2VXYNt1S0tcm4PJt1svAgcG/uYxzymyFT9NYfWNueR82VjPU/b/fXtWWN/yEMesmbnA79f/OIXZd7JgnvYMwElc7meNTbmKw1hXa+x6LuAe8gjcq/M9973vndnTi9/+cuv+U1+e8ADHjD3+Sctcy4gTJbpZcFKF9zodX5TlB4LJvF33GctILr0IDJsTQoG+Lc1fPGLX3x0rfAr2QJVc+TWXFhD/Df+w5e//OUyN5FwaZFvfTnggAOKPX3CE55Q2neFfjCO8PsEUPiC7r3CFa5Q1ozf+Rj8XWQcEacf6ZlY3y1Y1r5ui52YR2dsho7ONleDQBLq1eC66W+15wUxoWDiMBjKBYm56lWvOkjCEDMOH0ds6PlwipAtRNSFMHBGRJbnPWyGAmZkKOH62WiHMx9919ZjH/vYYjTdK1rpCmIjcxoGot93Ro5y54SJ1rqi7ZOd7GTFwMTnWyh/YxNlZRAZPApYBlz77vvd735XiAajrbQSrgwXpatvT3nKUwqhhqPggP+2/0hktT8n6xEU/dEXhrB/MMjQ/IneIjgCF8bIKN3nPvfpXvWqV5Usflwya7e5zW0KZiLVH/zgB8veTNm2KC03Jp/oQRpEqYfaC4y9tyb9MBKE8Gxdqm4O9cfftTuPvM3bfj1H4ZwxxGSoljl9RR5lXe2FioPfZMi848Mf/nBxcK0Jl/s54zBj/EOeBBI4FaLX88p9i4wsGysOJeeHsyfTwYm49KUvXQi1sQq8GLdPtSGG9frQXwEDz3NWkJ3W+WmRtfWOtb8OQrcYY62H+mNu1RnGam1wUmXqXZzTK1/5yiWQ5DR+mZxV6Aw6xpw4qDCczxb5WdY99LFxq8oIXevdU4QatoJcCLPMWR/7mCPBq9CttR4nf2GTWsdirl/5yleuyWg8p0STfhqzJ3W7Q7qtRbe0yDn9jnTQu8iANSd4gExbc3H1bY6/D623ITkXVLDGn//856+t7VVg3brGalmp/QwBdTaJvWZLBJL7NomOvd3tblf8G7pqPWtslu2q57cva0O6KeQFzjKXL3rRi4oNeMUrXlGwn6eiYmzOh2yYtuAUQc14dr/99it+CBmUQRfIvuY1r7lDwDhkTVCMPaRT2LLQ52NrJcYvoBD+knv5KQJD2uNXCTa3yrfn2V8yev3rX78EJPv6QQb+5S9/eSHK8fkuwTF+mrEi+XGRHz6OoCPsV7F+FvG/W/VW3rd1EUhCvXXnZl096y9oxFcZqvJGymwoq0nByFBzhFoItegwBSvq97WvfW1uQm2AnAVRd0pNKVRtUIcIdd/pdX9EK4MM1X3nfMg4c5DqUnQKlXJGpmsC5X11llnpJ0wY0biP04hQIdQiqMqWw3HuK2fPI9x+58gvm1Dr75Aj2Z8/Bhw+ZIDjyrB57sADDzzCvEWUXQRXQIbzRm5qsuF9MvRK5OHQSpj0d8iA+XtEdVUmCFQwojAPx2qWvC3avjJeBN6YyUkdgIq+KhtDpjk/ynZdspacUc6B6HcQak6dvsjqRtUAx4G81WW488h9iyLoO3LrxYrzFHIrWNN3YAScEA8lmGS6Xh/6Kxsh0GKciF3L/AhWCWpMydp6xtpfB3HaqjmaItStOoNsCFLVxI/Da/2rYiEjq9IZgY21HTLZIj/LuicCLYJKKk/iaiHU7M8d7nCHUjk1RKj9jT4QyImKgSA+8xLqIAyCRX1bGHrIgULaa5HdWOu1bhvTLdZOi5xbw3Ts+c9//qJjY6z6XAdRFyUEcFatJBBsviJYZs6WiXXIQMsaq+1/6H1rBwkUkDRuZG0Iv8A1sr4ytIva5WUTauMyn4gdQgh7AYJ5t8cFli1yNrSmVZlJYtiuhkgLFgv01XPvuagoUN5Nt0sqSBBMrZWxgEK8T1VT6MVW+Y5xCPLy19hguiUCvNayT3jx8ayNuAR1BS/7Y/N3PmcEqlaxfhbxv5elg/M9m4dAEurNw36lLdcL+trXvvZadE/pjquvGBmjZz/72SXbLEMwRaiRLMbYvhiEZIjotgyQouU0cELt71Huh8AgH31yM2SQtRF95cBzJOP/ZcY4sIgBo1B/p5kCZlREacPo1sZKRJYilj2P/25xUMfIYt1P71FijpApZ1KCbo7m/dQNPFyzCLW2ZIEZOo68IIVsNOMkmos4IYRDzq/yL+8WWfbfQ0GYwGxRp7MuSw1jHG3pYxDqKXmL9gNb/bLfLMpP+xnyyDIIiNiDp2xMW0OEWn84FuRTyXuUDStvVvVQE+rYO4tQyUYz/pwIfan7MI/ct6yj2pFZJlbR9hDB8VusI44OXdC/lBrau9cyPzHfU7K26FiH1kGU1VtLsp+czMgYyXr4ezhkLTrDPWSuX3Uzaw6XqTM2m1ALrMKrzgjVJMl/D1Uy0U0CWnQSPTgmb0pJVSkJBMpW0lvsj/U7T4aaMy9zJ9hTZ9Jm2ZNaN7QQrjHd0tdzY3o/9gjDSwAUkZRRFySux+p3AUjZfZi44CSjJ+DXr/IKW22u4KDaq64+CVldFtbxvnkJtWAd2yy7KWiv6oF+hz05kSQw7tp2aas+26G26WOZ5RbdVAdMaqxlgWVC+U1Ocu4HgfvrPgIVto+pFpxnW0/9rlpnTNkwAQafvNJXwSLVX5IJ9JxAMZ+wXy2mrdCJ7JbKGgH2qbUyRqhj3de+VKt8x7ijGlIQlL9Kzwq+mxtn6vBH621VxqZiwTqot0h4nwCVQBXZWcX6mdf/brHxec/WRyAJ9dafo4V6GAtaNJKjytnlqPp/V58cuUcpEgVEycwi1PZQUlCiqxyZMaLb2vHYcxgHbClv4wS0Zqhlw2SROTzGF33n1HGQjZWzrMQqFGs4bKKUMmx9YxVlu6KfIrhK75RFTV0tznHtmEVZUuy5Uj3QesEdIY797PVzQ/PHKYEJ58l+cv0QzLCnuf6GdRhF+yDNidJUTsysg46WQagRVnv0EVWZCNiTgxZ5W6R9ZbECGhxROAxVD9gLKwtvTZAJ2TFrRTBEwMYzQahrOa6Nu3kyz/011yr3LfIQc7ZsrKLtMYITf++Xyvf73DI/AhVKWqdkbb1jrdcBfcG5anH2W3SGw/1UgQji2YdYlz2PzeMydUacP7HvvvtueIaaPFsfnNp6C4lxT2WoVYjAC1FSqTAmb94FW3qdjhCMpJ/mzVDXOi62YsT8hKxa24JTLbLbz1DP0i2RHZ8l51HC61CpsFtj2fhFMmxIoUOx4ChYOESol4X1ooS6Lvmmb61VGUjkzj/LDlrNGzCJYLCgPF9FQAiOdVVVveatD/6GrU2qVdjdPtFr0fVBTgUIWmxY/U4klm3StuCMua+3KNX3Rkm2rV/w5g9MrZVZhJr902el+Misd7XItz5Fdt86F9RWlWh7okSMoAsfSICIDxtZf+uiJRmyivUzr//dOu9539ZGIAn11p6fhXsXC1oUEimidMai6hrpOzSzCDWHlHGTnRNhXS+hFnlU/qSsSNYgorythJpCZAxlAkWJ+32PfWJITShcJdv6TylHkAEOjJ6oPqLF8HhWn0RC3VdHlO1PEi2NPTu1oavLPfuOWm24OU6cG5mtKEFqnXSl6SKzQ5njofnzXnPF6ee82v9r31Hf8a+fRXC9XzQ4yGX0j/E85JBDygEgizidfYw40Uo5GXqHfIVxbpG3eds3B5wfY2Okx/ASSFGiJxil5Fs2RwWHagjrifMU5CXIzCUucYm1SH7soSbTDsmJLKjsdavct8jDqrCaItSxjpCo/qeayAYH2BppmR+YtMjaesfaXwdIbwuhbtUZMrSIYeijwJC8+A1W9ZkH8xLqWToDzs5rUG200YeSObBNJkywrn842BShljlzEBYH2DVGqMOxtsYQaZUf9PK8hNq6VCJqDfYDhZFFpF8FjFtktybUU7olzv2YpVNVdcgiGmNk+4OIW0/0jnJd1UPzEgKZOwFodk4WeNVYL4NQh22FLULm9GdnNPRtyLLWWEsFQqwvwVh20jYfARhJiToYEOO3ZUQ1lDlDAJ13UBPAFj0f94TPM8uGsZuy+33SXgdBnYTt5HjBqTphUI/fFjEkdmytsNV8CNVYs/aQW6eqHsifbHmrfMuwsy01Xn2Z7RNufi+CbWye7W/rq323Vayfef3veeY+7926CCSh3rpzs66exYKmtOw3qvdgeTHH1SeN9tlnn3JIFSIq4os4umYRap/m8HyURq6HUA8pwlmHkiEkiF0YCYEADoesJudjbD9vlG5zJNwnC+I9DDKjVh9kARMOsRLxyCLKEiB68XkuxorDJQhQl+zN6xxHhppTH4dktE68KC1D188wz5o/xl4EN+YfdmSEwYmTLDmY9sfCReY65oiceD7u4xAqqec8LOJ0ymoi4y4GHGEVQY+TxEMOWuRtve2PEWo4OZiFYy3oIcjDEVXiF3vNBaxgEBn2iJjDKeYXCVdaRz6cvG/twT4i7tbSmNy3yMOqsJoi1LE+ZGesj/iMjEAUeRYos42jdX5aZG29Y/V8vQ6s3xZCHWOd0hkRwFN6irQFueRMOx3fequvZeoMjqbTcGudwHl1gFOcLj5PFUyL7Lkn5lsZax1grINv4dRGybe98oKaMFLCqVw5ttUMkbyhwOiie6j1C0GQnRPoCj0UpyBz4uPwpFbZrUlfrduGnp+Sc8EltgrRia90IGQOu3PoFv0jIIqkzEsI+jZ0I7COINbUOQXuGyJlYR/sARbothbpTydmCyBFoHtZa2weQi1DbU2zFbZuDWWoBZtUMiHStU1VyVHriNb1FoR6lpwJAL7lLW8pFVh1gEuGnH8jgK+iSabYp8pqn46sOc+ADlciPmutsGVsNj06ppvNu+ojBxYKKEZV4ZR801v8NDaWDzZLP8T6sCbo9/p08fBl4Nv33Vaxflr873m3+LXKRt63eQgkod487FfWMuVHaXLg99577+I0KFuVHaHAXEg2Rcn5khWk8OOQjKHnOUn2rrlfZNZnq+xJpMQoSQpEdJaxbylzpOw4BPaCyQbrl8gtpwlRo9wpT8YS2Y9TITkD9j4zpMiItkVZKX8KaqjvkbWmnEX14eE0afvSZJEcUqH0zechGBkZae8PI83JssdIKSdHBhlHZrUZzqN27blk7OGkLRFbpdzxWaiYE04nwyuybay+12vs9bekW4QDgWOkRJDj80/hKPbbEqlmmBhwfTvRiU5UmmBcGHRziTQqoZIJqe9xH6cc6VCOj1jDEf6CDua+Rd7Mm8wLA6ZN1QEOojM/MuWydoId+mZsMukt8qYEu6V94+M4KEs1lw4dis9d9Z9XkqYcTfsyQkreHDLk0y2eIxucGWtMFJzT4hnvVdZGxhDxOLGc0+I99gFyBueR+ylZWAVWMVfe7XAfcirQYlzGYN7MpUsQxKfCEE2yHZ/4EZgy5lZ9FG3OkjW/LSIXseb668B5DbIVtQ6LfZvklB7ioHGS6Rnz3qIzVCT4fB7dgQTJ1vtvGdggtKvQGRxHc1bvdfT/5sJ+YY7pMgk1Z1qb9LKgUf3t6VpuZaYEXGSUlVJHkEp1B2wd0iY4iUjKPvaxR7h9/sb6YnvMiSCUChJrix6OT7X199TOWj8y494bnzNDQAQc2YMxezJkS+fRLWHPZsm5NSWTJ2hLV8BWQI8OIldsN1lC/Fr0mQC0b1q3yPmysWZPYo0JJMR4zIu/C2iYT1U/girhZzhnhI3VH/JlrdLDvrsctguRYzf5MPwbc2atB4GcZ43N8pXq+UXaZT3ZXBVicLW+ZKjZRTaDb0Ee2Vt2xBoRYFM+TY8ot/c7Mk6net6aiK+NjMmsQI/2WuacnNE79CVfhFzL7lszqkgEAeDknexvVEwpR+cH8C30Na6ptVIHQ6xj9pCtIOdkmS8XfhVdOCXfbDN82VNrGrrSFPEAACAASURBVIZsxJB+0E9bQQQK+FX8F/2HOTvtKwswppfhpy+qM1qxnGf90K8wnvK/w95N2ff8ffsgkIR6+8zVSnrKWDF4SjO3esSsziLpLwJM0c7z7dEhEBEcjqGLkh07KIST4/Achn233XZbyXzM81JzxzlBhvslTfO8x70hB/Dsf4KrfhcHbr241xFhzin5m2p33vFs5v0hJ4jlLHnazD6uou1lr49lyNoqxumdrTqjdV0to5/wEijkKMdp9Mt476x3CKYJBqouEUydpTu8Rx+RI8EZ/wjKCYht9vrfTFmb1TbiQT9uFZuzCnmKw6mQfaRp3sDyZs7dKvBY9jtDV5ElZG/Md2nV375cIjA25HvV1QWCH1N+1UbJd7SD6G91P3fZ85/v2zgEklBvHNbZ0joRWE9p+Tqb3rKP23fIMZWlWeR7lpsxsFklrpvRn2wzEdgZELBnkB7wT33I4CrHJvMjc6pyo/XEYtVJkb2pv0O/yn7mu7c2AiETstQbvfd/ayOzvXo361Cy7TWS7G0iMD8CSajnxyyf2CQEEGql1g7AmDeKvUldXnmzIq/KOJWkOY18O1wINYdaGXFdqr4d+p59TAS2IgL0gPJpeiD2A29EP5214Op/enCqbdtslDG3fIpw6l35+86BgC0jSmszyLJ95zMIte0lQ18f2b4jy54nAtMIJKGexijv2GQEHERi35hTHpUa2S9n/9i8TtwmD2NlzduXhqAquxw6EGhlDc/5YuXy9kPZP6ZMz15pe9/i0J05X5e3JwKJwP8jYN/pQQcdVPYXr3cLzDyg2tPs0MB5SZBDiex1dAZDXokABNgEe4intg0kWlsTAcE1+5Wdy2KLgvNWbEGhH/JKBHYFBJJQ7wqznGPc6RFwmrQDdZx8mnuEdvrpzgEmAmsIINIO73Gy7TIPHEuIE4FEIBFIBBKBRKANgSTUbTjlXYlAIpAIJAKJQCKQCCQCiUAikAgkAonADggkoU6BSAQSgUQgEUgEEoFEIBFIBBKBRCARSAQWQCAJ9QKg5SOJQCKQCCQCiUAikAgkAolAIpAIJAKJQBLqlIFEIBFIBBKBRCARSAQSgUQgEUgEEoFEYAEEklAvAFo+kggkAolAIpAIJAKJQCKQCCQCiUAikAgkoU4ZSAQSgUQgEUgEEoFEIBFIBBKBRCARSAQWQCAJ9QKg5SOJQCKQCCQCiUAikAgkAolAIpAIJAKJQBLqlIFEIBFIBBKBRCARSAQSgUQgEUgEEoFEYAEEklAvAFo+kggkAolAIpAIJAKJQCKQCCQCiUAikAgkoU4ZSAQSgUQgEUgEEoFEIBFIBBKBRCARSAQWQCAJ9QKg5SOJQCKQCCQCiUAikAhsFAL/+9//uve85z3d8Y9//G6PPfbYqGaznS2OwIEHHth973vf665znet0Rz7ykbd4bzene7/61a+61772td3tb3/7brfddtucTmSrOz0CSah3+inOASYCq0Pg3//+d/eNb3yj+/SnP10M+ilOcYrVNZZvTgQSgSMg8Kc//al7+9vf3v385z8vZOvmN7/5Lu80/uc//+kOPfTQ7ve///2gxBznOMfpznWuc3X+Pev6y1/+0r3rXe/q3v3udxds//vf/3YXuchFCsbaeOELX1ic9BOe8ISdeTjkkEM6OnHsOuUpT9md9axnXYj4fOITn+iQp7vf/e7dUY961KWvBOPRxgEHHFDefd3rXrf0Na8dETjssMNKYOOf//xnd57znKfba6+9RiFiG9/3vvcVWREEufjFL750OAVa3vjGN5b33vjGN+6OdKQjLb2NoReOyfsZz3jG7vSnP33xC37xi1/s8Ogxj3nM7oIXvGB3jGMco6wl8obonu1sZ+uQ3ktd6lLdJS95ye7FL35xd7e73a079rGP3R100EHd3//+9x3ec4ITnKA773nP2x3lKEeZHKs1/PjHP76s2XOe85ylX6uek8lO5Q07JQJJqHfKac1BJQKrQ+CPf/xj9/GPf7wYwo985CPdcY973O7BD35wd9vb3nYljt7qRpJvTgS2PwIIHGf0EY94RPejH/2oe93rXted+MQn3v4DW8cIkAx66gc/+EF3hzvcoUNkn/GMZxRd5fra177WPelJT+oucIELdPe97327E53oRDu05vnPfe5z3f3vf//uFre4RfknyLfAxVOe8pTu6Ec/enH2A2/zgGQgCYKLT3jCEwrZjusnP/lJ98QnPrGQA31BOlqv73znO93Tn/70QgyQ91Vcgdn73//+7qY3vWkJkiI4ee2IwN/+9rfu61//erF317ve9bqHP/zhoxDV95Klm93sZiuBUzsPfOADu1ve8pYl4LMRV8j7/vvv393kJjcpBPhhD3tYd7zjHa871rGO1enTz372s+4e97hH9+1vf7t79atf3Z3//OcvZBrpf8Mb3tB99rOfLevQ2iJ/H/vYx8q6QZStK7L+hz/8ofvud79b8EbIkW1rRztTwQOBjGc+85ndWc5ylu5a17pWgUW/BL5uc5vbdA996ENXNicbMQfZxtZCIAn11pqP7E0isGURYPAYz/vd734lcyGDwXif+cxnLs5lXolAIrB5CDz2sY/tPvOZzyShrqbgN7/5TXGYz3CGMxQSy9GP61vf+lZ3oxvdqJDGJz/5yTtkq5FiZPhRj3pUIQt9xx2pvt3tbley0f0Ahjm49KUvXQKOfQKFVCPnJznJSboXvehFTeRYG/qx++67r5GCVUpZ9D8J9TjKIVdkZxah9oa417yvilBr54tf/GL3mte8pshyLeerlBXvDnl5zGMecwQskNd73/ve3ec///nuTW96U3f2s5+9dMfaQ7Sf/exnr/3N3/kY1pO1U6+rwNA98wQMv/KVrxRC/bSnPW2HtbZRc7Jq7PP9WwuBJNRbaz6yN4nAlkUgjKBMmLKsqejwlh1IdiwR2AkRSEJ9xEmdRajD2X/961/fffCDH1wrxw3Sqwy1T8LrFpTZy5bNQ6hlzBCw5z73uTu0OUscZdM987znPa9k2ld9JaGeRngrEmrVEfe61726O97xjt1FL3rR6UEs6Y5FCPWHPvShQvytvZOe9KQ79ERVCR9DRUZU2ixCqK21Rz/60SWbLbtdX0molzT5+ZodEEhCnQKRCCQCkwiIHHMuT37yk680yj7ZkbwhEUgEBhFIQj0foVZ6rdz7+c9/finTvuxlL1te8LKXvaxkn+2dvuY1rzkqbQ6C4vjLgNUl9rMy1NHmO97xjrIP98IXvvCkNMtkIxnmt2XP6OQLJ25IQj2N4FYk1HrNRtszrJR5owLeixDqT37yk2W/t0z0Fa5whR0A/+tf/1oyykrIY3vDIoT6pz/9aQkuPO5xj+vOd77zJaGeFuu8Y50IJKFeJ4Bb+XFKyGEq9qDYY6c89+pXv3rZwxKXgyE+9alPlUNtKC8Hr9j/pUTul7/8ZWfv1r/+9a9yuwMilPd+//vfL3vFXAy8SD6ihXR985vf7D7wgQ+U33796193N7zhDYsyo9xjP1E8G3vSGADvPc1pTlPu++EPf1gcCBFGlwMoTnva05a+xOEURzva0UqpkD06xulywuXpTne60ve4+mOwB+fc5z53JwuhbM/loAr9r6/6wA377pQ4az/6rq0znelMHeXvPXB0OZQLHrNO25yFeT1277BPyAE0DkCxJ9Bl7A5DMVdTmMeYYKzkSgmU/YL6bp7rQ3lmyYtxM0wOxHEoyxe+8IXSL/NlHxnc44o+vfe97y3yYc60dY5znKPcb/z2VM2Dvzk6/PDD1+ZaW2QCFn1ZMb/+PnZpX//tkVRO+Y9//KOUYYbc9GXGHChpd6858HzIvWfr9smK9/RltZ4vc+AQGVgo/bziFa+4tkamsLMWrbG+zJOVPg7meF6ZNUY4W1f9y9pxEMzUQU6/+93vyh7D0Bv1e8wZjEKvhIyTT5f3wzuuWlZgTuZjHobWgkNwvDt0R7xHO/bReXZMXug1a8Rc//nPf+723HPP7mIXu1hZy+Z56HCcemx0CDl1Ta23ZeBMV9jvqn8w/fKXv1zKPu9yl7sUOYW/Q5AcAlTroymd0T/k7GpXu1rZ6wgTc3CVq1ylO/WpT13GCW9rGd5k2dqrHfn6cDDPml/63Lzqqz2T1qpnbnCDG6zpkXnxHlvrszLUkYnWH6RVpszY73rXu3YHH3xw9+Y3v7norLGLPXvFK15RDjuqZXYWoXaomPtvdatbFTI/dbhYEHByaH9sXPUc0b2Xucxluo9+9KPF1l/72tcuutFVy7QD2mzTCXvsd7Jg/hAc88M2sPPmeD0l3+TbORt0icu6CFmhX2VStckGrKf/5IS/QafC0hpUxk9H1YdPCZaYZ6XHbDZ8jLH2hUYneuCHkCvr6xrXuEZpn43mwyCIdcl1Pxuqz295y1uKD1IfIugwOIGdoQPMpuYxugjT5zznOd1LX/rS8u6xa8gvoh/pxiHfbhY2ixBq9oU880sFiujaWWXqixBqc22rhDL4fhY83mctCmoNyQVCzh7Uh8+ZOweasTFkR1AgDmINv47ckz/yqMS/3/Y8cpb3bi8EklBvr/lq7i2y8KxnPascgsLBt9iV11AccQgEoycSyDGLPWRIsIMlGHskksJzQIm9Qo985COL48MIK6VhwL2TEfEuJ55S1A6oohwp5gc96EHl2diHFs9SwlHuo30G9hKXuETZb0MRIQ3IuP264UgwhPe85z0LMVf+FgbDYRdPfepTRx2gGMOFLnShQgrDiRFEiENFjK2O/sdv8NGnetx1300II+YET84t53PW1YJ569hbMefI3PnOd+6uf/3rr80D+Xjb295WjJm5mpIXjh25YYg4Ebe+9a0LjpwCsuL98SmXL33pS8XomHtGh2NjPyLs68+9zIs/XIfmOvDShzvd6U4zI/Nx4qc1MWsMrXKvT63zRfYdxPLWt761e8ELXlCcv+iPQJd10opdKw5D621MZrWNjCmPs+ZiDSMYSk3rtTMk49alA2U4hnQP/WHdKO/zDs4Jcufq46uf9MlDHvKQspYjW1g7ipxK/RrSA+TSoTycUQc3RWksoqQkN/TU0HxpW98+/OEPFz2IVHCclBwiouQbUZGNpNvoO/j73XPG6f36R3dOrTclvOvBWX9lOOkm/bX9gvMXRPDlL395d/nLX37tbxzGBzzgAWUttugMGCJfbIeSZmOidz3P4Xe4Uj1HMrX0O1IPl7osOX471alOVTK/kXGS/WUryBqMzb09mNYF8mU+W/GepW+HCDVbiOjRfYgV2xNOb8hl7I3W73mvIBiwQ2BdAhzvfOc7i63gxO+9995NZC76r+S7PiCsPojOWKyXq171quWgJbIlu2eurAW2EllCXgVE/UYPhyw4Dd26Jfe//e1vi95+yUtesjChDhsHSzqDXrBfVlCRHRBEEUS0js3xov2nO8m1sZFPusZaZ8usC3IVh08JIrD1bCDZJncw0K9FMrkxL9Y8vyfsGv0uiUH/RZC+T6jJn6CjNVQfaidgJYhhDh16F/utp+axlk+2yBzbUhD7lcfkdx4b10KozS1fsb6QUWuaHqj3UIcNcmCgrWR0B/kW5LBm6gC9exch1GRBsmho20a8j56XxRaE6cuFgKTD0Kwn+tQajLmzpvgvMaaQebqfzLOddBrZEODoJ2zm1Sl5//ZAIAn19pinuXrJUaHclKvVe0ci+s7BYkg4upwJ2bIoiaEgRN04/QzQWGlTv7yQo3Cf+9yne9WrXlWyFHGJ3DIQFEucPjlUmsg5FEkMBRUHxtQnY8aeN++ulSTFyQD1FXb0YWwMHB9Oj6isTIPPPbgYas4yUsg41QeJ9PseRl3ZYEtE3169Kcxbx96CuVNsBQuc/ssIMFyR9ZDRQgR8l3FKXmAQn4rpO83kSIBF+Raiaj6Q29iXGPsGkRLzLNPpWgT//lyHIeMEDh0C1F84nn/lK195BMe/P4ZWuff+ofniBMlCcXJDVq0Fa4uzdaUrXal0TYDryle+ciEtnMNW7IZkfqgf2miVWfcJstTrKNacjOTU4TvRfv/kW/MchDqcvCF8OTR0xclOdrIjOEHewXklh0N6YCwrCCd6pd7n2scJwUUIzRNHPy56QXt0kEylEl3kOhz3WudENoPzhRjOWm/6sgycYao0OQjBkF4VJOHk6hPZa9EZtZ7mFOpvEMvY+sGZjPVuLsmGqgR2JUgkHGXi6BgOZa2z9RWpZnsQorBNyLSghTlqwVt7s8qgQ844uHSS6gMBPm2TU9jUFRfm3N9kaYf2d7YY4iFC7TkkSoCHHhQ4qiupxt4Lh3322acQpKHycDgiLMi6efNu40GWVN0gCghDXOaAHvI+uod/IBNf77mNAHGLPRvqt/cjrvqmfZdxsxswrU83X7T/SAry6n21fMaaZY+s5Zh/QR5jjtOk/S7AMGuP/Ky5rjPUkWhwf8ixQI02BJ3H9uu26Kaoopg1j7X8qh5jp21DmPpE15AOtjYEmmXzWw//Cnkn03zA+uJr0A0qM4b8M76qde6wU18MEdAhH/zIOvi+CKEmW9acwGD/0NRWuRizf337O+TXWYv0Mx+gv4e7RY/kPdsPgSTU22/OJnuMHHDS+wYxslXKXWULREg5QbXipEB+/OMfF3JZG4P+aZa180b5htLsK+GIglKOsa+nflZUnBHgtIpOInbabSWVwFgPoRadh4dTWUPpybBx3mHUP5mz7rsMuUg+h5azNuWAiNYiflOYt4ydgWjBnHFFCij1mhAxZMgoR0NmbkpekAfBBYSo74REhlaGUFsMiTEo74wyLrhxtOpSNIZ4XvzruVZaL/BDxgRGpj5LEs4OZ3lqDOsh1JwS5e7mWVYv2vJvjkLtWJgD0XtZT1i1YrcooZ4ls+bD/HHQo9JiHkLtXkEBTkxdQdJCqOGw3377lYALB6jvDHqHOREkHCLUZABxkC2uM+ktTuvQvNArkQlH2KxbZX4RCOnjL7skiGJ9RCBlbL0pn14PzvorANgvSR4i1CHzxuNEXZk7zu28erreIxyEKwJY5kVAkWzJuAVxIQeIN5JD39RrTiaHnfEZHfo+5tTaNP8ca7phCm+/z/rCwFjJt/bJi0BRfcJ33I9sDREAFVxf/epXj2CDZV+VvEegcOyUbxkxdpCtMIexRWAWoR46DTnuN+fmo0/+ZUl9Jqhvk/xdcEWQie3q26K6/1P2bKzPESQUNKrnz/xHAGW9/dd32XdyWctVkBjVaAIzMZ/8D/9ft7ueE/HH7IP3y/aTnZCf9RDqqXns4zlW0TA0V/0xWBOCHmRfkHFeQj3PKd9D/eEfCeDRtSpG6sD9ooRaO0OB4Fa5aCHUfOUhvy78PWu+TiRMOvB5w7ZFIAn1tp268Y4jgspzkY3+YQyRhRIxFlkd+pxI/eZQPPaIKUuNS3mzMjZKV8ZRGZlMZGRB474hhyb6IHqnrIYzbA+1DEpEW+tPmvhciMu9nEj39jPUnBTZIdkt2SGRXZFWkXfOGQe2HxSIrBciwzmEm3HKYCqhQyBnEWpGhxGSveFATTkgY85dfyZbCLXSoxbMlc2L1M/K3rbIC7xlUTkm/cNx+plJgRvkGXkkG9qXQTF/9bwtgn9NZGBgv5K5ikzirM+SmCuZSGRtagyLEmr7F5ELGRpr0GXMLlsHBGpmOSqt2HlHLfPej7RoG6Ecq6qYklnv4NQgXdaSigZ6BMZTGWp9QIyRKkEajgTHCO4cw5qg1HqF0418ceTstbdO+2cQeJ7z7LexShV/FxwjE0iw/pNDJaVDGWrvUoLO8Y/PtdTEMdoZmrOxIN6s/bP1Ol8U56guse+1T6KGCHVUhyD7glnI4zx6eoh09Nd7EGpzRydpg96NvYT2uNLH9dqP/YZwtNcfAaJ3EcwhOZsKmo5Zw1k6l8OuvwI5UU4dTjCs6pO/4/1+F6QQRFQh4KI/BQ+D2E/JQAQkjLO/1WjIFkwR6qE5ioPV6IM+aRfAkAUUBBbI6wcX13sombUsWEHP0nnm2ljh1v+k09hBelP9FwgWfBfEicqDGrs4z2CMzK73AL9ZhJqsCmSHP7AeQj2Fg4BUfFvd+Bcl1IINghSXu9zlir6fJ9iwyB5qQTa+XgSh6rmz7thPQenY+rMqQj3Lv2MLWgi1NUSPCKSzyfV8GJeEE/2wEQcK7oR0ZlsNKQn1tpquts72y0brp6LUjqIWNaMwZh1g0UIsZBUYThkHke/YJ1creCQ4onR9YxbOrLJw/ZLlaSGVkf0ccrYoZcpS5hLZHSPU+kxpK6uTXePcKZN0sIhnxhQuxSlTwahHhnuKUEe2aArzlrEHQZvC3LiMg9NhjoauFnkxNwh1PY/xruivsjSRWqV4DgNhoKNsy5z3nWqGeF78Y66VtKkkEETxDm1PZahDlqfGUGc2ZlVmBPmK8cNXVpNTIlAVeHNYo6IAsemXPQaOsce6BbtFMtStMhvf4JUpVDWizLml5DvGEdsgkEaBO45GS8m352BGnwgK1KWMyDhiIEA4Rqi1H5lH69g7ZEinSr5llJDqfrYn2hlaY2MEL8pdZ623wGkRnGuCPFQ+23eEawJubzVMpnTGmJ6Oftsq4iAm6818WVf0g60sEUSiB2CkfNr2mXrtxzYN+8AjSztVCbEKQh3ER9/rsmilp4ID1mGcn9HXm7Mc/ClC7cAz5eYCSVMlx3QLZ12J89ABaWPEsE/q+v2vKxf6QfD1Emp6TJWLgIpgKhm0nUOAWkVa3x8ZIm9T/W8NTm8GoabzlHvHKe7rIdRTOPTn1dYT9n7ffffdYc/9kN2PfjmDIQ5m5QvNG2xYhFAbl4BnVDDU/YuqRgmX2DKwKKGmL+uS/GinVS5aCLX93i3B8jbvPe/azggkod7OszfSd1koJ6ZyiOvPftSOKCeHIyHjiwDF/uEgwQ7zQCpbCDVigQhz2PpO3hA5HFLYcZ9yScqphVTOItScRs6cyCCCRDkPZaiNl0Hh2Iia2oeGgIucIgEIRT/bZ6wcSs6pjHarAxL7D6cwbx17C+aqCpSy29MlO1CfamqOkRdZlyl5sT3A88hRPwBj/PZNmnuGGV4OmIsscJAAlQIOoUFeBCI45vPizxBz5M2ROUP0xvYO95dHfJdybAz6LWvFqWiVe21E+wggJ5yTMET6kDvOsWx9vWfRvYIxStgFQFqwg2H/3IBZe6hbZTYIqT4g0qoKrMdWQh1BAQSAPiAPLSXfMVcxv/UnhbyT00/GVIOMEeogag4l4tTKUrWUfCNQ1ghM632qynsF1Mxnn1iNETzZuan1pix9PTg728Fec/JUH1Q1pFfDwSZvfhdcWI+eNk8xRyHH1oq+WNNO7haYhJfTu+kfc6FqoT5LQAaKfAWRDYIHG+vQwVX1vsNVEmoOd+10x9YFfY594ssk1HEYo/mY+rxRkAt6pZ7r6M8Y+QkfwPv7VTsOarJvnd23zmBbH77Was/GXCdrQNm/+WVfZl2L9l/AjFwJqpLpOtNJHvv+y1Qmcl43cMw+hK1TwRCH8M0i1Koy6kqTCFbFoWRT82i9xCnTYYtmVTTU44x+qQyyXh34aPvaRhFq9mqoQoPOot/4V6GPFyHUbLntNbMOJZuSi7A1MK51RH+bkLlm8/rbRMK2SyzM2poyr/zl/VsTgSTUW3Ne1tWrcCyVOlr4kemRPXGqImOHOIZTt9dee60dbsN5RfiUsTDgrcQi3sVRYsDjVGzky55uxi8y10MZamVGTuqUJUJoWkllOHh9chFlQ8avDHcoQ62MVOScIYmDiWQOZGKVq+qPbGOfUHO8OSNRSjePA9KCeevYWzGXCbO/WbY+tgDIBpIDhsu8yEpNyQsiKvOGFMe3I8kaQ6P8H+GWlRTIQELCAMXBKgIvMlgcOKe3k4t58Q9nvv5+ZSuhJiuzxmDOGXFBh1a5rwk12ZeZq/eE+j0MemRulYDFgTV+l8lB3mxtaMWOUz4PoW6R2eif+QpCOpU57CuqyLoiAHGyfyuhDiLj1H/BvtjjKTBIJ8lwCaINEeqx7H4LoY5xKyON+TMuOoQMc8w4rvU1i+BNrTckA+lcFOfob2yhoN/DkRdMCIIUlT/WeWSCW3WGscbWnFrXxV51n3GKzz4JRMpI0gvaFDSiB+h+mPYd2yAN5jW+4BAH9jnrwVYdWwbqipr1EmoBRYcB1gQv+sH++S0+dabqxfo3PtnVCNzV8x/9lZ2qtxO4Z1aGWlWT4C5dSMbj81ZjBj/28fusUGTr6nvHyE/4AMZY217kyXxYS2RBaTKdHjbO/Jk3fkJdcWWOfUFBab55nvW5KcERc0dGnMUQgW/POABzWf23FYP9smbtF3f1/ZcISNDNdRXCkA8SFXLspHHOusI+CNohUvHZtKEvWsS9dHv96TP+ByyDhEXAndzFFq2Weaw/N0X2VNz0KwWHxhL9IsO1n7gKQu2cHOskTrv234I98UWC+qR1PqBDyqzJwHURQm1rBZ9kCItWuYgtINZh2PEImjoBPOYu9KrTwOuT48O2kz/+hX3mtlORtfpwvnU5/PnwlkEgCfWWmYrldsTipawoeEbHwUf2Pcu6Ovk5LvuNKVARa46FzIBsFAPlN/vfKGhl2AgmQsaZoOwQGdlfThDlwFgjCu5BirXHuCoFVOrlv0XHPevd9lUp+xFFlNlghCkk0V2EAfnyeREGXwadgeeEuRhRbSCBUV5GQSuLi/fJ9slQG5MxiGozVgIFyrRjr57x+44nEmDPsXJdBMQzDptB/vxbH+txx95PxoGy1X+OCXxn7ZeZhTlMW8bOwRKVn8I8nAwYyPJxoBhQxhzhiTLCVnkxNw6DkXnyrFN8GUnZKYadU+AEXWTPvIkwC5YI4CDtiIlySvfNgz8HR9bBXNtbJUAQpwn38ZKNm+XwTY2B89gq9wztPPMlS686hKPkzABj8t/mRQR7CjsVJ5zSFhwEfFplluNgXmFrnZNlRE1/zJsIvbVjzfX3iJExpDO2BwAAIABJREFUa5sj6h30h5JDMopAIMacdM4ExwKpCXwFETjv2rfmZDUFtAT0HKJFLgV86B9tCzwgW7UesI+QrkMczD0dZG80csnZhQHdQJcMzZdn4mR/Y3Ofg5Vs/XBybU166FOOlDHZa063KWsln4EL2R5bbw5Ngs2iOIfehrc1JrhAv9NnnDT6wLrmuBs/rDjtdblwi86oCbV5pJfNK/1Hv5kz652jTH8aD6z8XaCMjkNgOLXkh14zL2yMgJKMDmJHByCXqgRUaFgbdIUxsSMteA9ZzpAnc8TpJVfsgXcLmlprZAuGMu3kR1CVzEdVF2xlEJEbciswS3b1lVNMjxlDHI4FV9lGgRiEQDCWjQhb4P2yb95jjur9+rOsP9tCbuoMWRBj7ZFHeCGwMTbvMz59J8vGTvdYCxz++EwYXUc+ZNDYRWOLz12qzqKX2ETfDfYOQRyY8BfGLnum2QXbcoIQwZIM8CsELQWA4tTv9fTfQYHstIoacmndkXUVZHH4qvn3N2NB8G01gJtgLpJrvmHHPppL+o99mSLU8UlP6wzu5pYOsgasFyQR9ggi+WILyZEqPDqczqHH3CeIJBBn3cCObMS9ZHdqHqOv2jen/TNC+mOZx8aNEb++vNPDbLIDTu2fV0lj/ZEXshdn2pgHdsXWB+8mW9YDP8K68Rxc/OawR2MXGDKPriFZH5orY+Tvqq6r9Z85oX9a5MI4yBjdJqDFn2SnJBD4p8Zk7uk1eCDw1hY546/SkeZbkN165GOSBUFOVYF57VwIJKHeuebzCKNh3BhjSrkfHa5vZvBE4zmF8Z3mRaGJg1u8K8tcxlHcaMw5+gyBi6Mz9P3NVnlh6DhXY/IS73G41Fhbi8rXsp5bJv7z9mnWGtkO2M073kXu3wwcBDcQCofp1ZmfRfrfst4WeW/9TC1HHDwZKhkZOnxK50/p6TpThUguyz5E/wPrqX6uF6NZz5sj2SVOs2y68xX6elE/bSGSEdXXc53rXDucE7LK/nk34iEYJWA1dIjTVPstMl3rc+sO2RvS7QJjgs9j3ziO7RnIqq05dWBTVlBgK8pnWw9pmqf/DinrH2g4hU/9OxKmDF6VReu13nXODgn0wVvf6R+Bnb7vNIWD9/hsFSJef/6vdRwbeR9ZMD7zRdacNu/fsQbX64MaC/0mYCcwN+uw0pZxxxxbG/qMHNOHQ/I25VcIDkgECVTltXMhkIR655rPHE0ikAgkAonALojAvKWaUxAt+31T7eXvwwhw3lVtqATbTKKkH6ogZKoRiaFLOax9qSrXhvZ8yw7LQk4dxrZZsiCDj+zJOG63SwWEahD/1AfDbrdxLLO/qowEgWBSH3K5zDbmfZfqQNU+Q9+Vn/ddef/WQiAJ9daaj+xNIpAIJAKJQCIwNwLLJsDeN/SN47k7lg+sGwHbrJBZpbBRRr3ul875An3wT5yRMvS4Um5l+7J3zgmoM9QydwIDthzV+0zn7MbKbpcBjlJchGc7XfpuK4ltMXG+yXbq/6r6Chdl1nBRir7ZlwpBlSa2BWzWOt5sDHbm9pNQ78yzm2NLBBKBRCAR2KkRcIgbEmM/s20YSmrtUxz6JE0LEMt+X0ubec9sBOLQPSWnswjtqnBUEm7fsbanMn36aD+wvab2nMZnMA899NCy39R+7fWUZa9qjPqsDN0XJLbbZa+yU+nt/15GufR2G/+s/trSYTuMAE99IvpmjNH+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3qV91rX/va7va3v3232267bcsxbFSn//GPf3SvfOUru7333rs79alPvVHNZjuJQCKQCBwBgf3337871rGO1V3mMpfpjnSkIyVCiUAikAhsewSSUG/7KcwBbHUEfvrTn3ZvetObun/+85/dec5znm6vvfZaV5f/85//dB/4wAe6r371q90xjnGM7sY3vnF3ilOcYl3v3G4P/+Uvf+ke//jHdze/+c27c57znNut+5vS31/84hfdU5/61O5+97tfd/KTn3xT+pCNJgKJQCLw73//u3vOc57TXehCF+r22GOPBCQRSAQSgW2PQBLqbT+Fqx0Awye7dZzjHGe1DTW8/X//+1/35z//ufTlyEc+8g5PvOxlL+vufe97d695zWu6a13rWg1v27hbEOkf/OAHpX8Xu9jFuoc//OGlcaTwbne7W/ed73ynZFrPcIYzNHUKDn/84x+7173udd2LX/ziQtbPfvazz3xWW8j3UY961KY2tvJNAgrPfOYzu7Oc5Sw7zPV6ZWCWfG0kHmPjWMZa/OQnP9ntt99+3aMe9agiD3klAolAIrAZCPzyl7/sHvawh3UPechDmm3fZvQz20wEEoFEoAWBJNQtKO3C93zrW9/q3v/+9xcyuNnX3/72t5Jhu8td7tKd+MQn3qE7n/rUp7pnP/vZ3QMf+MDuIhe5yGZ39Qjt6zsMldsGoUaQnvvc53bf/e53u0c+8pFHGNPUID7zmc90d73rXZsI9TOe8Yzu6le/+iTxnmpzK/z+la98pRDqpz3tad0JT3jCtS6tVwZmyddGjntsHMtYi4JjD33oQ7trXvOa3WUve9mNHFa2lQgkAonADgi8/e1v7+i1BzzgAd1RjnKURCcRSAQSgW2LQBLqbTt1G9NxGa1PfOITayRwY1odbsWeWWTgCU94wtzkczP7re0hQr3ePrUS6r/+9a9l/u5whztse0ItO/3oRz+6O/3pT9/d9ra3XS+EOzy/1eVrWWvxQx/6UPfe9763e/KTn5xZ6qVKUL4sEUgE5kHAdiiB5ic+8YndGc94xnkezXsTgUQgEdhSCCSh3lLTsbU6E9ms4x//+FuCUL/rXe/qXvjCF5by6H6Gemshd8TebCah/tKXvtTd61736pQST5WGb3UcOWB3vOMdu8c97nHd+c53vqV2dyvL1zLXou0H97jHPQqh3u7ysFQByJclAonAhiJgO9SDHvSg7sIXvnB3s5vdbEPbzsYSgUQgEVgmAkmol4nmFnpXlIfab/ynP/2pnIJ89KMfvbv1rW9devmb3/yme8c73lF+898OBlECGvsqHXj1qle9qnvRi15UDr266U1vWp5zqJYy26FDsQ477LDuPe95zw6Hb3m/sq6f//zn3elOd7pyqudHP/rR7g9/+EN37WtfuzvtaU/b/fe//+2++MUvdh/72Me6ox3taOXUzxvc4Ablftevf/3r7m1ve1unbPkEJzhByVIf97jHLQcrOZCqbtc4Ln7xi6/NhL3DStZ//OMfd7/97W9LFPxGN7rR2p7wb3zjG9373ve+TubT+L3/85//fCerq29XucpVlpLF6xNq7cn8H3DAAYMHi5k/eCiDg/cpT3nK7uMf/3iHUDqI6xKXuEQXGWr7xu1H+/73v1/2ZcMA2bTf/IMf/GD3pCc9qfv9739fysqVnBvjec973s4hVfVhaf6mzb///e/lBNbrXe96R9g7rw3PkCXvvO51r1vaMmfGCMsf/ehH5Xl/+9nPflYyybDUdzJnTO493vGOV95x97vfvbyv5TI39v8a80lPetK1R4ZkoH8Y3Nj4puQrGhkbO6fwLW95S/eTn/ykE3y6znWu033uc58r64ocXeMa19hhj+AsHH74wx+uraGQ5VlrUVbdPMYVa8KYPOeyb/785z9/WTMufbrnPe9Z+qX0e9UXWT/00EPLXI9dIZNkY2rNwkhQwHtdniVfziIguy56hK4yH4tc1pP3/etf/yqPH/vYx+7OfOYzlzVGp7n09WxnO1vRQ1M6LPrgPiX9dKJ1HfLi/IShNsmsteTSl29+85tFruIybmPt43GSk5yk+973vreGkbl3cKH+12OK9wvY0Om2U5AXYwo92YoF3fq73/1urX/OuaDD/bvfv3Of+9yl3/D4whe+UNZLnBFwi1vc4gh7askEvaN/JzrRiboznelMZZ0d85jHbJIt5y3QqUNzt4h8jD3jHAZ9fOMb31j0n3m44hWvWHSktRoyBRP6z7hc5sH/9+WEzmfDzQnCSeeZq4MOOmhN1of6EnqAnaUHzLn3kCV/CxkgE2RYf2atu3nWsHHPsuf9/r761a/uDj744JKlbrUDs+YsxkHW6TpBQ7punnNgyKv1M3aFTvXOWWPtr9lYE9Y73yN0N5nWT7ITMnGqU52qnBPCtvGfrBVXzBk7G33Ujwtc4AJlTc2y0VOy3rrWQ+9531h7dPHXv/71I6w5a6K2B8bpfdYO/UYPudiwG97whmv+RW3TxsZB53u/i55897vfXeTd2rMV0LY3Pm7tl9LBV7va1brPfvazxWei1/l98TWMRfUye+HSNn1AFvigV7rSlYof3D8HaGpu8vetj0AS6q0/R3P38Gtf+1r3vOc9rxgoRpqicoAV5av0l9PzmMc8ppRacXgocP9NAdz3vvddO7iKQmLEL3WpS+2QoR47FAtJokARKGRMW5wkCuURj3hEd/jhhxfSetWrXrW7zW1uU/ZCO5RLZpDS8hwlg3Dr3wte8IIdTnB+7GMfW0iksdQZ6rrd+9///muRbs6LPhjT7rvvXnBAGB3k9axnPas4jZ495JBDSn84Pfp9/etfvzj/+oPUyOat99MefUIdGAoU2PtdHyyGaDvBWjDD/LzkJS8pQQH/PvDAA4vx4VDCQuABud53330LVoy7sfhEUuwlh9dTnvKUI+y1RgTt3zYPjAxy5RNUnCd72hhnmeAIskS/yBZDz8gjw+bw0pe+dJkzsnLlK1+5yKzfzYeDZ8ihQIg5DENlnhFsmdIgDVPCbiwIieBK/cyQDMw7vjH50qdZY2ccrSn7+x34xYGGH/lCnJ7+9KevHTonwDALB23FGqpleWwtWl9k2ryRU3PBKfV3lRxvfetby17zs571rGsGnOwpm+c4xH7+KdzX87u5EcxBlBAHpevW1ac//enukpe8ZOn/O9/5zhL4EfiaWrP6wvHibDmx/Ja3vGXpXgQKtEdGFyXTMVZ6SyCRTOs/HRDYkd3Xv/713WlOc5pye4sOMyfmQkCAzHOCOYnWBx1ljoba7GOPgFjvdMYFL3jB8vMQHvT9TW5yk4IT/a7/HHg63XqNMdH/5NWaFmhxn3WG5EY/58FC/6yFN7/5zd05znGOHfp35zvfubvTne5U2oiT+pELgV4kRVAKFu6L05/12f/Ty8bjWX2jOx1oxc61yBbyTe7pTXNXB+TWI9/xLNl4wxveUNYc22X9xxg58uSoj6NnyJJxwIx9DDkxbvqXnnOP6iwnY8OJPX3wgx9c5A/edAx5IEPGhuSQq1gX1hbdYMyx/tgURMI1ZSvp79Y1LIjbYs8DN/1h7/p2fZE5EWyAmWCLtQFL8kHvhiy3vFdfPEuu6F56wNzQTWSUDoe/ddcy1qE1wVaw6ebG2iPXSLMgu6y9rW2RHIg5Y4fi7AtBFTbCvVe4whWKfp9lp1pPU59nrU+1F/qyXnP+RpYFesioZAGs/Q2WcCXzSK+xWTfWPcJrHdBVfBS6ig3jC3je+Tnhr9IPfDxzT7/A1boQkIc3n4aP53f+oH54n78bE1xjPQYp7tuCFr0saMK/0o4DaekD+s0chi5rkce8Z3sgkIR6e8zTXL1kDBCreo8kxc+A3uc+9ymRetkH/1BeLvsq/bdIGuXuGnPiozNDe3jHnkFWOBkcZ0RP1JBDyfn3G4c02qZIHbaFIEb/tDmL8ES7DCClGgT2ZCc7WXEE4sATiphRRLaCLMazFLtDwvQrDAFS2Cdvc03G/988VvLdxzDGLqPE+eYEilpzJin4OqPoWY7xS1/60rX9xGEM99lnn7XAwhih1rXol2AHow8Dl/9mgMLJ4UTAlswouY4LNvqHTHPYOBoXvehFy88wNAbZAcTBfys7j4PE9PX5z39+MZCthJoMIK9D2Yy+DMwzvlnyNTX2kBlYcfwFCZBqVxAdss8xMGdTOAyNY9Za5ETC0Mnv0RdtqzCxhmI+arnlrCGvIWOLyHTrM/qOCOijTG/ILUINEzIPHzKLKLSs2dBhddAhZFm/lrFmZ+myfmCvRYchGrZe0HOxXQEJUgGEhAnmTelcYxtaz0N4tMiRNUp/xFqXLXLJ0NGjCChZngeL1v65T+Cv1jthi7QrIIQw0t+ycYIk9KLMF6f0y1/+ctEfslBTsmVdenaWDWmV57H76EFzyZGXhXJx4AUYOez6OIQjx14QlNyTWwHDvpywl7e73e1KMJrOVwkGgwh+1AHTqMwRYItqoPowz/76a7GV2hLgbcHZgZEt9jxwhJHxmu/wPRadi8BXcqC2n+bl5S9/+Q7Va7PaEKAQBBEQGpozuhVhN86WsdZrQkDcNizzwJYO2T6ZTLLN7utDf84Ewo2HzY1PZrbaqSlsW9d6a3v1mmP7BRKMD6GMr44IGPBN4ap6JS5rytpAtuk4FTnI6JCu58O6VGMJMPOV6nNWwreyvSCSJPqGpJuf0H10onUoGB5fX1lEL7PHEg4SCNoJH5S+Yg/7em9qXvL3rY9AEuqtP0dz95CyFk1TtsJJo6Bka0TpEDTRPFlZzkp8jzaynQw1heOaUiLzEmpKcygzIBLPuacIKdhQlpzvmjjNQ6iDhHLG+nuz6oi+MqsYpwhuK4Gfd1JaCTWyiLhyuEMJh7OsbwhtXPCXYeCoRyR7aM5aCDVlX5Or/jOMgM+RBQmKPvg7Mg1TBt4cC4YgcSLDjBOZk5VTqi7jLqOoNIsDSRbNc+sFE9dQZnUWoZ4an3eOydfU2CMQBDOGuA5K9YmOzNEUDi1EqI/XRz7ykeI8yArCnhwhIDKTQ6WOY5n+1nmY5z5ldKL+SIYAWt85FNziDKk6IRsta3arEeopHQYv2RbVB3Umjl6g+5RL031TOtd7WglrixwFUYN9HYSIv/tOML3T6mS39i+cW2u/H/yIIJSME/LIliGS9ZqXyaI7kGQ6Z0q26HbbnlZJqI0DIairjfRRpQBbizj1cfQ7gkH3snXwHpKT2GscwbNvf/vba6S9Lw/99UbGBNocSskP6K+/Flv5ile8omzZacFZFq7FnocOsZYRHJVa6z3Tgb1RoUeuVHG5QlewU61bXOgj1TTI6pDsCwJYMzL3LWONOfJv/pkAs4zorM9YqrihCwW0yLm1wP5aO/S9oFNtO1vt1JTubl3rre3FmhO4E0ATUFBZF1V/keRQfdevUogEgfULB+XcqjCGCLUqC32HjyBW31eJJIktJraMedeYPoiKAISa/7iIXhbwk0wQ7Kp9UH/nl/MT6u2JU/OSv299BJJQb/05mruHFAeFICrtNF+XEigG3+nILooKCQrDzAiLLNfOwJQSmZdQD5Vr60vsK6RMGUFOBcUru1Y7UfMQagZnzz33LGQzsgUBpHaQmlC4Q47nLII194TMOOW7j6G541ggIJHNZdzhwAgwJjWh7n82a1FCXX/Oa8gp1hcZElFz81JfsZ/MHiGRZCVUMlz2hYn0MybusW+KTMbefdlJYzXfrdeihHpqfLPmu2XsHB5yZY5qp2CI+E3h0EKE+ngh0Ai1QAUnzN5LEXLrfuial1DLwpj7+hIcUQVTf7qsZR77Dn08M8+aDVzJkO0cLvInoCA7tcwMNadZtioulT7xHfjYejKlw2JOBZlm9S3uizYRKdVG9kcKtCFEyyTUAgEyRd4ri9vfwxp7cfv9moWF/qlUUeooaOZCgMmPqiD6INrlUNbZG/fG3HI6lbIiEuHYTsnXmGzFc9pSKi6DJdCkJNPc0W3rIXPh4AuYzSpdrnFkl6xbVVDWKVn2HllH/YqzQuox12cN1PZsaEtP/C44Qid7L1Lfx2iedVfbniB4+l1fU2uhP4fLJNTejdAjK8aJiCGdUSHX7+uUPPl9lh/UOlYyoZrmcpe7XJE3JDyyn2N9IAO2QrD59ADdZvuGOVT+rFy8LuNutVNTY25d663twd5WCIFegQTzodoh7Ib5IpuIdVShRB/H9OasaiT9Utat6qd/cGms//Bzx3zKWgfxvRbRy7Gu2GPz3r/q/d5Tc5K/bw8EklBvj3maq5eUNQefk0TxcOCRZftDRKplCylqRjz2TLeQ46FMUwuh0/kxxRX7xZAsUXBkbSyb23/HUBQ5Sr7DaWBY66yuvkRpbmR2txKh1j8OtPlCWJSVKQHk8HGq66tlzmK8tcMV0fU60jtFOPtBiL5AypyQKyV7ggKcRAeUaVc5r+oDBpODzjkQyJHRJpvzlD6RAe+J/Z91P2ZlqKfGNySjIV8MYx2AGVuMLYSaQzGFQwuh7q9FfeJIcLKQetiT+yjh7/eZQ2MPXivxtCZlTOrLnj06Zt7DVcZIzzxrditlqFt0WGRk4ShTM7a/e8h5j9JBz5o3hL5PoBYt+Z6X6PfP0xjS6y2EP9qtS3NDtuotSXvttVcpe0X2VVtMXS2Eug7sRsk7os8Bj3Mnptrp/x5ZNoFQVVgRuO7fNzS/cYYJoqE03D9TxLx+76wKJPcJnusT0qJSp4/RPOsu2h3DuWUt9DGRIZehJtvrCWp4r0CNMmr6PvZMhzwha8sk1POM1RzJKCNyqhX0kW4e29fdH4cEiaCetS8Qw/7JxMMsqgynbHSrTLdmqFvboyPYUjJIh/HRat8z/D1+K9tVB2jH9MQsQt337+px97fmjPmlkV0WBKF3FtHLsUZag4Gt85P3bV0EklBv3blZuGcUiiimE5jjYrSQZ1kCxNWhDfW+EQqP8qDwZW4vf/nLF6evPpSMUnGaMWOgXIfC4OjUh8/ITA6V6I0prig307fYmxvOJ8KnfYcWyb7138GYGKODVvokxCEkykcZodoR40Bxnhz8gXzIoGw1Qi1rq2QpDvQZE4RFCbXghcCF948FL/pOGuOtTEvWpF9Cj/Arn5IFsQc2DGI4mbIqHBmlVnE4kjEpIbzVrW5V5mNon+/QuJFv0fkhIrhsQh3yJbs2a+zkVGlgC6E2Z1M4tBDq/lqEVcyRbQDm15oZO0xvVqZ/YcXT+OCYMz7Pmt1KhLpFh9mnhxjTlbI19Td3zaUtOLKxY84sMqD0WhDQeQfLItTxXXf6MMogYxpb+rUooY52ZeH6AQbyQcdY68pu4ysB/e+mwwwJ7VftjGVOjWuov06Ylg0XtKy3/DSK89pt9lwirc4JqfUZHcumyiaybUMHfUYG05Yr/bHHsq4W00j9nrqSYIpQK6FXZiwo6Oqvv3nW3RShblkLYc/rd5mXWZn91rmgs5XP19nJ6BO/R0AToY1tbS3vHVuT84y1P0eRfa6JZfQlPpHodO8gzP05GwocTNnosFNTY24l1K3t9decoJMKEV/riIO5BIMF2PvBqCE9H2sh/Lq+LxD9soWiLvEfIuFjfmmsx1jLi+jlWFfWPb+ptsVDumtqXvL3rY9AEuqtP0dz95Ay4HgxyvEpDspf1pNT4kRNmcHYzyzSKuLJ4DDoEQ2VIaW0Yi+zvWCRLdWpiOIh2RH55VRwTuxXainXjndQfnFabxzuYt+cTPqHP/zh0g/jEhDQb0S43hcWCg+Z9544cZVTwijVB3c4/IjjY0+wK/bpyITUB271lW2cTkn5I4/zlCqHMtePOrs6FJTQX4bEYRyRYRzKBponTmDtPAwp/nBQlTrqM+fc3h5ZlDgZWVCiLr3sOwARjTdfdbmWTDTHl5OoL+YpTvnmNCPYTnJGqqNsPU75Rqjtk0So4xNpU8JuzGS4H8n2XF8G/K11fO4dky+loZy0sbE7eEQACw7WUB2o6jsE5mIKh6Fx9M8V6K9F/Y/9ldZjfRZCH9N4l6BZv3pjCv9l/D5GqOdZs62Eej1rttWxbNVhdBP9IutqrcSp4Ug2J58OnZUJsV7IGHK+LEJtPjn3dI29u6ET4TbVrzGC2pKhjnYFZOkIwQRX2KI4rTlO3aUn6Nwo4ZTVpf/1uz6te9EMtYBuHCZoL6f9xoh8nEjeIvdxWjpdJxsZ+2Ntv0Dk2Jeh+bUeHfalwkeQF/bkxPqsvzBRv6fuzxDe9uqzg/qhIoi9DBvdx2iedTdFqFvXQh3k1n9B0voMj0XnALmigyPIHxUI5tO2FQEN2y7myVSP6YF5xjo0R/ojiVGXbsdcIJvGMTZn5iH8JFjSJ+xti52akuVWvTflE4RdHPKjJA0EFqMqMQIE1ghfInSjYJtkT+1zTBHq6JfAI3mIM0TgRQ7ojahEiRJwfYmtbPxB68+p3FHBuYhejrmkt2xhJHeuMd01NS/5+9ZHIAn11p+juXtIeXO6ZEGcbon0cLBFA5UNO7yBg6LcjuKgsBhckUOKzWeARBA5MyLbPk3jPiU5vh0dGQGKizFQOkrxcMziNHHZmMhU+64gEuxkSg4QRYV0x+d9EFSOIqJhT6ISWwdX2H9L8cUnrSg1/UZK7T/xWSfvUcLsHcizyDNHyF4jDo0Io8MzjMfpsErA4cBZobTrZ2VsRfFl+DhX+uwEVuMQ6dRvZFRAwoEi+tJywZvh8D7OlvfpA7yVA+2///4lcEDZ21MIRydewheRtueToFwmAAAgAElEQVTKO2LPKlLMYYhnZU9lemFnfCK9cECataXSwKnO5lbGnjwwwObDnmfKnlPKkJEXwRgkncMAeyVmSAAnV5swE5RwUqfydE6ffjqp1XscHmJ+yByMvYOD5PRbshMkTl/tc4+5aMFSBYRtBvZi1xn8IRmAE7loHd+YfAVZHRs7Mg1zv5N/4yOD3ieIYe6tG4cEKolnYMdwkL0ekmVrZdZaDOysHXLGYRn77ipiZj0LZPT3mLXMwaL3mDul/mSXo4RMxedt4tuhZH1qzVofAnf2ye29997lPXSdLKDAnAs5JFvWxCJrVl/pLetGGar1DitOGTlG6GUzBf0EiFp1mNOqOXHkwJqSrfM8Iuu3aNO+cPrA/lfOHmfM/6uWsIXC3wQtOaCuwCMIu78JusiM0Gf0gHJfWRPtOy3XOhLsgj39Yqw+wcdG6Jf1RYcgei1YIMV0i/45u4N+jCqp/nzJ4LIv1gt9GicqCwYpYaWv4/Tj+NyheYwD/eh0OjR0wJRsIVKCweYOzmyNcdsaARPEWSaJHqP36FNzZO3Oc0YAnchu0d10qUyU/9Zv2PTnF9mlI9gypd7mxeVegUP61PyRbXjoVxB164AOZ4PZe/qX7qX36B6f4qLTBc+RG4dDyn7zDxANRMzv5puenlp3+jWFs7G2rgXviyomwd06mL3oHCBDZF4g1b/hz245kVpVHn/CuOtvfo/pMzLjec/Bix6wZhzyiny1jNW8C5j01wT/hr/Ct6Lb+U/WGpsoWGbLHhJJh43NGf9BYoBfZu71jX8xZqdaPhM3j94zZ7N8AvIWa67Wl/w3yR7BBFvBQk84T0AAiJ51krfydnNgbM5jCTvM35SFFjyAHd1sa5xqljhJW7/Y5AgW0oXeB6N661wQ6vBD6GI6wj30rTVXYzKPXiYj7BkdY66t3fgsLP+prqxZ1Kbmc1sLgSTUW2s+ltIbxJHRtXg5ZP7NgPTLP+3DdJAP5T3rtEmGg2KLz1z1O8kp8LtMNidJm5Rp66eQvC/a4Fg4jXXsiu83U5yz7qufj2f8bQiHeUGnYJFFxmzZF0eCQUUY4xu3NaFDRhDEsb2xs/pjvjkw68Ug5qqeY4aD3JGB2G9LrqI0kYy4zK9gi/sX2X/rPZxhRrdfer6MuZiSr6Gxz9PuenGYWouyT0jX2GFk+uoezsYs0j3PmFZx73ZaszH+Vh3mfmvEepnSvavClg7jqHJq62xd2IRF1uZ6+tqCx7JlYlZ/rVPrQ6AzDp6bZ3xhE2sdOM/zcW8LLmPvHdLDU31YFsata0HmHslRpVB/Lkk/1zMHi4x9Cpux31vHuuj7F3luvXZq3jaX2d6y1o4x8DP4o2N+ZZ0957usSidP9WNevPP+rYlAEuqtOS/Zqy2MgKysSLgM07IvWSLGaeizUKKsMg0is+s9vGXZ/d7I98nUynDCYSwLu5H92cy2OB9KyBAgwTEkQFZkLOAioCKzKYsV5b2b2f+NanuVa3ajxrDsdlQmCb6sIjC17L5u9Ptky2T6ZE37J59vdF925vZU1Mja77vvviUYX185BzvzzG+Nsc36cszW6GH2YjshkIR6O81W9nXTEUB27cFRZh17gZfZKdlDe92VmNUZapkDJXlKh5SPzVOGuMz+bYV3mQN7zJSFxX7trdCvzeiDslBVC0oFlfQ7yMbeybHDyJQsK2PlwO4qwYhVr9nNmPdltKncWknkrGqGZbSzHd8h2ODqf3JxO45lq/ZZpVJ8Xq3/KUZ9zjnYqjO38/QLoXYuS5wntPOMLEeyGQgkod4M1LPNbYuAfUvKzZ0ku6rLJ1Pss1WCZN+2MkxKP/Z47ypEaBa+yKM9tA7ziQPnVjUfW/m99r46f0DFgv3+9m6PbbWQyeZA2Ms15MBu5XGup28bsWbX07/NelagwV7D1Cc7zoAzBpA5mftZW6E2a952hnYFiO3lth0tTnqux5VzsDPM8tYdg3MhnHUgAK2yiw+hsisDaFt3zrZDz5JQb4dZyj4mAonAERBw0Ex8xm2e/fq7IpT2hjmAjsPQ36u4K+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AN77xje4Xv/jFDjgc85jH7C54wQt2xzjGMbqp33d5ABOARCARSASWiAB9/La3va3705/+1J3udKfrrne963VHP/rRl9hCvgq2hxxySPfvf/97EIxTnvKU3ZnPfObuqEc96kyw/vKXv3Tvete7une/+93d8Y9//O6///1vd5GLXKS7+c1v3v3nP//pXvjCF3a3v/3tuxOe8ITdr3/96+6rX/3qzPdp8zSnOU13pCMdaUMnaaxv5znPeUrfDz300O73v//9Dn06wQlO0J33vOftjnKUo3T/+Mc/uve+973dfvvt153tbGcrPsU1r3nNIr9vectbunvc4x7lb9/73veOMC5tnOQkJ9nQ8WZjiUAisFwEklAvF8982zZE4M9//nP3y1/+snvQgx7UHXzwwd0rX/nK7vznP393rGMdqzvykY/c/e1vf+t++9vfdve///27L33pS92LXvSi7qIXveja79twyNnlRCARSAS2LAL//Oc/ux/84Afdve9970KunvGMZxR9m9fyEECkker999+/u8lNbtI94QlPKMTX5bf3ve993cte9rLu7ne/e3f961//CMT6f//7X/e5z32u2MVb3OIW5Z/jHOc45fmf//zn3VOe8pQSBDnooIO6173udd2JT3zizrxq0//f85737F7/+td3V77yldcG9bWvfa173OMe153lLGfpHvvYx3YnOtGJljfgiTfp2x/+8IfuVa96VRmT/t/qVrcqQYKjHe1oxQ/41re+1d361rfujne84xVsyKbgu8DB0572tNLCfe9734KVwILxveAFLyikmwy7+Bv+9shHPnKHNjJgtGFTnQ0lAitBIAn1SmDNl243BBhLztvnP//57k1velN39rOffYchINKcChHpod+323izv4lAIpAIbGUEQifrYxLq1c3UZz7zme7Sl75099rXvra72c1utkNDiO+d73znkmVGuuus8Sc+8YlCwB/1qEcd4bcg1be73e0KOQ9CHS/3/zLYn/70p7tLXepSO7T5la98pbvxjW/cXf3qVy/kWpXYRl7RtyE8fvOb36xhVI8JhgISgvF1ptnYn/jEJ3Y//vGPd5DhWW1s5FizrUQgEVgeAkmol4dlvmkbIzCLUP/xj3/s9t1335KdlqlOQr2NJzq7nggkAtsCgSTUGzNNswi1jOyNbnSjkol9zWteU0qfXT/5yU9KRlpp86xgx9vf/vbuxS9+8VyEWgb7rne9a/f1r3+9e+Mb31iy1Rt5LUKoVa3xD571rGd1xz72sXfo7pe//OVCtJ/85CevVVkkod7IGc22EoGNQSAJ9cbgnK1scQTGCLWyNgR6t912K/ujxjLYW3x42b1EIBFIBLYVAkmoN2a6ZhHqww47rGSLEWnlyyc96UlLp5Q7yz7bO22f8Nhlv/AjHvGI7pnPfGYp+Y5rVob6d7/7XSHr/q3N05/+9BsDxP+3sgihfvWrX909/elP797whjd05zznOXfo769+9auyTex+97tfKQ93JaHe0CnNxhKBDUEgCfWGwLzxjdi/wxjay+Sy58ffZFtd9gSd9axnLSVX3/nOd0pZ1TWucY1y8IayJqVKl7vc5UoEWpnX4Ycf3v3oRz9aG8hpT3vacmCJjK1DRrzbO5VK2/smyuyyp8qBHdHuGc94xvI+99h35DrucY/bneEMZyj9+Pvf/77WPwd1xCEnn/rUp7qPf/zj5X32JylNC+O+DHTHCLUDyewxu81tbtM94AEPGCTUnoXbX//612IwkW/7pGIsysTPfe5zF3zs0YLXv/71rzIW+wL9zf+7TnGKU5R3wDrwqZ///ve/Xwi+/Vba2HPPPbuLXexiZa93XOYCXrIDHCEYXuc61ykYtxwKY84FDlrkItokM+94xzvKvPvvPfbYo7vsZS+7Vq73wx/+cIc5NyYy1J9z8vOzn/2svCMu98GulpkaE0EPh714V2AWz8JFhuNUpzrVqJjYP+/ZmANrBb7WALmFJxmGi3EoddTOZS5zmYK7TIq5J6+XuMQldihRdFDNBz7wgU4ZI7k9+clPXjI+sddQp2pstO2d/XY9Z5zeI2tjDSktvOIVr9id73znK3sT7VUMmRsarHdw9qbmqsZDX/TJwUMuewH9f1zzyP4sLLaTfMhA0X3WYug58kG3IQEhu9YxOTKXDniib+t1OgsPsj50eFHgTpac80DXfPOb3yzBPn0w/9b6Oc5xjrkPddJvByqRZfpKf5Gtvfbaa/RAMPNP/mt9r4/kZd7Dpci3sXz4wx8uOpCc2cdrHSr/1Za1WNulWud94QtfKHt63Q9bpIzOcx1wwAFN69b7v/3tb6/ZTevFuqmv+jAvtsv6o5+m1lWL7qVDEM9Zc6qP7BKiFlfYSmeAxFq1/9jfa5kb0guzCPUHP/jBstXp4Q9/eHef+9ynyFhkkLX15je/ucja2GXOXvGKV5Ty7lpvjBFqMkBf7rPPPiXz3S8zH2qnrzum/Ikpf2ERQm3v9w1ucINi0x72sIcVOzDrMLd5CfUqbBR7R85abO2ZznSmYiNb13ntpzjI7brXvW5ZJ7FlgE6kN+ir8Jn6fhB7S3bJOZunv/zNK13pSsX2ssF1/93rADj/HvMVptboLNno6zprgY7jh/Gzrcvw4cJvXpZunpLZ/H1rIJCEemvMw8p68clPfrI4fre85S2Lo+QgEIrhec97XiGylJhSLkbAARyPf/zjy98ZbPuj7na3uxUCQBEeeOCBxTCKtCKYcXHCGFaHcjDijOKjH/3o4oxFVJuDI4JLedqrTNHc8IY3LO/SN1e/f4gg58h7ESb7qRDQj370o2VP13Oe85wjODuLAjlEqP3tqU99ahmrcc3aY23M7hWU4GDE+Ow/u9Od7rSDc2ucT3rSkwq2ggLmCAF9//vf313talcrQ+jjE5lyzqbSMf0JTBmQOAgl8OJkuA9x48iZX/cwzPATHGCQyAPDwHnx7AMf+MDixHDEWuUCiXjMYx5T8GHQOHT+m7GJfg2NaWzO/V3EH561wzaEKQOpz8ZCdhEXl4wAp4X8KVecuhjtm970pmU/n8NiyHvIMbziPYynk3EdTCP48fznP79gZcww5ViTU7jH3xB6OHunPnH6Y26iX8b2nve8p6wHl/VTt6svsh9vfetby4E2nHzvN2Zkg8zJBD34wQ8u442MieALYqT/9IBSypa56uOhff15yEMeUuZFsCSuFtlvwaJVJ2xl+Rjqm/Xx0Ic+tJDSVtl45zvfWdYjUkjGySbMERvltt5nrjm4SKcDFeOLBPS2duiU1osOIsv0kjVMfuhYOtpannUN6Xv65173ulchFp6fOinaWLVnLHQReRZ4lAV1vfSlLy3rzN+Mj05li+iuWAfIs3WpLRjRPfQvHOZZt9oTjHSyOLzpA+3EFb+xS8ZmXbfoQPZwSvcKFJvHqTmFuRJjB4YhGPQFO2AezT0MBQNaTsoeItQCdPpqjOwfQhR7mUM3xN7oWcHKMbkJQsl32H333cttAqmCsoLTMW9TwYBaf7b4Ey3rIfpm3gVv6st6g6+Abr2HOuwz/Yr0sc+CnVe5ylW6a1/72jtk571vXkLtmVXYqHl0aes6F3Bml/iYbB+ySU75O7VOavGD+KF3uctdyj50iQNr3bqmCyPY0uortKzRKfkYwsAzQz6c9Tm1jqfay9+3FwJJqLfXfM3dW8aSI81Qj5XQ/R975wF1RXG//1GxYkEUAak2UERAUaQJgl2xxN577xojaEyMNRqjUYMNSxCxIYgaERWx0EQQpdkVRSyAHbHrL//zGc+8/32XW/beu7t3d+8z53CA992d8szszDzfyubOgcxlHSmi9+KAVJqfkwYDAgdpQLo4ePDgOi0bUTE5vIl87QoROmnbe+hwYYY0UqfzzSKapguEwkYMqd91113r/LKQkHMxQ0Lp+oYQgIsWzx133HElY5LrhVyEmjQgFEzaigUt4zkuMZAbtKy5xufadUSdgwJthLvQeAO0+N9HAs4BQhsc1K4giQU/cNx7771NLrwgVZjtMY9IhJGicyDlWg/jxo2zVXNJC7ouXF8RvHDJp1AP//b6wOXCpNCaJMqq81d3ggKIgzdYTD7tCn1HIOAPhpNvsbhgMxBqLtGF1rEbB5e+k046qe5ZNIrMEX+4QGAWCZGlD+7S6eaL7807j9TJt+HIi//7cYF68NFjbihYERAhF2EJcw8h57LhiLsXv08++cRiyQUPclZsrnLhgaaBy/V66623jN9kobXPJQRCVAyLrKwP5tuLPXMFUYCU8I337NmzKB4IbZygJNdcsOeS1s+RD7777t27W8ES65c9EjLkTEwLbZJcWplX1qSLuIz2EUKJdtErPMlXT679nvb5BoPEnOBCimAVf1vXh3x7A2bG7Hf0je8VvPFR5WLtBGpuD2JM7BeQ7SDfLamN+H7YV+gL3yvtYH1A4UKPYJiLMt+4O7uC7IH0M8jei9CTvSXInLK/Iki7/fbb7fwjqEOj7Dc7LjT/bg91BBJNIGcxa5DzHoy9xBZM2EOw1PCagZdyEOci1LyPIIS9pEWLFlYIGdQKLeh9IkgfXd+Yf75Zb4GUIcxBaOM/W9jnwAZhGFZt4AoBhwiyhrxzUg6hDvuMcmvdv1/lO2vBodh3jsUMQkDOF+/ZyJxyhnnvjcXuQdwz+cZYC7TrhFrcy1CmuO89136baz0E+UaDrI9cGOS6w9GvoN9xkHb1TPIREKFO/hxV1EM+dDZiLymkQm8gkVwbEs84jRGSXzQiXDTGjx9vSSyaQwg0BwySSIiA14w116aDlgAtNxc0/4bHpQ6zRcyAkITTPzZQCBQ/8x5eSM/5OQQ/6KWxGIh+wkwfuLRyoUArHoRQc1igocbnqxih5tkTTzzRmmMHIdTgQX/8l1On1QcrtEtcIP140XeijHIpRGoKiUdrmevCilkX64XLWdB1wSWeyxeaUWceyZgwgYPkde3a1cJfLmHCfAphABJ6LjleIQw/4+BmPGgOnCYsDkLt7Qfjc3MB1nwTaM7B2vutOWHQVlttVSd8cNhgpu80cv7vJ9f8c/GBxIM79UKuHNn2zx3fHpfkfv36WeuTYnPlv7zRFtokvje0BawPbym09t2Yi2GRlfXhxx7NG5GQEUSwb4El81wIDwSYmNdjBZHrIo0whfepE9x41qWVYu1weUWIwf5SqLCHsrdDBLzPs8/ceOONgX1YvesV7RzuRnwfCHDQKBfSULv9nPXrJWj5CDXCIYgs2m/2Z4gB5M4fHMudX3yHPJ9vT/Z+twgAcKVg/6I/mJETAdsJbjEdR0CNsAzi4Ag1c1psD3RzVmzvhXgFnVNHftg7cP9hXwkiAPGuiXxCyXxRvN16RPOYS1hSKJ+zi4Cdz+SbfnGnYE9nXWBp5De5z7Weg9wngqZdK8fkO1efEL4gSEPgyb7rJZNxEepCZ5Rb6979qtBZ6yfUub5zhMIId/3R2yHBWEZ5Bex834XuQQRz4z6FcNIbfZ6fI+yjrnz3lFzfepBvtNg9MZ9QIdcdjnMv6HccpF09k3wERKiTP0cV9ZCNjIsXUuag2kDXoDs4ke67ywqHHZcLzO+QaOPXjCQRvz1vyUWovb/3bniYRGFuiGQdUugIPz4pmAlBALj0YYruLZhdcZH0muOVC5aXMHPAoIFgTFx+KMUINYc/F1BMDsG7EKFmo4UYMjYO+UKEmnlDEzVq1ChrguyXirt+cclDaotE1ztfhfAoFvQnH6HOtS4gtkiM8T+E1EHgCETjvXCVS5hYB6wzLopOG+89YBkHF1+eYS1AMiAU+P1HqaH2X1bcYctcsZ65SEFokFL7c4w6f2Y3P1wS6C/CK/+hDVlAYMUcBx1Pvrmj7iBz5eYYv0fmk++eCzTfhF9jVWzt466B1r4YFm59UL8zA0VbhvAO94F8QsCkrQ+wZ7/CAgXBHFiCo9sbguLh34f91hP83vnVI2xDG43VAxoycAuSasphjnbYmS87LTfrJFfU4lx7Cvs96x5BAW3zLnOGZYxX0JrrXReECu2yt718+5Pz4eX3mJZCvrhYe7VYtOPG5ky3C+3Jrv9uv3KWXezPaLgh0MwhmnD2IfZZL6EO+l258Rfae0udUydUJF4Ge67/nCx2JuYj1LkEDdTlBCAIYJwW3duGyzWNQAMTaAr4cVa7fbAQoeZ5zhKs1WgjiBVakPtElISac4/168feWedwNnvdl6pFqL1nlFvr3rOi2F5a7Dt3weo4//xWEi7ug8Oo2D0I5Q1Colym94yDOygCGu9+y9lPwcqDPiBk994Vgpx9xb4XhwGCQre3zZs3z+4/XkFCqd9xsXb1++QjIEKd/DmqqIdIADGNxpelVELtTLswWUIr5Q5DNk1MzJBwQjwx7/Ga2vkJgTe6pxuMOwC5xHFw46sEEXQmr1wGKaUSiXLB8hJmDnBMzZzvOHUWI9SMAWk6F0oOjEKXNzZ1NDEQaghgEA01OS65sPrTiLh+oRXFt5aLPD8Lop0ql1D71wVEELIA2XI+04yJy1SlhJoLIlohyAljZE5yEVlIChdrgqdwiOLnGLXJt78f7qIJuUdDjTYyqHDjoYcesuagTvPrFUghOMKMF41R0Ki3+Qg1wqkgc5VLK+p84yH4zheYb6PY2s8lgMn1nZYjcEni+siFPf6o+MfTXwJ+cckLujbymXo6v3q03+zHzj+RteNMZ4uRCLf3QIycdYMjuJDzYv7Tbh79AlQn/MMvmvMCN5h8xUuQvftWvv3JS8C5bLPnQt791kp+E898e7L3u3XfF7iw30CeCZCFJpy9BQuf/v372/nzEuqg31UxQl3OnNI2+GOZxBqjb0F8p11f8hFqhz9r1+8OBtlhv2ftOUGMf37z5WzmuWKEGmsYXB7QanpdcPKtoSD3iWLfgqu7HA01pvbcs7wuc64+BAuYyEPw3P5eLUKda627/SrIXlrsO+f7yJdf3D93WLEQgI57EMV/DyoULM9bV1CT71K/0XxrLYjJdznfcbl3V72XHAREqJMzF6H3hIsHmgs0ZGhKSiXUbGgEyUIq7/Ulcr6iaEzwDcXH2a8lDqqhRsLHocxlLlf/uIwh3fWblvEs0kAukX7tXzlAura5UGGqDKH3RzMuFJTMT5ILEWoOWHfw5DpI+Jn/fWdqD6l2JtQ8h3kdFzvwYx44FJGEE8DK+f3xHJcbTBK5DBa71HkvFn5fUNdfty4w7+LCQ6AtDjbnK4wPNYSTeWOeMHlDc+UnxIXWJO9jbul86vJh6swe6YMzEayGybebC8zmEIAghEIY4EzrHK7+ucDsFmEIGhmX59X//SAg4OKB9tEbqyDfd5DrkuE0j0HmCm0yF3O/VpR6mRevKX+xtU+7uCIUw6JUQp3U9ZELe0cuOnToYIURrI9ieHjXS6658Jo+O+2sm2MCI+Fby36BJiWfLzV7PAIWL2HCugNrIYRCjmQX21Nz7fduPlnXxYg5gl/ItHefz7c3uP5h6s3ZxtrisuwXIjI2cEPbmcvNyI3J+91CjDgreZeCvzv7D0JEzPDZj9CKISzEnJ36S/muIOWUIObsQeYU6zD6h18vJuV8E17hSrF5854/3tgU3j6ypyLM85qS03+EDGQWcD7q/rbKJdSQEcaEcNbfp3zjcWut2H0iCB7lEGrmirMvlzad9QpW4OhSgFWLUOda625PD3LWFvvOiX/A/QnBvlczDO64JWDxhxsLBetJ/u3OMz+hxlUGyxnueM7l0M0fdxkEu9QXhFCX843mWytBCHUYe3OQtapnkoWACHWy5iO03mC6gzaTDZxLcaFD3G2oHF6OcLkDk3r8EYmdlJP6/Rd8N4CghJqLG5o8zIFyXTKc5hFC5oJo0AbmvRwOvE+KKciki3TsopGWAqZXGs+lDjNrb8mloaZvaC9IK8OhgEmuM9n1kwO0BxwOXP7AD9MkNy9BNNQuSjKWAA4v+odmCS0Nl0YOF4cXfUJz46JVQ7Lxm3VtFloPbtxB1gVRremP1/8RgkufCMQC8SLgENoGSqmE2rsmcxGufJLgOAi1d+0yNr4HTFbvuusua+7mgj2BD4IHCv31zoWLno3wi/ryfT9u/tFWs4acT6r3O/Cu11yXjFy+qvnmCtLgJ3FuTyCCM6a2aMOCrH36FQSLcgh1EtdHLuynTJli59f5AwbBw81nPg21sxSB9LrI9GimEbBhFYT7DH1hnvJp5xCOolFCu4v2DOEO+z2ao6DWEPQzl+YKkk5gKb6LYn69bt+CtLr9zWmuqd9lpWC9IqhCIOmEZ2AJsUaA4M4vt64ZDwIMzgS3vop9t+6yTxA+9mwXEBLTcdw4qJNxYVXFN1LKd+U09fkIdSlz6s5m9w06wSIBsRDiEcwpSHHnD8J3l3HDvQexJYio+x17OYJRrBcQpEF6CXTphJ7e9lwgRaLG+11V8mmo2Q+fe+45GySPNvyC7XzjyTW3xSyw8tUVhFBDnhH0O5Nf1tTT4zsAACAASURBVD/Wei4avasbIkcQO9aSd9+Oi1AHWeu5zvl8wuti3zkCKPYSXJj4Pp2AGHch7ii4SrAXYf3B/uL+D17+e5A723GPQ6njUuBxFiKAY41gSRiEUJfzjeZbH0EIdSnfcVDLiSDfsp6pLgIi1NXFP/TW2cCJ0MolBr8OzGCdBpcDhgs/mxuXFoK6QLjZkNjsIT0QScghpID3ODAJPuEvaEzZEPEb9vrIcQlCEkk7bMpEesZk3OvrzAUIjRsXvgEDBtjLENpUNJlclij0D/8ZLvb0l0semyeaUZ5jE0LzAbFg84LYciFE210qoeYgxKyNTdtpUdECc9EkaiW/Z7NnvLSFRgeM6DsXWfpEMC82eHxjc42Pn9M3LmCQTw4StEbMFfhzcUCL49KmEMnWiw/tuQizmJTTNhoJLpakMsJc2BUEDGz6mPlz2eKCwuUKUke0Vi6EaBa4KHL4Mc9cEJl77zwFXReMncA/mF2y3tBOIzBAq8FFmZyR/CHoHGPiGfpFwY+KtYJGjTkHd+YbjS3PU6+zjvCvGQ5Y1h8HN/iwhhkDGlguO9OmTbOSbbBymoFcHxxzCoFAa8iFFyww3eNC6F3HmPR5A85x+acPXLRpk5RmaCK6dOlS1wzYUC/fGj9nLhD8EGwFSwXm2Y3T+ZbxDXOB5fLK9wMZgaCDEZczLs74piKl59+sU7fmWXt892ipWNMImriYEqyI+oPMFZo33qXf+DITPI8LCdpOBCiQCr4LiFqQtc/c0L9iWATZE8ACF4NqrQ/aZ9/BIoe9gssemmbmif0HjSF9Q9DB2sO8m28NPPm2ueA6YUghPBCEuXzHrC32B9YmmlHqZD1w4WT9QNLZQ/l2XEYGvmsEbKxN9tF8xaX7oY8QcYIK8S0gfHMkttAh5d3v2XewVuHbR4DA98eehjA0iAky3z17JFpc4mogrOUco7De3c9Y3zznNF38nm/Jm0IOFwr2XLTz7sLqSEKh75Zvj+/YmRmzj7J30R7CUr53vgO+DXw4+Qb4thEyFdsD6Qul0N7L/lxsTgkwSj8hFeDMXscewFzQL85KyD77GN9+Pp9q8OZMQygLCedbZ19CQONMk5lTBNmcw5hfY8LP+efIDXcKzk0EW6xt5gjNIfcDApBiFg6RYm4Q8rDmmVMErXw3PO/aYkwQMQg63wrnVTH/e/As9T6Rbz37+waGYIHGlX2feec7RuBO4bznbsM3xrnGuIkdwt9gwd8INhC0gx33KM5szkc3fm8bLl5LXGcU9wC+0SB7KfsNz3IeFvvOqZf1wFi5l3Fu8a5TiLA22J9YR14/a+ae74k9A0z5TjlvuH+BOfsu3wdzQL0IaoL2nzMo6Dea7/6Y627r4ov473CdO3e253ole3Po5EAVRo6ACHXkEMfbgNMicYmCtOSKroo2DKk9pAGJtFfCB7Fl4+AQLmRKDcEk8IM/GFmUo2VsHLb0rVhe0yj74a3bBWDh8CwmaaT/+JsWw7ZY3yFRzBGEvFCbleJV6rrgMgHJKGd+/GuyGAbV/L1Xek+wLYQCHPyQzHzFYYMptUtBw2Ud8sE3mGsemT8usNTvNJDU79ZcJeuokrlyYyxl7XtxyYVFNeez0rbzzVPQeivFA00la4R1hZtKEPLq75vbK/g5AhQ0TcXMtIOOr9TnXF/Y4zFhpnAxZd+rZM8r57stte9hfFe0Gcacltr3fM+DO0IszntcFnLFROEZtI6QR/ZCnnPaybD6keR6GDu4sI9zlmGRxlnIfQphd9B82mGNMY61Xqyvue4p3BvR4iNg8cfdceveKWQQlLu0ae57KHbOFusTvw/rGw3SVpK+4yD91TOVISBCXRl+iXsb80Ckf2hMCkX7RPuGJgKNWi6TGf/AuDyjIYUQcFCgGUQqnmtTTBwo6lBZCARZF2VVnOcl75oMs96w6yrkHx+0LUgD2iR8H53fea538cWCVPM9FxPYBG1bz4WPQFbmqRz/6fDR/L3Gck128/UnjO82qrGqXiEQJgJJXevcKRAiF4rNgKUCGn+01IWCGYaJl+oSAmEgIEIdBooJqgO/Jsz+uKgX0lR4AwlhgsUG5k3r4B8SZmT8nmcx4yVCI5q1crQhCYJLXSmAAIdfsXURJoD+4FZh1h1mXe6ygm+h3+cwaDtYKmAqieka1g35ij+CdtD69Vy8CGRlnjC7RyBbiv90VEhHRagr+W6jGqvqFQJhIhDGGRVmf1xd3E1xlcDtqVDBxBtz8FxR06Pol+oUAmEgIEIdBooJqgMzG3xYivkeYYpCFEX8Z+bOnWu1Afj44BOZiyTgX4QvFBJDTL/wgy3WRoJgUVdKQADzUUwsg6yLEqot+ihrEisITKeTKqjhGyClC35haIy5HGCWiuVGKSXoWPFxxUSNby1us8FSxlPrz6Z9nvBBxuoITTvnB5ZH+GW7fOBxzy9xJvAb54yi0B9M0InxUE4J67stp229IwTiRCDJa53zHR/lYi573EeJUxFGBpc4sVdbtY2ACHVtz79GLwSEgBAQAkJACAgBISAEhIAQEAJlIiBCXSZwek0ICAEhIASEgBAQAkJACAgBISAEahsBEerann+NXggIASEgBISAEBACQkAICAEhIATKRECEukzg9JoQEAJCQAgIASEgBISAEBACQkAI1DYCItS1Pf8avRAQAkJACAgBISAEhIAQEAJCQAiUiYAIdZnA6TUhIASEgBAQAkJACAgBISAEhIAQqG0ERKhre/41eiEgBISAEBACQkAICAEhIASEgBAoEwER6jKB02tCQAgIASEgBISAEBACQkAICAEhUNsIiFDX9vxr9EJACAgBISAEhIAQEAJCQAgIASFQJgIi1GUCp9eEgBAQAkJACAgBISAEhIAQEAJCoLYREKGu7fnX6IWAEBACQkAICAEhIASEgBAQAkKgTAREqMsETq/VJgL//ve/zYQJE8wOO+xgOnToYPr06VMUiA8//NA8++yzZtq0aeaXX34x//jHP8zaa69d9D09IASEgBAQAkJACAgBISAEhECyERChTvb8qHdVQOB///uf+emnn8wqq6yyTOuXXXaZmTx5srn33nvNOuuss8zvK3m3CkNVk0JACAgBISAEhIAQEAJCQAhUgIAIdQXg6dXsIfDVV1+ZO++807z33nvmuuuuM6uuumq9QRYi1JW8mz0kNSIhIASEgBAQAkJACAgBIZB9BESosz/HGmEABObMmWPuv/9+06JFC/PMM8+Ypk2bmn/961+BCHUl7wbomh4RAkJACAgBISAEhIAQEAJCIKEIiFAndGLUreog8MMPP5hzzjnHNh6UULueVvJudUarVoWAEBACQkAICAEhIASEgBCoBAER6krQ07uZQ6ASUlzJu5kDUgMSAkJACAgBISAEhIAQEAI1gIAIdQYnefr06eaFF14wv/32m9luu+3M8ssvb15//XXz/fffm44dO5oePXqYlVde2UacfvPNN80XX3xRh0KrVq3MiiuuaObPn2/fpzRq1Mhsvvnm9uffffedefDBB83s2bNN48aNzYYbbmj+8Ic/WNPoN954w3z22Wf2HdrceOONzfrrr28++ugj8+6779qfN2zY0Abz+vjjj+vVT7vvvPOO+fHHH+1ztNW+fXvz6aef1vWPOlu3bm3atm1r21q0aJF9ln4wLn7/wQcf2P6ttNJK5uuvvzb77ruv6dSpk1luueUCzXQlpLiSdwN1Tg8JASEgBISAEBACQkAICAEhkCgERKgTNR3hdGbp0qVm1qxZ5phjjjHNmjUzN998syWckOHzzz/fktUrrrjCklvKsGHDzD//+U8zYsQIs+mmm9qfQbQPPPBAc8opp5iTTz7ZElIILP/ff//9zSGHHGJ/9uKLL5pRo0YZgnURFfvJJ580Bx10kHn00UdNv379bF1Evr711lvNJ598Yi688EJLvl395513njnyyCPtcxD+s846y0BMb7rpJrPWWmvl7d/YsWPN7bffbq6++mpL3OkLQoQrr7zSvsvPFi5caM444wxz+umnm759+wYCtxJSXMm7gTqnh4SAEBACQkAICAEhIASEgBBIFAIi1ImajvA689Zbb1liCwE+6aST6ip+//33LRnmz5lnnmmJKCmgrrnmGqvZRSv866+/mmuvvdYMGjTIDB8+3Bx22GH2ZxdffLFZsGCBJaxrrLGG1Sb/8Y9/NDNmzDD33Xef1VYT6fq4446zBJ7nV1hhBauJvv766622eIMNNrB9cf3705/+ZOun5COk3v61a9fOvPzyyzZ1FeNyUbjReB9xxBF2zN7x4geNNn3w4MF1AoRCKFdCiit5N7yZV01CQAgIASEgBISAEBACQkAIxIWACHVcSMfcTi7CShecFhgz7Hvuucesu+669Qg1hHXkyJHWdHvIkCHGEV5MwA899FCz6667mr/85S91o1m8eLEl282bN68zqybtFNpjomZDoCHxDz/8sDn77LMtwS6XUEOsIdOff/651WQ3aNCgrh+PPfaY2Xvvvc2kSZNMr1696v380ksvNQ888IDVWhcrlZDiSt4t1i/9XggIASEgBISAEBACQkAICIHkISBCnbw5CaVH+Qg1lWOejZm200h7NcD/93//Z55//nnTp08fqzl2hBqNcO/eves01oU66bTgJ5xwgtVW33333WazzTYz3bp1q3vN9Q/yu80229if49ON2flGG21UL8I2/aMf22+/vaF/CAPQnONL7Qok/vjjj7fm7bTlLRDvzp07W616sVIJKa7k3WL90u+FgBAQAkJACAgBISAEhIAQSB4CItTJm5NQepSPUP/888/WlPull16yZtpt2rSp01Bjlk1As1NPPdWSVsynHaHGbBrfaUzIXVqpfB3FxPuSSy4xc+fOtabekGTecz7bvFeqyTf1IQBo2bKlNelGI/6Pf/yjrk5I9+GHH76MhrpUMCshxZW8W2o/9bwQEAJCQAgIASEgBISAEBAC1UdAhLr6cxBJD/IRasyl8TXGtBtCSrRvpwFGA43PcYsWLZYhvM43mmjc7j3XcQKgrbbaamaTTTapG8u0adNsUDPawtT6qKOOqjfOUgm118ebCN8EXCO6OD7caKBfe+01c8ABB5g///nPdT7ZrsGJEyfavhGgrViphBRX8m6xfun3QkAICAEhIASEgBAQAkJACCQPARHq5M1JKD1yhBWtMhpp52+ML/ENN9xg7rrrrjrTaEeoMaPu37+/bT8X4SWK9sCBA61vNamoKEQOJ+DXsccea5o0aVLX92+++caaYBPEzPlSewdWCaGmHqKIoz3HV5sI3i6QGgHSbrvtNrP22mvb5oj0TRRzon27AGaFAHY+5vh6I1zwv4O5PObvYEb6L28p5905c+bYKOpo11009VAWgCoRAkJACAgBISAEhIAQEAJCIHIERKgjh7g6DTjCuvXWW1tf4/3228+muHrmmWds6qwuXbqYn376yaBJvuWWW8zjjz9uyTKRuCkEESMl1YABA6y5Nv7P5HZ+7rnnbJRvCCA5oQkGRsRwl27LO1r8mglm5qJ9u9+hYfbXT/AyAopdddVV9jGEAPhxv/fee8v0D+065t+k3KJPaKmPPvpo+2+EAlOnTrX///LLL+34iGbuJfu5ZoQc2PSJfNnUTWox6kAjf/DBB9dpt3MR6kreRQCA9h4yfdpppwXOl12dVaVWhYAQEAJCQAgIASEgBISAEPAiIEKd0fXg1QBDeNEYQxJXX331ikdMXuklS5bYetZcc828JBDfaci8NxhZxY0HqABt9bfffmvzYgfRSgeosu6RQhrqYvVU8m6xuvV7ISAEhIAQEAJCQAgIASEgBOJHQIQ6fsxjabFQlO+oOoAPMUHPINlff/21ufXWW6122BuMLKq246q3ElJcybtxjU/tCAEhIASEgBAQAkJACAgBIRAcARHq4Fil6klHqM8991xz5JFHRt53zMfxaZ43b57Nb/3000+bxo0bm5122inytuNsoBJSXMm7cY5RbQkBISAEhIAQEAJCQAgIASEQDAER6mA4peopgnCNHTvW+hBj8tyxY0dLdtdaa61Ix4HvMkSalFb4M5PH2gVDi7ThGCuvhBRX8m6MQ1RTQkAICAEhIASEgBAQAkJACAREQIQ6IFB6TAiAAKR4zJgxNj0X6cA222yzosCQqoyc3OT9/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CpG4LvvvjMrr7yyadCgga3rf//7n+Fnq622mll++eUrrl8VCAEhUHsIiFDX3pxrxEJACAgBISAEhIAQKBmBGTNmmCVLluR9r0+fPmaFFVYoud44X2jbtq05++yz7R/KBx98YLbaaiszdOhQs9dee8XZFbUlBIRARhAQoc7IRGoYQiDLCHz99demUaNGWR6ixiYEhIAQSDwCnTp1Mu+//37efi5YsCDxe/W+++5rnn32WTNy5Eiz4YYbmksvvdQMGzbMLF682Ky77rqJnwN1UAgIgeQhIEKdvDlRj4SAEPAgMHnyZHPbbbeZO++806y44orCRggIASEgBKqEwAYbbGDWWWcdc8EFF+TswT777JN4DfX8+fPNhRdeaNC2//bbb6Zp06ZWW73//vtXCVU1KwSEQNoREKFO+wyq/0Igwwj88MMPpl+/ftYk77nnnjObbbZZhkeroQkBISAEko0AhLpjx47mv//9b7I7WqR3P/30k/n888+t/3TDhg2tVn255ZZL9ZjUeSEgBKqHgAh19bBXy0JACBRB4Omnnzb77befWbp0qTn//PPN1VdfLcyEgBAQAkKgSgiUSqi/+eYbwz4+ZswYw78xscbkeuutt7aBwbwFcjt+/HgzZ86cej/HJ/uEE04wq666qv35pEmTrHYZf2f6k6/gE432ebfddrOPfPLJJ2b06NGmTZs2ZsCAAfVee/nll82UKVNsnfhYqwgBISAESkFAhLoUtPSsEBACsSJw0EEHmREjRtg2icA6e/Zss9FGG8XaBzUmBISAEBACvyNQCqFetGiROfbYY820adPMoYcealq0aGHGjRtnpk+fbq688kpz6qmn1oP1l19+MTvuuKOZMGGC2WabbezvFi5caPDLfuONN8ymm25qf3bWWWeZG2+80Tz88MPmD3/4Q96p4azo2bOnueeee+wz1AuR3nbbbW0/XPnyyy/NHnvsYWbOnGkeffRRs/POO2u6hYAQEAIlISBCXRJcelgICIG4EHjllVdM165d6zUHwR4+fHhdupO4+qJ2hIAQEAJC4HdC3axZM3PZZZfVwYGwE01wy5Yt62mdsSjCVxmSCmF1JtUnn3yyGTJkiIFwN2nSpK6eH3/80bRr184+e8stt9if/+tf/zLnnnuuFaZuscUWoRPqX3/91fqDX3fddWallVYSodYiFwJCoCwERKjLgk0vCQEhECUC+E5vv/32VrPhLVzaMB8k0qyKEBACQkAIxIsAhJqYFt5CsMjmzZubXXbZxdx00011wSOJedGqVSvz5JNP1svvjLl23759baBJhKSuQKhbt25tLrnkEnPKKacEItS0Sfu5AlYW01BjYg5xh/RvvvnmBiGuNNTxrie1JgSygoAIdVZmUuMQAhlCYOzYsdZ3GmLtL2gTMBdUEQJCQAgIgXgR8Jt8Q0rfffddG+PiscceMxdddJH529/+ZrXR+DwfccQR5oADDqjXSdJunXPOOWbQoEHmL3/5S93v8LEmbRWZHbp161aUUHsr7dy5s/WzPvroo22QMUoxQv3aa69Z/+oddtjBasZJnyVCHe96UmtCICsIiFBnZSY1DiGQIQS8vtP+Ya2xxhrW/E+BYzI04RqKEBACqUAgnw/1d999Z7baaivz9ttvG3yS1157bUuqnZY61+Aw5UbD7MojjzxifaK/+OIL07hx46KE+vTTT7fBzTDbJqjYXXfdZX2wCTyG+XYhQg35h0yj2cYXG5/syy+/XIQ6FatQnRQCyUNAhDp5c6IeCYGaRgCttD/H6Ysvvmh69OhRhwtBZQ455JCawGnJkiX2crjKKqvUjZef4bfYoEGDmsBAgxQCQiAZCOQj1ORzRkP8n//8x6CBRuDJnoXmGs1vkAI5Zk9DQ01kb0pQH2oCmqGdHjlypCXX+FvnI9ScJQRII/UXf7p3726uuOIKEeogk6RnhIAQyImACLUWhhAQAolHALNAbxCccjuMeSJRY9955x3r27f++usvk7ql3LqjeI9cqUScJTLtn/70J9sEPyNy7bXXXmv9zFWEgBAQAnEhkI9Qsy9BVF999VWbHmvNNde0UbmXX355M2vWrJw+zt4+k9IKAkxU8MGDB9cFMAtKqKmL6N/4REPIiRKej1CjScfKCRJ90kkn2T6KUMe1gtSOEMgmAiLU2ZxXjUoIZAqBSgk1RPr11183p512mnnhhRfqAuTg40cAHEwH/TlRkwAgpowQfyLhPvXUU9YMctSoUfbS+eyzz1pirSIEhIAQiAsBCHWHDh2sWbUrP//8s91HEfL99a9/tT7UFGJd4FN92223maOOOqrOooZ9jcBmEF400QQjGzhwoLn55putyfXuu+9eV3chQs1euM8++xj2d0g85uNvvvmmmT9/vt0r8xHqpUuX2pRdEHdXRKjjWkFqRwhkEwER6mzOq0YlBDKFQCWE+v/+7/9sHtLzzjvPXrLw0dtkk01swDOiiONL9/e//70uqmzSgHOCAC6gBNv56quvbE7XP//5z6ZRo0ZJ6676IwSEQIYRgFDjI+2NYUH6K0j1YYcdZkk1LiqUjz76yJxxxhlW+IfGmH0XTTYa688//9zmlqZst912VmMM6YZUu/f5XS5CTUCz66+/3lro0B/qRDOO2Tnpr0i7RclHqDfeeGODvzYRxUWoM7xYNTQhECMCItQxgq2mhIAQKA+BSgj19OnTrcZjrbXWsim3uIC5fKiQbbQZ8+bNs5Fek1q4KH799dcGzQqpw9CmuzEktc/qlxAQAtlDYPz48dbKxxWCevXp08dG5WZfwnzaW9i7pk6daoWaBC7Dr7pfv342IBiByyDD5KVG07znnnsu8/6kSZMs+UUD7qJ3sxdeddVV1n2H+qmzf//+1jWGoJWukAcbEr/vvvvaH7HXYxJO5HHSZHmLa4d0XRBxFSEgBIRAKQiIUJeClp4VAkKgKghUQqhJzcLFimA5BK0pVCCsmFbj++e/cKGFITgal0cXgRYzQy6YmGWjgfEWUrJgfgiZx7ScgqaGSyV1QPBdgdiPGTPGkmWXLgYzRswq11lnHZuz1Vvoy5QpU+yzBNdREQJCQAgIASEgBISAEKgOAiLU1cFdrQoBIVACAuUSarQXaDXQhGB+6CLH5msaE8QuXbrYAGCkUHEFc0ZILebXEGii0VJmzpxpiDiOiSGpV7wFP0JMyUkj06ZNGwNp5lki4I4bN85sueWWdY/zf7QzRC6H+FOIWrv66qvbtDO04y0E37n11lst4fb6G5YAqR4VAkJACAgBISAEhIAQCAEBEeoQQFQVQkAIRItAuYQaPz0CenXq1Mn67RUraJU7duxo0GpDhl3Br4+cqZgzPv/883VaZPz2iBiLqSHpV7yFPkPKXQoZCDXP8n801V27drWPY7YIKaYuTBGHDRtWR6jxJYRQQ+Qp1HH33XfboGSUxx9/vM5fsNjY9HshIASEgBAQAkJACAiB8BEQoQ4fU9UoBIRAyAiUS6hfeeUVS1wJSHbNNdcU7VUuQo2GGc0ypBeNcJiEGoJ8wAEHWLL/3nvvFSXUBFHba6+9rJ/gu+++K0JddEb1gBAQAkJACAgBISAEokVAhDpafFW7EBACISBQLqF2GmRyjWIiXaz4CfWCBQtsHmgi2h533HHmyCOPzEmoe/fubaPRegvt3XnnnXk11JiWEyCHaN3Dhw+3wxU1DQAAIABJREFURLmQhhrf6/32288GJiPK7f77719ThPr777+36XH8heBsq622WrGpjfX3CEqwRGD9ICghQjvCECwmZsyYUXZfCOw0YsSIetYQrG18+C+44IKiLg1lN6wXhYAQEAJCQAgIgbwIiFBrcQgBIZB4BMol1JhTN2/e3GyxxRY2LUux4ifUmHlDiiHmECHSuuTSUGOa7Y0uSzsQQFJz5TP5xnycvKmkwMI0nPfzEeo5c+aYY445xjz33HPmySeftCRt7733rhlCDTEl3Rm+7P4Cjn4f82LzHOXvIf344D/00EM2vRACkAYNGtgUP6TrQYhSbkH4Qm5fotXvtNNOhuB0+OIj0HnwwQcV+b1cYPWeEBACQkAICIEKEBChrgA8vSoEhEA8CJRLqCFgRM4mtcuHH35o06sUKl5CTeAxCPSoUaMs8X3ggQes73IuQo22GfLtLbz36KOPLkOoSd2C6fjZZ59tSfTEiRPNjz/+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8vKGXb766ivrc//xxx/bgHukeGvdunXYzag+IZAYBNgnp0+fbt1ciglFE9NpdSSxCJD7HAE1wUbJpBG0iFAHRao2nxOhrs1516iFQKoQqIRQT5o0yRJjSDEpqbp37259btF24NOKCTUFk2qnoeb/EN2pU6fWHbhhEWrIEASQw5xDnVKIUPN7Aqth5uvyX9cqoSZdWLHgct9++60lm2hxmeP11lvPCjDyXcS/+OILwx9vQeuNeTYFrTB1tmvXbplvhp/jVoDmHGsDLv4IV9Aac2mjD/ybtukH9foLVhT0lz9ouBs1amR99vnbWwhCR3H98v4OFwDapw0VIZAVBPh+X375ZZt2ECsULD3YC7HmUREC5SKAZRfCGQTtJ554olxlygVS79VDQIRaC0IICIHEI1AJoYbQkNKK4E0Q186dO1uyQuAozK8hKvfdd5/10XWEGo0fGmoviQqLUOMPff7555srrriijmAVItRoOenLdtttVzdPItS5lyzEEosEBCEISyjkICdKO2nQMM33FwK83X///fV+TL5yCC6FeadOBCG4D3jLvffea/74xz/aNGgdOnQwJ598sjXnR4hz8cUXW60aJBktyOGHH76MhQSk+/TTT7fCElwSKMw36dWwTGBNurL++uvbix/+5F5iTiR7zMARCF122WWJ/5bVQSEQBAH256eeesrGv2jZsqW16EFgxN98x0kLRBhkTHomGQgceOCBNsZFr169zJgxY8xaa62VjI6pF6lGQIQ61dOnzguB2kCgEkLtEII8Yy7MJY3LGlrinj17Gup2Wj8IGf7SkKRTTjmlHrgEBMPkGPJNXmvKO++8YyNvE/2b1FzegvT73//+t3nxxRetaS7aFgKJ0fbQoUPNuuuuW/f4L7/8YgkZmnRn0gwRIwc1xAwy5i0QOCTr1ENAqqwX50NdSEONKT2Xb7TGYAhmEM+bbrrJEmLIKRGy/ebhkNS+ffua6667zsKIjzzz7/w10V4T2A7LBvrhLWij+dmSJUvsj6kLywbWBSSXyPCYaGP+jQ8oOcRZKxTmd9ddd7XrAxPxiy66yDRs2NA888wz5uijj7Z1vfDCC2bDDTesq5t/ICByhBoNOD72+FIjGHBjyPp60PiyjQBrnO8C4acL9si+ybr/+uuvzdy5c80222wTiUtFtpHV6N566y17TnDmsp4QtpMSU0UIVIqACHWlCOp9ISAEIkcgDELtOolWEDNbAovk8nF1v8s1KA5hCBlkxxWIUS4fXi6AXAwxNXcFksbP0YD6Cz+neLWPvJ/rWUfIkuI7HPUCCEKoBw0aZM3BhwwZYomsF3OIOMT6o48+suTYFfAFQ1KeQbopjzzyiCXfjlCzHsgV/sQTT1gTbjTelG+++cZaOiA4gRDzPHPH2rjrrrvMwQcfXGdmDsknQNlLL71kCT/EGc0IZocEE8NH3rtOcE0gAB5jcW4Bbs15CTXjxHzxs88+s/0XoY56Jar+qBHAWgfhJWQaqwxXIELt27e3/8X6hP/zTCk+sFH3XfUnGwHO/j59+tgUhq4QgwK3AvZkFSFQCQIi1JWgp3eFgBCIBYEwCXUsHVYjoSJQjFBDMtH2YmFA1HQisXoLGmTM+khZhVm2K87UHpN6oojnItT8jPVHajOiaUPOKX/961/NP/7xD5tSDUsCJyiBGOdK7wXhR3M+efJkaxmBD/1pp51mzdMxSfcWR84x44acU7yEmn9D/CHtXA4xEadfItShLjtVFjMCCCf51rEY8QsScW1gnbuCYIp0eT169Mgp0Iy562ouBQjgKoUVmBNeuy7feuut1iVMRQhUgoAIdSXo6V0hIARiQUCEOhaYE9tIMUJNvm80wJhXowX2axvQTBAYrGPHjgYfdlfwceZCjs8zJt35CDUm1ZB0yDiabi7+mGJjOkh6NPw5gxJq/Jwx74ZcQ7LJJZ0rmBikGbcAtM9+Qg0JRwCAWwL1YG0hDXVil686FgABLD5mzJhhvylcZPzlgw8+sMH6vIVvw2mqnWl4gKb0SA0igND1oIMOsvu1v7D3YzHkgn7WIDwacggIiFCHAKKqEAJCIFoEICAKuBQtxkmtHWJZjFCjacb3HX/nXITaaaIRzJDL2xX836kbv2l8n/MRajTG+LgTwI428OFEI05wG3JOU5xWuZiG+vbbbzfHH3+8+ec//2kDjxEl3B/szBFofO7RRHsJNWSeCyDaOTTh4IOpuQh1Ulew+lUMAQRefIN8w6WW77//3gb/w5TX64pTaj16PtsIEMMClwHctvxFvtTZnvu4RidCHRfSakcICIGyECCqMUGd8ClVqS0E0PpCHLfeemurkc0XlMyZfM+ePdtGzMa30lsgwGi+INvdunWzv0KrTbRgUvIQmMb50/t9qF09XMjQSpO+B00aOc2JBO71ySYSO8GUIL3eAtmm7wSpQ9vNO87kG39pgpB5C5o3tNZEgr/wwgvrCDXB8MhzTX8xbXc+piLUtfVdZGm0xCVAy8zazhdtmYCDuG14vzX/9+Kif0tTnaXVEd5YiK+BJZIrCEe9KQg5M7zC1vBaVk21goAIda3MtMYpBFKIAESJgxB/uUsuuSSFI1CXK0Fg5MiRNmAYa6AQoaaNCy64wJo/E8gLDbArrCFMwCG1aJddECOCjBEUjGjp+Ea7ko9QQ+4JYINGmbzWaL0hAt6C2SCRv73RvPk963ejjTYy66yzjnnjjTfsKzxLsDOCkpGayxuUDD8/0m/dc889dRHe0b7hV8p4MDs/9dRT65oWoa5klendaiGwdOlSq13GZzpXjnbXLwRMX375ZV1Qslz9RUDmNNXVGo/aTS4C7Jsu0CS9xELIn5mjVoJ8JneW0t0zEep0z596LwQyjQD+rs2aNTM33nijTL4zPdPLDg7CSvRVLj0E/ypGqNFi7bHHHlYLwTtopLlAQVaffPJJS0Ihz5hJE4Rm8ODBtlGCinkjBecj1DzrgpNBbtF2k7rHW9BYEyEc7Qcp1khpxc9oj0IaLOenhxYbH2hMxo844ghrsoqGDtNX0qHh70cQNac5d+ashx56qCXaXgIiQl1jH0cGhkvEfaw+unbtWjSnNP7V/GndunXBkaPtRlPNdydNdQYWSYRD4Ew5//zzI2xBVdcaAiLUtTbjGq8QSBECkBvy+ZKLWT7UKZq4ELqKSTN+zeQIhfz26tXLmk1zEcpX0GL9/e9/t9oHl96MCNwQWszG0QLzDD9DW8z6ateuXb3qHnvsMUuK0Wj4C8HAMLmGFEPEcwUT41Lv0llBhiHOkGDMt1u1alWvSsj98OHDbQ5ptHX0GXKPVh7/bAKpuQKh3mGHHWz6LoKQeQuEGn9sl8M8BPhVhRCIDAEsRYjID5nOlxbQ2ziCMRejoFin0FTjksF+IZ/qYmjV7u9FqGt37qMauQh1VMiqXiEgBMpGgMvT2LFjrS8s0ZUV5btsKFP5In7zkFeChpFiin9zUV511VUDjYdnIagQTXJFey/trC2igaMNzpcPHBLsJ600/Prrr1tijkYZ7XEhM1V8Pl108WLaMog1GjgK/fWaf7sB02/6let3kH8XnCwQQHpICFQJgQ8//NAQsZvAerm+sVzdmj9/vv1e+TaCFEzEca0gzZbyVAdBrPaeEaGuvTmPesQi1FEjrPqFgBAoGQECN+Gr6vKOilCXDGFqX8BXGdNoNMH82xHqJAwIDTC+2piRo0FWEQJCIDgC7OtYcOCOEUQz7WrGWoW4BS1btgzcGNG/sSIhx7t8YwPDVjMPilDXzFTHNlAR6tigVkNCQAgEReC5556zFyHy+1JEqIMil/7n0E5//vnn1g8ySYSavhA8yWnLdUlP/1rTCOJDgO8aM28i4ZdCpukhJtxYKhFPo5SCptr5VEtTXQpy2X9WhDr7cxz3CEWo40Zc7QkBIVAQgUWLFpl33nnH9O7du+45EeraWDSQ1iuvvNIMGjTIapWSRKgxqz7ssMNM//79bXAzFSEgBIIhgIk3ke6JiVDITSJfbbhEQMJLJeLUh+sFwS1x1XAB/oL1Wk9lGQER6izPbnXGJkJdHdzVqhAQAjkQwOf0tttuM2eeeWa934pQ18ZyIcJ1jx496i6+SSLUtTEDGqUQCA8B/P7RTBPNmyj25QYJQ8tMhG9nsVRqDwmCRvyDIBHFS61bz6cTARHqdM5bknstQp3k2VHfhECNIUDKo/bt25smTZqIUNfY3GPmTV5novO6IkJdY4tAw80UAgQG4xvu0KFD2WQaQB588EFrGeI/F0oB6+uvv7akGleSoMENS6lfz6YLARHqdM1XGnorQp2GWVIfhUANIEAEY3zlunXrtszlSxrq7C8Ack63adOm3qVZhDr7864RZg8Bvlv8pSGx/lzt5Yz23nvvNQMGDLCRvisppMx77bXXbJ+8KekqqVPvphMBEep0zluSey1CneTZUd+EQA0hMHr0aGvumyvwjAh1thcC0X/ffvtts/3229cbqAh1tuddo8smAjNnzrRaYKyNwiguzV05/tf+9iHVmJCTkrFhw4ZhdE91pBABEeoUTlrCuyxCnfAJUveEQC0gAKFCQ7nXXnvlHK4IdXZXAZYJQ4YMMaeeeuoygxShzu68a2TZQ4Bv2ZFpApCFVWbPnm3NxsOKrE/Od+okk0TQXNhhjUX1JAMBEepkzEOWeiFCnaXZ1FiEQAoRIHoyvtOkJMpXRKhTOLEBuzxv3jwb+bdt27Yi1AEx02NCIGkIIPwi7/M666yT81uupL+XXnqpOe+888oOSparbWI2YBXTqVMno5RalcxOOt8VoU7nvCW51yLUSZ4d9U0I1AACCxcutGmyyE8qQl0DE+4ZIlGAb731VnPKKafkHLg01LW1HjTadCKAUHT8+PFm0003tdG4wy4DBw40l19+uVlxxRVDrZpUXggBCIRYTkquUDujymJFQIQ6VrhrojER6pqYZg1SCCQTAdJkDR8+3Bx11FEFzfmkoU7m/FXaq5EjR9p0Ouutt54IdaVg6n0hUAUEfvnlF+uug4VJ8+bNI+kBeawJWFhu2q1Cnfrss89sdgF8qtdYY41I+q9Kk4eACHXy5iTtPRKhTvsMqv9CIMUIjB071uy2225FRyBCXRSi1D2AyeX3339fUKMlDXXqplUdrjEE7r//fruHN2rUKLKR4++MaXZUhX1o+vTpBd2Oompb9VYHARHq6uCe5VZFqLM8uxqbEEgwApjbzZo1y/Tu3btoL0Woi0KUugeef/55e0lu3Lhx3r6LUKduWtXhGkHgxx9/tJrpjh07RkqmgfPII480w4YNixRZNNVE/+7SpYs01ZEinYzKRaiTMQ9Z6oUIdZZmU2MRAilCgEBkQS9jItQpmtgAXf3uu+/MhAkTiloniFAHAFOPCIEqIEBu6L333juWgF5xEGog/OGHH6ymGjcUlWwjIEKd7fmtxuhEqKuButoUAjWOwPz5883cuXPNHnvsEQgJEepAMKXioZ9//tlwGT/mmGOK9leEuihEekAIxIoAwrBp06aZ7t2721zTcZQ5c+aYLbbYIo6mzOLFi80bb7xhttpqK2mqY0G8Oo2IUFcH9yy3KkKd5dnV2IRAAhEgiM3jjz9u9tlnn8BBZkSoEziRZXZp8uTJNsBQy5Yti9YgQl0UIj0gBGJF4KGHHjJ77rmnWWWVVWJrF1NsIojHVdBUz5gxw/Ts2dOm9FPJHgIi1Nmb02qPSIS62jOg9oVAjSHw3nvvGdIlbbzxxoFHLkIdGKpEP0h6nRdeeMFsv/32gS6qItSJnk51roYQWLJkiZkyZYrp37+/WWmllWId+WmnnWZuuummWNvEp9ppqpWnOlboY2lMhDoWmGuqERHqmppuDVYIVBeBX3/91dxxxx3m+OOPL5gmy99LEerqzltYrRNYaK+99gocxEiEOizkVY8QKB8BNLbPPPOM2Xnnnc3KK69cfkVlvjlo0CBz1VVXlfl2+a9h3j5z5kzTrVu30HNgl98rvRkGAiLUYaCoOrwIiFBrPQgBIRALAmilx48fb7p27WrWXnvtktoUoS4JrkQ+/PHHH5t33323pNQ0ItSJnEp1qoYQ+PLLL83UqVPNrrvuGsiqJApoILVE365GIb3f66+/bs+thg0bVqMLajMCBESoIwC1xqsUoa7xBaDhC4G4EMCE7qOPPjJbbrllyU2KUJcMWeJeePXVV83mm29ekrmoCHXiplEdqiEEvvjii7rUhnGbeXth/vTTT03z5s2rhjzm7gTRhFRXQ0NftYFnuGER6gxPbpWGJkJdJeDVrBCoNQQmTpxoA8s0adKk5KGLUJcMWaJeWLRokXnllVeKpsnyd1qEOlHTqM7UEAJYlMyePdtqppdbbrmqjvzKK680F154YVX7gHDBaapXW221qvZFjVeOgAh15RiqhvoIiFBrRQgBIRA5AqTJ4oJG1NRyigh1Oagl4x385gcPHmzOPPPMkk1GRaiTMYfqRW0hQOBITL1JHbXCCitUffDXX3+9Ofvss6vej6+++soGKsPKKq6UYVUfdEY7IEKd0Ymt4rBEqKsIvpoWArWAAHmH7777bnPCCSeUPVwR6rKhq/qLRPXu1atXSUHoXKdFqKs+fepAjSFAnINPPvnE9OnTJzEjR1PeqVOnRPQHUo359zbbbBNr6rBEDD5DnRChztBkJmQoItQJmQh1QwhkFQEuH2uttZZp1apV2UMUoS4buqq+SM7x5557zuy0005lmY2KUFd1+tR4jSHw8ssvW5LYoUOHkq1JooQKH+Y111wzyiZKqhvz77feest07txZgcpKQi45D4tQJ2custITEeqszKTGIQQSiAB5h5944gkzYMCAsgiVG5IIdQInN0CXINME8in3MixCHQBkPSIEKkSADAyzZs2yZJo4F0krQ4cONUcffXSiuvXNN99YzHr06KGUWomamWCdEaEOhpOeCo6ACHVwrPSkEBACJSIwevRo071794ojtIpQlwh8Ah5///33Db6YO+64Y9m9EaEuGzq9KAQCIzBlyhQbLHKTTTYJ/E6cDyaRUDN+Umq9/fbb1hx99dVXjxMStVUhAiLUFQKo15dBQIRai0IICIFIECDVCReOLbbYouL6RagrhjDWCiDC48aNM7vssktF7YpQVwSfXhYCBRFAMz1p0iSz8cYbVyz0jBLqOXPmhHKORNHHpUuXmhkzZpjevXsnIoBbFGPMYp0i1Fmc1eqOSYS6uvirdSGQWQRIk0U01DAk9yLU6VompMniT6WBhESo0zXv6m26EJg8ebJp0aKFadu2baI7/uOPPyY6ANhnn31W51O9xhprJBpLde53BESotRLCRkCEOmxEVZ8QEAJm8eLFVmq/2267hYKGCHUoMMZSCST4tNNOM7fcckvF7YlQVwyhKhACOREYO3asTWNIwMikl6efftrsvPPOie7m999/b6ZPn2769u2b6H6qcyLUWgPRICBCHQ2uqlUI1CwCP/zwgxk1apQ5/PDDQ8NAhDo0KCOtCBPS559/3my77bZmtdVWq7gtEeqKIVQFQqAeAnyjU6dONS1btqwo80KcsKaBUIMHmuo333zTdOnSxUhTHecKKb0taahLx0xvFEZAhForRAgIgVARwCePtCuNGzcOrV4R6tCgjLQiIt/OmzfPmvqHUUSow0BRdQiB3xGATD/66KNmhx12SBXhIzc2ft5pKAiUST+23XbbpaG7NdtHEeqanfrIBi5CHRm0qlgI1B4C5B0mYiyXieWXXz40AESoQ4My0oqeeuopq51p2rRpKO2IUIcCoyoRAubXX3+1RA9/6WbNmqUKkZ9//tmstNJKqekzmurXX3/dbLXVVqkSXKQG4BA6KkIdAoiqoh4CItRaEEJACISGwEMPPWR93cL2yxOhDm2KIquIqO4LFiww3bp1C60NEerQoFRFNYwAgs4xY8aY/v37l50TvprwIQjYeuutq9mFktvGp/rVV1+1earDFC6X3BG9kBMBEWotjLAREKEOG1HVJwRqFIH58+db/7FKUyXlgk+EOtmLCg0SOccPOuigUDsqQh0qnKqsBhH47rvvzKxZs8ymm24aqhtOXFAiDHjllVdsXIa0Faep7tq1ayjZLtI2/iT3V4Q6ybOTzr6JUKdz3tRrIZAoBPDNe/HFF+2lZ4UVVgi9byLUoUMaaoXvv/++QSOz+eabh1qvCHWocKqyGkOAHMmkxkJLuuaaa6Zy9BDqjz/+OPGpvfKByxzMnj3bbLPNNmbFFVdM5RxksdMi1Fmc1eqOSYS6uvirdSGQCQQw9eXS071790jGI0IdCayhVMqFd8SIEeawww4LpT5vJSLUoUOqCmsEAQIEzpkzxwYIbNiwYWpHjbD2t99+Mw0aNEjtGD7//HPz2muvWbP1NM9FaicgR8dFqLM0m8kYiwh1MuZBvRACqUXgp59+MoMHDzZnnXVWZJceEerkLo977rnHDBgwwKy99tqhd1KEOnRIVWENILBo0SLz1ltvWTKdlPRNuAMNHTrURhpfffXVzfHHH2+aN29edDYQDBCfAZP1apTrrrvOgCeF+CBESC+nMA5INYHKVllllXKq0DshIiBCHSKYqsoiIEKthSAEhEDZCHA5mjhxojUpjNKcTYS67CmK9EU0L/yJ6rIrQh3p9KnyDCLw1VdfWeKG+02Ue3Kp0B133HFm+PDhdq9o0aKFufHGG+tSYY0bN86suuqqpnfv3stUC5kl1Ve7du1Mz549i0b7RpvN+GfOnGlI4dixY0drbt2pU6ei2mGI+0svvWTjgNAfCv2eO3eu1fbvtttuZtSoUaUOve75L7/80tZFf1z9ZVemFytCQIS6Ivj0cg4ERKi1LISAECgbAXJuTps2zfTt27fsOoK8KEIdBKX4n5kwYYLp3Llz6FHd3UhEqOOfU7WYXgQ+/PBD63pD6rqkETaIKcR5/PjxZpNNNqkH8gYbbGBatmxphbP+goCgX79+VrP99NNPF03J97e//c3cfPPN1lqqffv2hsBgxHg477zzzCWXXFJwcocNG2aOOuooM2/ePEOfvAViTn2VEGrqYzxo69k3V1tttfQutpT3XIQ65ROYwO6LUCdwUtQlIZAGBLjgcEHCL6xx48aRdlmEOlJ4y6r8k08+MTNmzDB77rlnWe8HeUmEOghKekYIGPP111/b4FdoeZOYpqlcQs05s9NOO1liXIxQkxoM95P99tvP3HfffXXa7KeeesoGZ7v00ksLLhVM0o855phICbUj1Wi8sSJYeeWVtXyrgIAIdRVAz3iTItQZn2ANTwhEhcB7771nFi5caHr16hVVE3X1ilBHDnFJDZAm64knnjD77LNPSe+V+rAIdamI6flaRODdd9+1mk8002GZeWM6zXeOv+9yyy1XMazlEmo07rvvvrttvxihvvrqq82FF15oTcsPOeSQen1mPMUyUMRFqOkY5t/4uQcxRa8YfFWwDAIi1FoUYSMgQh02oqpPCNQAAr/++qtBG7D33nvHMloR6lhgDtwIZv5NmzY1bdq0CfxOOQ+KUJeDmt6pJQTQTL/++uvWvziMAonGZ/miiy4yb7/9tjV9vv/++y1RHzhwoLnrrrtMq1atbFNojwsVLxEvl1C/8847VusMsQ9CqC+44AIDWcLEu9QSJ6Gmb0uWLLG+3lHHICkVh1p4XoS6FmY53jGKUMeLt1oTAplAAJ80Ll74lMVRRKjjQDlYG06Ygql31KalItTB5kRP1SYCaDgh1LjdFNO+BkXommuuMZDSHXfc0Wy33XY2wvbo0aNtxHBMp1999VUb6ItgYVdccYVNaZWvHH744ZYsUsol1B999JHZY489bB3FCPWUKVOsvzX+2PhLH3jggUWDmHn7Hjehpm2COiK4QFNN9HOVeBAQoY4H51pqRYS6lmZbYxUCISAAobr++uvL0gCU27wIdbnIhf/eAw88YA444IDQLvCFeihCHf78qcZsIAARQ7BJxOiwChrnJk2a2FRbkPWVVlrJVv38889bs2uCUOL7C6GGBHbt2tWQhz5fIcgXpDYIof7++++tr3Su8uyzz9p+FSPUvMvZhNk3fd1iiy2sL/Vmm20WaL+qBqGmz0uXLrXxKBBgRC2kDGutpL0eEeq0z2Dy+i9Cnbw5UY+EQGIRiDMQmRcEEepkLIkPPvjARhGOw2+eEYtQJ2Pe1YvkIMD0kBWLAAAgAElEQVQeTJRozIW7desWin+zGx3aZ/IkQ1z95Baies4559QRavqBlVIhs28Cbjmz72Ia6i+++MJsvvnmywAN2SReB5HBgxBq+vPCCy+YO++808Z5wFeZIGWXXXaZJdaFSrUINX0i6BpCDKJ/JyV3eHJWffg9EaEOH9Nar1GEutZXgMYvBEpAgMsJJoC5Lj4lVFPyoyLUJUMWyQvkd91oo42sP2McRYQ6DpTVRpoQmD9/viXTaF/DLqeffrq56aabDOm3nJ+0awM/6kMPPbSOUJfadjFCTW5qNOH+Ql5o3oWcByHU7n32DrA6/vjjDRpuxsP+VYisVpNQ02+09NOnT488DWWpc5fF50Woszir1R2TCHV18VfrQiBVCJAmCwn6euutF2u/RahjhTtnY1xO+dOnT5/YOiNCHRvUaijhCOCrTPCxH3/80fpMhxF52z9k/J2nTp1qSInXvHnzer/2E2qEq2iBC/lQE7TSaYWLEep8eajnzp1riTzjLYVQu87Tv9NOO80MGTLEXHvttVbLnq9Um1DTLzTVb7zxhvVZl6Y6uo9ShDo6bGu1ZhHqWp15jVsIlIgA5r4EiCHPadxFhDpuxOu3h9+8S0kTxUU+3+hEqKs772o9OQhALFdbbTWz4YYbRtapm2++2ZJP0nBhieItfkKN2TlacvaGfOX222+3GmJKuYQaQrzzzjvb4F3lEGraJmr5QQcdZAik+NBDDyWaUNM5NNXOpzqyya7xikWoa3wBRDB8EeoIQFWVQiBrCKAVwR9t3333rcrQRKirAntdo5ghdujQwTRs2DDWjohQxwq3GksgAvgpY6rcoEGDSMy8vUPGnQfTaCJkE9jLCc+IJH7iiSdaMuqCkuGrzLlQqGCm7YJslUuoCbwGGf7pp5/qEWqINr8jMnazZs2sLzf9R7PuF/ohKDjzzDPNVVddVRdME+Hwd999Z32zXR+ToKF2eKKpZt4J/CZNdfgfpgh1+JjWeo0i1LW+AjR+IRAAAUwNyUPK5aMaRYS6Gqj/3iakFg3PPvvsE4mZaaGRiVBXb97VcjIQmDRpks0FjY9xHIWgZJgcjxkzxqagIg/0CSecYOgH36Mj1KX2pVxCPX78eHPGGWfY88eroaZfaJyJ/s0zEGq04RDvQYMGmS5dutigaQgByJ9NNHK06uuss44VBBB9HF/xhx9+uE7rnyRCDb5oqgkU171790BRykudk1p+XoS6lmc/mrGLUEeDq2oVAplBgMsHF5kBAwZULaWHCHV1lhOX1Mcee8wGyWnUqFHsnRChjh1yNZgQBEj79Morr1iNcevWrWPr1X//+19z7rnnmnnz5pn27dtbf2qIa8+ePc2pp54aCaHGjJ1xEp3bX/gZhBotMueQi9+B9hb3I3yvwYk83Giib7zxRtt359uNVQ1xP2677Tab7otC5HDybC9cuNAGLHNm9Pfee68hdzaa77Zt29brCu+Cx6hRo2KbCxrC1N1pqpWnOjzoRajDw1I1/Y6ACLVWghAQAgURGDFihPVhqwahch0Toa7OIuViiVmku4jG3QsR6rgRV3tJQYCI13x36667bqxdQoiG5pYUTnz7EFZ8pUePHh1ZlO+ZM2dawtypU6dlxopAl7RZCBggxmiqKWjMIcUEGzvyyCPtzyDRCADYt0jDhZn8+uuvb9q0aVMPRwg3acGwuHrkkUfqshYQaA1rLNKRuRzcrkPVItROADB79mybc9yNP9ZFkcHGRKgzOKlVHpIIdZUnQM0LgSQjwOUEvzT8uKpZRKjjR5+LNRohLq1of6pRRKirgbrarCYCkNgJEyZYUod5clJKlGmzCo1xwYIFFgcCsrnCvoA5OtpnNOql7k8ES7v44ovNxIkTlwm+lq8v1STU9AkBAYHpiPAedyyLpKzBMPshQh0mmqoLBESotQ6EgBDIiwBaAHzRqm1qJkId/yLF1BBhShT5boOORoQ6KFJ6LisIYOKMH3PSAlGFQahHjhxptdyYdx9zzDHLpObKNYeYZBMQkcBjrkCiyZnN37m02oXWAn7VnGn4VR911FFFl80NN9xgFi1aZCDhpAyM2+Tb28FvvvnGatBJqbXKKqsU7bseyI+ACLVWR9gIiFCHjajqEwIZQYCcwwSn2XXXXas+IhHqeKcAM8vLL7/c/qlmEaGuJvpqO04ECEBFvAL8lZOogcTk+6STTrKm1u3atSsZGvJbn3XWWTY4GIHEbrnllkApwHhv4403rmeyjdABk2yCdZWaxg9BIRYAxATxm3XnGhSkm0BslFNOOcUGaKtmwSyd/mDBsOqqq1azK6luW4Q61dOXyM6LUCdyWtQpIVBdBLjcIf0nEmqpF5Yoei5CHQWq+evE1LtXr15Vv9iLUMc772qtOgjgXgHJ23bbbROreSR11gcffGD9uvFNjqtgAk/6rTjbjGts5bbz1Vdf2Yjl+JR7TeHLra8W3xOhrsVZj3bMItTR4qvahUAqESDvMJFPk+LDJ0Id3zLiAksQoFJNKaPooQh1FKiqziQhQLCtu+++25BWSgGnlp0ZfIdxOYJUq/x/BBBwzJo1y2rphU3pK0OEunTM9EZhBESotUKEgBCohwAmeU899ZTZbbfdSg72EhWUItRRIbtsvQ8++KDZYYcdYo8unGuEItTxzbtaih8B/HkxaSYllTSwufHPZfId/0wls0XMv4nGjvAziW4CyUTt916JUCd5dtLZNxHqdM6bei0EIkEA00OCruy+++6JMiUToY5kupep9OOPP7aByIgkm4QiQp2EWVAfokAAzfTQoUPNiSeemBjBZRTjrLTOadOm2UjcSbGWqnQ8Yb+/ZMkS8+qrr1oXHQllgqMrQh0cKz0ZDAER6mA46SkhUBMIkL+TVFkczkkqItTRzwaWCQT7IU1WUooIdVJmQv0IEwGX7xjNNPmXVfIjAGEk+JbM4fNjRKC1t99+22qqq52RIy1rWYQ6LTOVnn6KUKdnrtRTIRA5AuTlJHpo0nyyRKgjn3obcGjhwoXWJy8pRYQ6KTOhfoSFAL6vjz/+uDnssMMSEfAxrHFFVc/SpUttoDZpXwsjTOwLYp/07dtX6yrAYhShDgCSHikJARHqkuDSw0IguwgQiIrLXteuXRM3SBHqaKcEX05M/Q8++OBEXcZEqKOdd9UeLwIfffSRWbBggenRo0e8DVehNYjwTz/9ZCB67C9kjvj2228N33S+gsuRv2A1td5669XzES6WeYIc3giFiYDt/Xex96oAU6hNoql20b+Tlsc81IGGUJkIdQggqop6CIhQa0EIASFgLzxXXnmlufjiixNFqNzUiFBHu0jvuOMOc/TRRydOCyRCHe28q/b4EHjnnXcM5BCXijSbeTMGLFkYD3//9ttvFkTIsJewNmvWzJLgdddd15oh4wPdvHnzgntMLkL9+uuvmxYtWpi11lqrbrIKEWPqIA4EpuKY1tNHiDzRwl397m9XT6tWrWzfNtlkE/t3ms3LEVw4TXV8qzt9LYlQp2/Okt5jEeqkz5D6JwRiQGDKlCmmS5cuiQpE5h22CHV0i+Czzz6zWrOtttoqukbKrFmEukzg9FqiEIB8orHdcsstE9MvtMdoNCGa/NuVX3/91f6fmAr8209yIchrrrmmadq0qWnUqFHkAtg4fKjJ64x11uLFi+3fCAmcgADSvcIKK5iVVlrJ/vGSbUzRGzdubIUF/DsphT39jTfesOtNmurcsyJCnZTVmp1+iFBnZy41EiFQFgJcHiZMmGD69etX1vtxvCRCHR3K+M1j5o95ZNKKCHXSZkT9KRUBolRDxAgYVS3NNFpLcha/9tprVltLgRQTPZs/Xu0vfYQ0QiKT4LeM9RT9qBZ2YMUZiXCBP04jz8+/+eYbM2/ePPPuu+9ajTgF3Dp27GgFlAgcqlWY81deecX07t27Wl1IdLsi1ImenlR2ToQ6ldOmTguBcBBACv/www+bPn36mCZNmoRTaQS1iFBHAKoxNjIswch23nnnaBqosFYR6goB1OtVRWD27NmWTG+66aaR9gOSvGjRIuunTMFvGYLn/o8/8YYbbmjatGljI2anqaDdx3w8LZpW9iz2VEg2VglouMEfco0JPP9Hm41feNSEGwuEuXPnWoFpWvCLa22KUMeFdO20I0JdO3OtkQqBZRDgskI+VLQnSS4i1OHPDpqfZ555xuYcT2oRoU7qzKhfxRAYN26cadeunWndunXoZtFoRl966SWrHUUoCuHcbLPNrPkxBRIPcU5atoZimOX6PT7bCHvTnA4K83mEG860HmEHJtkEqaO0bNnSapLXXnvtciAq+A7ClZkzZ9rsDWjPVX5HQIRaKyFsBESow0ZU9QmBlCCA+dr48ePNLrvskvgei1CHP0Vz5syxZp9orZJaRKiTOjPqVyEEMLXF1xgyXUmBOKNlxMwY394PP/zQBpBE29i5c2dDMK2sR66uhbRZBE6bMWOGtSrA3H799de3ftnMLcKESom201RvvfXWqRZMVPIt+d8VoQ4TTdUFAiLUWgdCoEYRwCyNAzzp2mmmR4Q63EWKMGXo0KHm2GOPrapvYrFRiVAXQ0i/TxoCjz76qIG4QIrKIbtonQkSiVbTRZ6GZBHjABPhJPg1x4k5exWa1XKwjLOfYbXlhCdotLE+wIoMQQpWB/hlY4lQTsEtwJl/U1etFxHqWl8B4Y9fhDp8TFWjEEg8Aph5Dxs2zJx00kmJ76sIdbhTxCXtscceM7vttpu9pCW5iFAneXbUNz8CmGFj5h1Eo8jaJro0JrloYSE7/HuDDTYwPXv2TPy3Gdfsf/LJJxbPtPl+h40P5uJYPpBnGgELxBrtNf7YaLODmHMT0R3LpG7duiUyCGXYmBWqT4Q6TrRroy0R6tqYZ41SCNQhAKF68sknTa9evazJbxqKNNThzRI+iVzkk5gmyz9KEerw5l01RYsAwR179OhhtcqFCn6zkyZNshpXTMJdyiX8oJMu4IoWwdy1i1AviwtabILQueBzzpee4GNEbS9UcCMgtzcptZKU6ivutSVCHTfi2W9PhDr7c6wRCoF6CECmMCHDBy8tRYQ6nJlCmIIWjbQuaQjyI0IdzryrlugQYI1Onjw5Z+o5fgeB+fHHH60GmsjPaKB32mmnQBrF6HqdnppxS8LcvdZM3UudIVwEENS89dZbVlCD2wGYod33m8tzByCN2rbbbluzmn8R6lJXmJ4vhoAIdTGE9HshkDEEHn/8cWtS6CLCpmF4ItThzNJ7771nL/hp0E4zYhHqcOZdtUSDACRm7Nix1oQWDbMr+L9CbnCtwZcac2V+T6CyNBc0o5gdU9hDgpgZVzpeMIYY1ooPdaV48T6EGUsIBDkff/yxTde13Xbb1dNI8wzm4wjWEVjUWhGhrrUZj368ItTRY6wWhEBiEIBQzZ8/3/Tv3z8xfQrSERHqICgVfobL1Q033GAGDhxYeWUx1SBCHRPQaqZkBAiW9cILL5jtt9/ekj1INJG4x4wZYwngvvvuG8iXuuSGq/QCBO3QQw+1ggIK2s2RI0eaFi1aRNqjV1991XTo0CETKcAiBapA5V9++aWdKwQgu+66q1lrrbUsiSZQGfjWos++CHW1VmN22xWhzu7camRCoB4CEKqJEydac8O0FRHqymeMXKRt27a1kYLTUkSo0zJTtdVPfFeJxL3FFlvYXNCYJfNdQVI23XTTTPpCH3XUUeaee+6xkaddOeKII2xwyyiLCHV46BLYDJNw1i+WSqRf23DDDQ0ZP1jLaXADCgsNEeqwkFQ9DgERaq0FIVAjCHCQYrKHtD9tRYS6shlj3tFQHHTQQZVVFPPbItQxA67miiKAGfe4ceOsy8zUqVOt1haz7qwXfHHRwHsL0abRzEfp34zJctOmTSNtI+tzl298BHzjXABfyPQuu+xSMziLUNfqqo9u3CLU0WGrmoVAYhDg0oMp4n777ZfovMP5ABOhLn8poVG6++67zd577506E1QR6vLnXW+GiwAm3mhLiZAMmSawHwHGaqW0atXK+uV6C+beBLhcfvnlI4NBPtSRQVtX8aeffmpmzJhhfa9d2rYo5zT6ERVvQYS6OEZ6ojQERKhLw0tPC4FUIvDAAw+YAw44IJYgMlEAJEJdPqqY86288spF0/mU30J0b4pQR4etag6OAER61KhRNnryCSecUJMBsu68805z4okn2kCBFPzGr7vuOnP22WcHB7KMJ4mgvs0222TSjL4MOCJ9BVPw0aNHmwULFtg4K/jJZ7WIUGd1Zqs3LhHq6mGvloVALAggfUazwKUkrUWEuvyZe+aZZ0yfPn1SeSEVoS5/3vVmZQjgF/3GG29Yf1N8T9dcc03TpUsXGzG5Fgs+t7fffrs1d8fqBX/xc8891/Tu3TtSDfX48ePt/oV5edAyYsQIc80115irrrrK7LDDDsu8Nnv2bHPqqaeaCy+80Oy+++5Bq62J5z7//HNrhcH8Mufkqt58881TFXsjyESJUAdBSc+UgoAIdSlo6VkhkEIEJkyYYHOkpvkiKEJd3sJbvHixef/991OraRChLm/e9VZlCDzyyCNm6dKlZs8997SphzBrjitNVGU9j/ZtiPTPP/9sGyGf/R577GHTgaG5PuWUUyIJagW5a9++fUnWVf/+97/NWWedZR588EFrmeUvL774og3OOXjwYHP00UdHC1oKa0eI9PLLL1tBBuv/0UcftQR7wIABkQpP4oRKhDpOtGujLRHq2phnjbJGESAQGaSKHJRpLiLUpc8efvNDhw61mpi0FhHqtM5c+voNgX7nnXfsfkluXogiEbwXLlxott5661RaeEQ5C5gF9+rVy5oHU/C55ZwhLRN4derUyay33noVdwHrAFxWSiki1KWglftZNNWvvfaaFSQRDZwAZmSKaNKkiQ1smmYBPSMWoa58jaiG+giIUGtFCIGMIkA0WjQtBx98cOp9/kSoS1+kjz/+uDV3XHXVVUt/OSFviFAnZCIy3g0iSZNfme+FaNbk60UrTVRrzF35v0p9BAjSduSRR5r7779/GWggW+Q6HjRokDn99NMrOn/Gjh1rdt5555LmQIQ6nNWKppr4AZj1U7BQ4Jt44oknbHo4LN/SWkSo0zpzye23CHVy50Y9EwIVITBr1iwbiCoMLUFFHQnhZRHq0kDETG/OnDmp9ptnxCLUpc27ni4NAeJLoJVmnfXt27eO+DnNdPfu3TNj4loaMsGevuWWW3JawKCt3m233SzZRrtZSSknoKYIdSWI138XTTU+58Rg8c4lPyMqOHmsW7ZsWZHQJLzeBq9JhDo4VnoyGAIi1MFw0lNCIFUIuLzD+I9lIf2FCHVpy2/IkCHmkEMOqfgyW1qr4T8tQh0+pqrxdwTwo0XjtsUWW9T7Tt59911Dqib8drOwd0Y532gwyWHM397yhz/8wbqbEMit0jJx4kSrISWqeNDiCDWEH79ffyFFFPvjTTfdJB/qAKAyvwjoifrttdbATQK3MqzhnBY7QHWJeESEOhHTkKlOiFBnajo1GCHwu1YPU2+CrlSqHUgKniLUwWfi7bffNl9++aVBu5b2IkKd9hlMXv/RuGHGilZts802q9fB+fPnG8y/e/ToURKBS94o4+vREUccYYYPH17XIL7TDz/8sNloo41C6QRB0FZaaaWS6nKEGoFJofKf//xHhDogsl988YUl1d26dVsm+BxWHhBrzpx11103YI3VfUyEurr4Z7F1EeoszqrGVNMIENUZiXLHjh0zg0PWCDXpeLjUo8lxPs5EsyWyKn6J5Rb8GqkjC2QaDESoy10Jei8XAph4v/feezbomF/YyPeH9q1du3Yi0yUsH4gUeBI8DF/nu+++25rRo80slQjnapb83/vuu29Jc+II9cCBA3NqTt98801z0UUXGTTYivIdfLK//fZb60qUK0gfWurp06fbaOD8PulFhDrpM5S+/olQp2/O1GMhUBCB559/3kqROdiyUryEGu0rY8xX0IygJSnFRDBunO666y5z3nnnGQKH9ezZ02CiT9oZxoWGudyCuSp+bWnOOe4duwh1uStB73kRQNA0d+5cG6kY317v3sAaQzP92Wef2X1TpTQEyFWM/zkYjxkzxrRp08aQYYBgYjvuuKMNThakIASGiLN3e03tb731VnPSSSeVtJ/LhzoI4uU9w/nrzL9z3TH4ziDXSU8zJ0Jd3vzrrfwIiFBrdQiBDCGA5hMTOTQGWSpeQk1OzH322Sfv8E4++WTrG5dk/0fMSrk4Ein1wAMPNB988IG54YYbzKWXXmo1J+UUNERoh0444YSSLp/ltBXXOyLUcSGd7Xaeeuop6xPdtm3bZQYKOVhllVWkmS5zCWBWPXLkSGsmjxm9K/ihT5s2ze5zQVyP0EST4u/mm282++23X109CB3Jd12KgFSEuszJDPgakb65a3Tp0mWZLBKsByxBsMDq379/YrNMiFAHnGw9FhgBEerAUOlBIZBsBJAK33777ebMM89MdkfL6J2XUI8ePdoGlOECxkUrrQVJ/hlnnGE++ugjs+KKKxp8Ec8999ySc64yfi4x+M1jQp6lIkKdpdmMfyyQOggZ8SRWX331eh3AKgTTX/6G9KmEjwBa64ceeshaBTRq1KhgAwgSr7jiCjtP7O2QsQYNGtj5KTVtmQh1+HPprxFLKPJSI0hBIOUvzgQc96MwTP/DHpEIddiIqj4Raq0BIZARBIhaS5CdYheXNA43DEIN6USLi6Zj5ZVXTgQMrk9o0yu5dBBoCVNxzMezVESoszSb8Y/l2WefNVtuuaXNLe0trCs0aOyVYQXPin906WgRrF966SVrAbDOOuvk7DRp/vCTxkycApGGYG+33XbmtddeM9tvv701JQ8aNVyEOp61AalGKIVAitzj/kIgM74zSLVfoBVPD/O3IkJd7RnIXvsi1NmbU42oBhFAEzB58mTry5bFUgmhRkuFb/Jf//pX88orr1hCTfCca665xmyyySbLmIaTCmTvvfe2mhFXeAc/voMPPtj+iGfOP/98a15/xx135IWc9Cx//vOfzbBhw+rygZOblXfGjx9f7z0k+hdeeKFZtGiRue+++wJPI6T8hRdesEGAXICzwC8n/EER6oRPUEK7x7fLd4bpsP+bYK+cOnWqWX/99W0OXZXoEWCPGjFihNlll11yCnwRCCIM5m9vwYKHqNFYIkGs+X2TJk3MDjvsYOthbnOZgotQRz+nrgV86DlXSZuFpZW/cP66u0kpZvtRj0CEOmqEa69+Eeram3ONOKEIcAmEQHgPJS5/FCT2hQqEbffdd09NyopSp6ASQk0k10GDBlkNyK677moD5uBrTHRazMf9EbExxUardeKJJ1qtMfPCBY3nsAKgEJiFuiDBRD3NV8aNG2fNsPE3a9WqlX3ssssus+Tem9KFef/b3/5mf7fxxhvb4DxBC/0l+iqmd1krItRZm9F4xkPEboJhtWjRol6DWKi4lFlef994eqVWEGTgx96sWbN6YPBzCJlXiOkegEwjHHF+2AgzCb7IPs6+RzYL/zxj5n/dddeZyy+/PKfVDvsxQSH/+Mc/WtNylcoQ4DzkPCWney5N9Icffmg12bheJIVUi1BXNud6e1kERKi1KgoiwIUWUsffbISYpkLukrIpZmn6CKYFkSLoljuU8KslYNXEiRPzDpV3uIgQ4CqrxU+oDzjgAOuX54IMsS4hlAgVuHi59UnwFMw90S4TLdYVLmL8nBRVRNz2FgLsENiLSwB1oYXGRJzLwuzZs+2jYRNqiDfaG/qN1iwooaZvmEmiUc9iEaHO4qxGOybMh5944gkrQPMW1tJ///tf06dPn2VMwKPtkWr3IoAQExNurxk+QSY59/yFu0bz5s2tdjtfKkDIM1prMhskORBl1lcBgg6C0DG3ueZhwYIF1sIAYXUSigh1EmYhW30Qoc7WfIY2Gi4fmMmiycNsldzGjRs3tn5MaNxI8ZOltEyhAVdBRRA+NKl33nmnlZoj0d1rr70sGUTSnqswTxMmTLCXxCxfJvyEev/99zebb755nU8emid8iLlMX3XVVTZaLHgMHTrUnH766TY/JiaF3gKupHkhKJi3nH322VYjQr5aBBuFCDUXhNtuu80KNPgeiHrq9fMLoqGmfbTdaLAxjyOFT1BCjVaAgDB8l1ksItRZnNXoxsSl/sknn7Rk2rsfos1EM80ewDmmUl0E0EijVWbPQ2C/3nrr2XR/ruDXjsCUfRErITSbhQoaazInIFRu2rRpdQdXw61zHnIm5Yvszp0SwXcSYpiIUNfwQo1o6CLUEQGb9moJ5gJxhkzgN3r00Udbs9UHHnjAEjjMUzFbVQkPAS4WEOinn37aXgYhE2hFH3vssTpzYX9raFFJUYH/bJZLLpNvoseikXaFHLOtW7e2xBZSiu8dGuyFCxdaXP2pW15++WWL3eLFi+vqcCb3+KKj+eXgL0SoqcN7ced5zMOPPfZYW2cxQk17aKYh1ZB+NO9cDoMQatbL1VdfbX20s1pEqLM6s9GMC19NLDzQanrLvffea88zCYGjwb3UWnF3YW/EXJt7BfmqKbi7ENsCM29nCYc7E5ZExQr7IbEkEEbLgq4YWtH9nnziaKr79eu3TCMITbC24zyudhGhrvYMZK99EerszWnFI8InE0KBpPeee+4xXbt2rVcnWj1MaQ877LCK21IF9RFAwzplyhRrUoymE2luvhyemC2TXgRhR9ZLUB/qSZMm2ciwBPciBQsE+7PPPjNotPGp9Beizl5yySV1PwZ3fkbqseuvv95ezAoRasg4PtqQar4JLu5oyDBr5FJYiFCjjcbP78orr7TziEnjnnvuaTCNK0aoIZouHVDWApF550iEOutfdrjj8+csZo/EwopvK1dqn3Bbr63a2O9uuOEGu9cRMIzzCrNr3E+IPxEk1RXEC/N8FwgSP2o/GSaHOELHIMWdnxB1tN4q1UEATbXLU+2/v70lEfUAACAASURBVJDesVu3bjYoYDVLLkLNOsS6DYs3AocGyZ9ezTGo7WQhIEKdrPmoem8wXcVv9+GHHzbDhw+3RCRX4aLrNHNcWNgc/VoBDjeCwyB1dmawSC/dz/ChIp0GBATyfuihh+ZMi0FbRJGEyCPZhnT4ST595BmCnfg3aqSiEBR8d/xRKCFbmAUvWbLEajPJb+zXYvA+EZnxZeY5fj9gwADTvn37evWxCXOIYFIIkctX0JgSyblz5851j2BST93en/FL5gMTKjSf/vQuXESQ7FeSbqnqCy5gB4ISahcFtlevXgZyfcwxx9gLHxc3Inr7i//yhjCDd//5z3/agDWUUnyomVfWICZvs2bNykuoCT6G2SPzd9xxx1lNMwHOghJqNPCsN1LRZLmIUGd5dsMdG984Z43XpBvfWwheEkxMwx1t9WvDco14E1jjsM+yT7KvYdbrBMLFesl5zj6NNZHfJce9i+a5WFBObzs8z72CFILSVBebgeh+z12PuyHuaN7iYhlUO+5HLkLNXY8zmbsr69Kfbi86tFRzFhAQoc7CLIY4BvyQ2FC4rGPaXSwSKhoAyDKkwJs+iMOVIFv/+c9/7OGGRJKCOTN+Ufi5QjgwLUcjiLkuhyYk3hsJct68edZfm40Z/1S0epBWAl+gQXTkmc0bf1cOefxfvQXtH4IBTGkdKWXDxPeVfjBG+gCpdRGd8d+isPkffvjhVsDgcikimcdfFwIOGe/QoYN9lmjPmDmR0uPBBx/MOyuXXnqpxQpzbVcwR0Ry6438zO8Yy/HHH299ArEWcAXyjY+1wzXEJZDIqoIQarAbPHiwwQeaSx2a6meeecauN9aVS3mVb4DM9WmnnWZuv/12u2ad0KYUQu003MwLdeTTUHOYo81Bu4ygiMIaDkKoGSfjwsw/aF7WRE5qgE7VAqGGACBMyVXQquZKRRMAusgeYe/BH5n9B+Egbg8IknAHqiQNFRYduEu4OggA6GJK+IW1uQZ3wQUXWGsPSBSpfBBYsReXQsYiAy1jFWNFg9CYs/nmm2+uGx3fK3seZtelrFvOd85vhNT+gjA8lzC0EKSsHQT+aKpVqocAAm4sHjlLvdpezL633nrrqqZ5FKGu3rrIassi1Fmd2TLHhekWlxC0bFyUil1GchFqLvyQ3T/96U+WoPoJNeZbHJ5E9kSi3bBhQzNz5kyrHeaQRvNK+1w0kW6iRcaUjyAmHNjOv5s8wH//+9/twVkqoSbwF4Qf0+CzzjrLmgMyFvJeQvoJSAXJpv/4+3BAQ9Ig8BAsBACYxUPaIOyUsAk1BH+rrbaypsSQei+hRvPCBRTsaqH4CTXkeMiQIXatUlgrmFtj5o2mgwMbSwLmCm0xRBfhDoIS559OCiwER1z++Pu5554zBx54oBWcYGbotBtBCTWkiLVEOxBe1kchk28EMqw1d1kMSqhZmwiECMqW9VILhBqzWf7kKrgEsE8mpRBXgCB/7MnslxQEQ3xz+L5WYmbL90oMAYSUfHs33nijFY5BjouZXkLo+YY5P9izOS/41mvBeqcaa4P9lbP5X//6l52jSgt3Bu4emNz6o3kzl1iElVKoD1ceBDIy9S8FufCf5VxDAIc5vyvEC+HcI5d4tYoIdbWQz267ItTZnduyRobJK1pWgj1hKlus5CLUEHE0rhtssIElNrkINZo4iKiTYnNxxmyMn2FejfYNU3CeQ5t71FFH1XWFZzl0+Zv60fKVQqjRcqPxRYOBGbeXlEKk+B2aa8i1I9RIWSFgTiPO5Q3CRLoOUrH4CTXkjoIfmd/sLIiGmgsr/UATAMbMhyPUaIbw3fWbUhWbqzT/3kuoWRfOgsCNiYszAhc0HMyd13Se9Yj5Noc684d5ofP5Q6CDiwPCFTTT+KxDgr1m/45QcyFw6cvQ0mGyRhAkzExpH+sOBEXEFqBe5h1iDSFizpy1BxHb+QPxRojkCpGIEd4UivLNOicYWy34zYNLLRBqXF3Q7rLX+cs555xjrXGSULAWwh0CK5/99tvPWn5AYMMS6pG+jkCXfJ/UieCIM8FpnQthAOnizGC/5Qxjv8xy1oNqrweCKGJJgDAFK6pCLk6l9BXrM85ngnG6c5M9lnVXamGvRMidL91WqfXp+fIR+OKLL6xFIpZbnJHMM0IPZ91Xfs3lvylCXT52ejM3AiLUWhn1EEALC6FGIuyIYiGI/IQaLR1aWzTMSK4x385FqJ15nrduLlSYjkMYMNHmMsnPSN3lN20msjGaavyxuXw5Qg3J8ZqgUT8ab/IKO5NvnoV4YQ7mz0EMceaCC4G/9tpr6wg1BzPtMS7IFKbFECIXqdRLqDkoXH5k/PnQekKyHEkLQqh5Bq0VEU7PPfdcO34INUQeQQBkvpaKl1A7P3zv+LGkwN8J01C/vyTzgW8UhICo3vyfAGWkbIFgo8FgfhFSQMS50HsLzyNMQfsGeXZEj/qwIoAIU6iT9FUQZycoYq1QNxdPpy1DSIJGDTM4r7AF8gjR50KJZUKuglCANRjEBDYL66NWCDUuIghu/AVSmBQ/UL4N9lr20yg0S6x73GD4rhgz3xGkLYiWGSEsFht8awggSjE3zsJ3EvcY2BM5w4n9wFmKJphI3GEIMZh/4oY4oSnWOOVqmXHVQriflG8o7nlKUnuc245UM6fcp6oZ7VuEOkmrIxt9EaHOxjyGNgoIpTP5xq+pFJNvSCY+qFxuIOOYRaPFyEWoXRRmb8chx1yKiJqMxhBSj4khWuBclyoIkdMmOkJdCAhHqCE5kB8ILmbduQq+YVwYnIYa01wIFRoQLhOYYePbjObTaR6dyTfPON8t+gWmBEjBR5o2CxFqCARtcQlAY4rWBaEE2lEINRcN2iffZi0VL6GupXF7x4owhbWRS5OZVUxqiVCz1xQqfPeQDXxKId+QWwQ8aAdzEQYurVhG+AvCGIJAIgxlT0SAxF7qL7i54KOPcJC6aI9gfQhK8Z1GSMX5wLv5Is1jtUF/2XMRdNFXNNze/RztFUIm9nmsTLwFgs27jLMQqeKiTjtozkWe4tkNECRiUYCGGkElZ/dFF11kLXfKJcCu59wdWBMIIvHDLdeVAAEkZ7EELPGsiWKteDXVCDuCpEMrVme5vxehLhc5vZcPARFqrY16CGBuSlAytAXkdETjVqh4NdT4RqPZhVhjkgrZLYVQ8/zOO+9s7rvvPmsKe9BBB1lCTfCwXBo7Dm13mXSEGu0EZN1biNYIiXWEmj5zQGNGdtNNN+UcHhdOtDCOUOPjjRaJSx8XWw570itAzDFJ47LoCDU+ufg4U/AJw9cX4u0iRxci1JBvfKMxU0MDzoXUEWpwQHuPP3WQlCRZWtq1TqhZcwiamPusByLzrlsR6t/RYD8+77zzbE563FRcwQ8Rq56BAwcu87kjfMHaxl/QJlIXZPX/sXcf0NIVVfrwj46OEsdRooCCZCQIAiooSnQAEZQkIEGyBJFRcIRRATGNAYFRGWTxlyAKgkgUVJAgOCJBkoiAChIMBDEOyqzvW7+aqXfO23T37e7b4ZzTu9a6673v7ROqnqpzup69n703NZH3NlVP2XiKsHu3Ugm5tvcwQw7VjHcfiXUm1I7zzi+HWZg3BkG5NKg4GIM0ihCEy3s3E1/vOfkwrG0xubmJnZYrwf2EArVLWJWPJSFF/JtcQq6K73O5KxhthCxQdGmSTUm0ONv3FFLNqE/lNYjkW18kD7WHiSzv1Vk9DGSUWIxgHCeTakGoJ4V8c+8bhLq5czvQyGzcyK3FqSJw7WI1bZYQRV+YmVCzTJNmixeVTEYTj9yJUPNySLiTN1UIA9JEQkYKZKMn46vNHHI6U1KSfmKoeVt4fG0GfGF3I6edYqj11xiM1YbCZq9TUjISbbG5PNo2mZ0ItS8YcdEMAM7hOWIEQKh5uG2OGRym0do+7YQaibLmeAORE797doYVvzrQy2KIJwkVyR5a3svswQxCXaS5/tCHPpQS7iGdSC1jH6LKw+N94V3r3VBucjCI4Ud2VUiwkfVePeqoo9L1NO8tXiMGw3JFB+9+aiN5NBBpdYUlC/NOcm/J9xj9GAvluGDwJAXPZWYk+EOcxcIi68i2vBCIPKUNoq3Wu+Zzic7ES0sWmZtjhLvwqBtHp7JKjheS4V7iM6NNBgFhLJLKyTMhjwUjyWzVAvYXrjWTYb/TiO1nGIpm24/JINrcu2YZv/fKpFoQ6kkh39z7BqFu7twOPDL1nBE7lmGbGhujTDq9CG3QEFibskyobaTIkMl4xHjORKgdYzOW5as847lcFk81r4ekNKR+yLR6l61WZhvEcn3rXstm2bjvt99+afNGht1aD9EG06bRmDsRamQcweUx5kGxGe1EqHNsOE8MA0UnQs2IwXNOQodAa5lQqzcskRUJ3DS2aSfU1CIIjDWSM0LLfHzBBRfUfjkg0yoCCPnQJKrxjtGCUBcptn/NNddM71peuzJpZBCkKMqqmLJxUNiId7kkXaTUPMre6WVCbV1R9VhXPNWad55rupecGgitHBSIM9WQucl5BpD9TIgZQuXf0LyncjmtslzX94b76DcC5v3djlD7HnFPhMg6n4lQew/DoFMIT+0fkpoMwHoyD3KG+N6bKWSsl2FZM00xHPYy3mk4RogA9cAkc8EEoZ6GlTbeMQahHi/etbmbGGgbGl4F3g2lh8RMIbvIJHmXzzOhtskjCyyXRujmoeZpQ1zFvLm25Fti4JS6sLnOFmVeahJFFmpeEQRbTDZJmX75fJCyWSSCYsWNCclF5v3OI8PTYnNPnmhzaWPKA+IFLHO5+GneGuMTa83TrmVCTXpI4m0MvEcnnXRSioW22bDB6ESoyTkZKZDHPP5MqEnNbRpnKh9TmwXWZ0dl+m2V8vd5idoejlCJI/Rsee6sEeXihDx4BjXyXc8NApIbciHpi/Oy57AXEJAk90TWGZysc9di5OEFpULJ2e47Xc87gjEOmcuNQcx5lBoMRJn8Ic3uw+NKwWFcPKZBqP8HOXPr/dfO+OdzibvMr3kqJ9RjKJRzQSw0j387Qu18JBthcR/vHYob70OGDUTb3zKhZszJnuXy3Lu+EBhzbv2Ya95l3sXWxktN2cOLTcrbSqhz2JH7e/+Kg52JUCPvvlOE6kQbPQKe2XYJyJAkSgIhW74jg1CPfi7qeAd7OHupQWPjhzHmINTDQDGuUUYgCHWsh7YI5I0MYi1GmBdJfBrpMgs0y6IvVB5r0kKkVDbrcrORI9lGenN2ZHF9PBQ2/66lvBRPiI0Qjy/y2hrL5xyybwl5bNZ4j3nrxBrn2Goxf+LtlEuxYS83L29emTPPPHMuD4brub+NnXHY4JNAIiAs7KTV7mcjyzuTs/DaYPL48K6XvfcMBMgwMu5Yx/nCsDllOMibPbHYDAKMCLkpsyReWpx12QPFiwNDEvtpJZQwEj/MeDGNjaHF+tUQamQawW5d454JmcNzYieJo9T7lCGex28mEux61ju5L+JEIeIZY/DSeBVvuOGGlDcA0ZJcqlPjVUK+nZM9n8g+ouxZM55WYsag5XlixAtC/X/IwoKHmsEhVw8o424eeHyQylyGhqHT3HknycvgXdSJUJOSC9kx38i59cZoIgSFjFqbiVAzgnhfui+DI4JPgZQNPuX+MpDazHrXId2thJoX3Lq55pprkuzcmpuJUFtb3qlVqtnd5HeV70NGNmusHJ7BWMwobk1J6jkMqTUDz7Ql4Wzy2jE27ypG1dnG2c8GpyDUs0Evzm2HQBDqWBdjRSAT6nZZvsfakZrdjMxSnOG0tmmWfAtNkHiqG6HOcfrCBRiWMjlmDGLw4gmklujWkGkqCIQGkUKaW0k4Io8IU4tQXXQj1BQgSCCjUG4MQzxYPOCMdGUvVxDq9lm+qWkQZQqebJhsJdSMnUhnDrdhzGT0ZPTLhrtOhJoSwZpxLMMlwyhyaq4yIeqFUDPmML6aRx7vXK2hdY0g1AxDlECMjWVCbb3Jo2GtMgQhyIxCMxFq95BAzbm9lNma1vfosMbt+ZdYzntCXD4jOMMN2b+1SpkyrHh2KotuCemGNaa4zvgQ8M4RyjfJ5KpBqMc339NypyDU0zLTFRlnEOrBJiII9QcKXvw6NaSRd43njlzaBpMaw4afhL/XNiihdn3STJmgeat5jbs1/RU7y9spdlYZnHYtJ0Trdi33akeoncODxUOdPaL5OkGo2xNqORrklOCtzbHlGTMeYQRGaSDhKrlcEfm3Or7k07kkVidCzbBhrt2Degap5YGUJCw3a5DyR3gL4lpuvOCUOIwxjDeaNS422/u+3CifZPaVmEw4i9wTmVDvuuuuqdwisnbkkUcmktYPobZ+eLUlwow2WgTMOdWLMC/r0zuBcoXH2joZpucxYqhHO5fjvjojKxUSg9kkWztC7R0iJEXiT2EpEbs/yRmq372DUNdvzmrd4yDUg01fEOpqEGqEgMeMZE18MrLSTtaoFrts+RLnaeqP8/hKhoe48M5pNqJIb7cmFnEQD3W+Js+hLOE2wd0aryBvE8LDuzib1o1QU6eQrSN4wjdyC0LdnlBTBVADMHiIc87x8FmeLxRCuIzwFc164jlEth2fWydC7fODDz44kXUk2PrmaSxveG0wGYQYSXivy/HvEpGRh5OmZ0m6sCChNK1GEwYlsZNirJXF8uxkQm08Si4J0cnKhX4ItXFEmaTZPLXVO9f71k+oDqo3N4P0yDMu1EPI36RbO0I96T7F/euNQBDqes9f7XpPtijxkLhKm7NovSEQhHryhFrsr1wBZNQIBuu1GNAPfvCDc8X9I9OkrEgQazcPNXLhPJZ5GfQzoZa0Scxqp8bjSIqbvYKdYqjbSb7F8asPq8/Oz3ViO91rzz33THkGELjZepjaEepc2x758/zzUpZbEOr2hNomVIUARhXZs60HScokQfR3yRmtLYQXsZVzQeki8n9Gn14INezNOfJiffJwZ293Pt87SCkksfGUDI5Hrnkqea4lJctEG7km6bQG9ZsHnGdK5mfGJc9DTkiUCTU5u2cne9Tdt19Czesthhsxj1Z/BKhlKCjE9kerPwLeC2Lvy8/4pEYVhHpSyDf3vkGomzu3lR1ZL5LRynZ+Qh1rIqFGsKyFsvcBaeWdavVIVCGGGvmVaKfckBhkJhuHeAd5DCVkkhleojDN38lmxcE7NhNqRBiJ7dSQDx7tHD8/E6F27bz55EUXSyvRF+9lK0FqvScyJIs8QpIbQkSiLWt3buJ1eZm7eY0yoSZ5N4by9RAtYy7/3efTSqgRUYngch3udmvB+rEZVYdaTHUu6Sf7PYl0xlK89O6771588pOfTMaecow6jzBFgPlkBGpt1q2KBO9+97uL44477hmf64N1RAqe3+HCCSgoEP3yvXzOOy72Wvyzz5yv/56jcmx+JtTnnXdeSkpZbiTkOYa61zhaJRbJvocVwzuhV37ctihSXDbDjXdgtPojQKGYy6NOejRBqCc9A827fxDq5s1pjKhGCNhkilfl7eRVaU3SQcIoRk3mcLLMJjUbfzJWcXgaQkFybANFHl1ukybUCIKs9OSo5Wa+eIHJuzWea97XO++8MyXjKpMMclfjQwwyoe5lPvuJoeblUwZJP2THlR0a4Z+pnJB1aCziIMuE+vHHH0/jyYSa9/rBBx9MHkby4E4tE2qEXmxsnl+x3AwN4n4RqZxF2ufTSqite9LndmWIWvF1bJ4fhJF0utwYqRzTyXjCYMUQ0u5eiLm4QcS7m0LBs2BdaNZLt9JIjiU91y996hSTqF+d+mwtt45zpufGmudFD1I9E1LV/lzIjPdSxLJWe55m6h2VATItUWI5zGem80b5eRDqUaI7ndcOQj2d8x6jrggCiIcyR0rfqFPdugFUz5rXSEIuHqcmNV5K3i7eMDJWSZVIpJE1xLNKhFr8Me8ZKW258dbyiCnXpiEPJG2ILSNIuZEvKsk2SkJNAqxEG1IlCy9PJK+69TNTCRskVyk55CY3hCjHgfubZFXmSD16hKVTy4Ta9ZDo3Hi8eSJ5LnmqzzrrrDmEbFoJdVWeaWs5Z/quSp8G7YfnkPqDNyxafRFgiPHeGkY96/qiUO+e+w6R/V+J01ZV0iRHFoR6kug3895BqJs5rzGqmiCgNA2PIgLG+0lyW26kvogRqW/TCLWxH3vssclbywvly3b77bdPMaCtnvpxeqiRPkm8WNUlcuIRZOhQC5UElZTaJkFstBJT5Lp5o2AjzxssxpU0dyZCjQDLrNyp8dpJ+sR7qM0k+S6XzUKMSXF5lcXbLrTQQl2fCoYbsl/ZmrPHvfUEXmXZpnsl1K1ls1wPcVbbmteb8USSqvz3aaxDXYVXFem4zNoS0ymx1oSWE/FRQURSq3rOqPeD9+7iiy9ezwFMea8pn6iUKAyEh1SpBaGu0mw0oy9BqJsxjzGKmiIwzYTalPGk8v76F0GVwbhdbcpRE2pf/KTIkjr58lfmijQNUS7LDUnUJWHiXUf8kd2yqgCJ9TebeR7pcmsn+SZN5Znv1EhdlURS+7lfQu145F+2ZrV/kaZujUcdAVfK6Kabbmorlx0GoeZ1kqSKoUKZIxvmINSTfYFZy4xE1gkDX1OaZ+6hhx5K6zpa/RAIQl2/Ocs99j7xnUp9JwHhTAqpcY80CPW4EW/+/YJQN3+OY4QVRoA0Fons10PNu8ebJMuuOGuSOFJf0uMco+QLjaRWvCTPn1htclvxj+K13/a2t6Uvu9yQWvJrkmTSz3JDti6++OJi3333nXN9mYAljeG1zV7GVqhd87Of/WzyeuUEXbzRZNLIZy4Hlc9TN9dnji17yoZJqJFnxFisKIMG8qufa6yxRhp7L+2YY45pm9jJdciZeZ6RxSxd5/X+xCc+kaTXpNKjiqEue6iNQ3946BALP9mTzksso7KSWjlBlD5KSMVTTYr/kY98pFhsscXmgsNcyhhe9lCbR/+HX04e1K1sltAGa5UEkEGh3KfwUPey+uKYfhCQ+Rup9s6LWNx+kJv8sd7NCy+8cMzb5Keirx74TrBnoLirmmc6DyQIdV9TGgf3gEAQ6h5AikMCgVEhgMTwcCKkvIm9Sr5lyvWDsMloKxOuRF4rrLBCImuuiUwp3eRfm8mLLrooEVUeQnVm3RN5FTurkTgjN66XE4XlcfPISi6FvPuCRNaVWULYJeVqzc6bz0OeyZZ5R3OGbIQe8VdCSp3a3FxTDWRl1Y466qi5COswCDWPMY+H8SPOYtd5gMU8t/OKd5vzToTaOQwNm2++eSKYyCeptazLNofk1+ZsXIRaf2BHWq+0US6/BQcZwdWbVhs7N/1T1kpmZhgxaiDk5kaSM/2WJO/6669PSdo0XggefRuUXF80E2oGF97P3BAb69DcM/A4L7eIoR7VWyauSw0h/4H3Tr/PeqA3OQSE0Pguq5p3c3KIVP/O9hG+H3xv5NJ4Vex1EOoqzkq9+xSEut7zF71vAALqvpLY8hiS55Yz8LaLoUZEkCEJy3wp5CYWd7fddiv+9V//NZGoTKhvvvnmlO1ZbKySSjy0CB6Cq4SOYydNqBE2Umpec9731tI+/RJq5AxxR54RQRm3eVtlpp6pfFQvS6oboYbvpz71qVQmixecegA55fHdZZddRpKUTEklNYfFcyPz5aZ0lfsyevCS25zCWpw0gwjMy42RR/IxNYPhlhMDiUNVP9R5PNm5MeQgKmVyzpCCqFurubmvrNCwgF+rGqCKhNrGkLeFN70q2Wl7WZ9xzDMR8FwyIDLiCGuIVn0ETjzxxPSd5r0RrdoI+A5nKJULRvJNyrsqtyDUVZ6devYtCHU95y163SAESKN4AnmHN9poo5SwCalGSsTX8lznpGRIMqKCHJN8l8sOIZC8x8g2jzJPDA+1TMsXXnhh+pLLTdwyzykCn0tBDeqhJjNWWgnhEgddbr16qI0FKVNWQ3kNCZLKtXJ7IdQImcy+PNHiQJdeeunUJ1byVs//bJdPN0Kdr80bC2eYMGSYn1Fl+YYzD7hkaK0GA2vGGuDpkdzH/5FrSdNIteHUrvEOGQOCjQy7Lkl3uYQRkqL8GY+3a6288spzLkVWX84Q7gPzYnPczktYRUJNui/MgcJDwjbe+8g4PNunZ3LnM9ZJ0KdGtrCWXkqVTa63cecg1PVZA/Ypmv1LHZIABqGuz9qqS0+DUNdlpqKfjUaATFhCIKQLsUVgEDExvrycmVAjHWKWEUceUKVuckOq9thjj0SSxaYiQAg1iS6y44uu3FiQed1kYtYyoRZXizCWG8LE69oq+f7Sl74013EII2n429/+9mQg6IVQI24IHrmxpFcMArzn3Qg1UggXZM/mmBdefKSEYOPwPvVCqFsX7DDLZok1t0YGKUPCm814ccQRRxQUELNp99xzTzKmiBvPkv5BrscLbK3vsMMO6RnQRw1h51G03ifREGqhDbnxVIsj9yyF12wSMzKce3rnUE94P4rRDUnxcHAd9lUYWn2f1YGgDXvsdbme97W8GMLNJJusSwtCXZeZqk8/g1DXZ66ipw1HAKlQs1eppkyWvPQR50yobQR5VsStIo/tPCwIiLhVn3Uj1DvttFOKK3zwwQfnItTdYG4l1DzhSJlND/Jsk/rlL385JRuT3GomQu16zmdQ8KXMI0qWjey1I9RirsXlarytCCWjwDhIdBmXSRFqZO7www9Pnnxed9Ltfpt4at5s8vDZxpPyICG7p5122sCeW4YcxiTzikjzgt9yyy2VJNQ65bliOJK4jZS+VZXR73zE8ZNBgHqCMZFM1bt0ts/CZEbR7Lv6vhu2uqjZiI1vdIzZvrPNj0oU5WoX4+vF4HcKQj04dnFmewSCUMfKCAQqjEBrDLVkTzzUPLJigyXU6tRyDHU7D7V4J/WSF1xwwUIWXG1QyXdrUjKEX0ZwmyFko1NSMnLoD33oQ8kDiHz7FzlrJdS+uN/0pjcl4kwyTB4/aRIjW7pM1f00G/h/PdqHkQAAIABJREFU//d/TxL0vffeu+dTGSlgovFMy+wOE8YEcmRzKelS1WPWOg2YF5phIBt2kFUSa83YxJ7LCzCJBnuGh06NmoMaZNwGnUlg0dR7UsYIW5GDwDwGsa7OTHvuGVcHUeJUZxTN6omwCd9lElRKYCp0rI4tCHUdZ63afQ5CXe35id5NOQKthDrHUCOxMnHnskztYMqEmiwXwS0fyzMjrleZIoRgmIQayZOpm7cdCe6W5Vs8Lu82Qu24VkKNUMlObbPbWsJpkktDhnVe1X6bzQj1QT+b9tNPPz0l5unUeO3J7ppYa/fOO+9MxgNJ9SbRzjjjjOLAAw98xq1JUBl5GIGUQSvHlU+in3HP2SNAIUEho4wcj1vIwGeP6Wyv8K53vSuFGoXke7ZIDud83zXycTDe1iVWutPIeyHUVIPWXlkJSHUX7/vhrKemXSUIddNmNMbTKATaZfkmj95yyy1TgiRE1Avf5i9bjn0JyMacCbUM4sgoeTc5LYJCEs7z5vzsLR3UQ03ivc022yRvIq80r50vHB70bpJvydDKSdFMXCuhdg0S+FyiqSqTO4jke9C+k/y31uvO15KBm3FF3HrTGs+1NTLJuW+Noc4J5kjchVNEax4Cwg2su5wHIhKXTW6OhRT5nos5GN0ceM9m4tiacDF/Zn9BlcXYJHFqE9pMhFrSTkoplQFy5Qx/EydO1UItFy0QKCMQhDrWQyBQYQTaEWpE+fjjj09SWBJFlmIEltcZeRZnKzlZ2UMt5laCF3JaXhhElXdaErBcDqhfQo3kIRYk2LJLS5imHjbrtZJLiHU3Qs3SLYu583NrJdSkmBJoVS0BVFUINQxtNjtl6q7w0p6xa+TtDDS8hZNqmVBTT1iHlAI80/0oDCbV97jv4AggGBRAjJSSLammEKRucDwHPVOiwrrF5g461kmdp8rIjjvumMJq/Ftu1GHegcK4GJhWWWWVSXVz6PediVALSVt22WWTrP24445L7wKOCHsUxDq81EOfktpfMAh17acwBtBkBCT9uOaaaxKhJH8rNzWC1ZOWVEdbY401Uk1hVmStNYaaZ5pXmieZ1b/V0swarU6xLNs8x+VGDkl6fNRRR82JZ3v44YdTHWzZtp0rzk18t3jfHOOsD76okZBMnG1WScLFcMvqXG5KLZH4sQgzFiDo+lq1VgVCDfOPfexjqcRY05p1c8ghh6SY80k2m0mGK94Zz1e06UKAd4ra54orrkhJ6CRCjDY+BHyfDJJ4cXw9rP+dqDFe/epXF5/73OeKAw44IA3IdzqjuASYjOV3331344yIMxFqOFh7jKhy12gMqaecckpyWEQLBFoRCEIdayIQqAECiEW/JY66JSWr+pB9ofPClzN9V6nPkybUjCLi4ikPJJZrUjM2ZdrE/E86+Zxwg7ome2vSmpjkWK6//vpimWWWSeUHbax5pniuGASjjRYBxtSzzjprtDeZ8qtnQv3hD384ZbtnePfelXiMIfywww5LhvamtV4Ite8iKjC5PPxOqeJdEPkVmrYahjOeINTDwTGuEgiMFIFpI9Q8Q+TpVUpEVp7gSRNqCd/IIZdbbrmRrrtJXJzUTiI9XpNocyMgE/oXvvCFlCgtK1HgJcyDwS1I3vBXDCUI+TeFjRJBFDYMPkr+lRVBw79zXFFIUvaaBhqjQUAlA0T60EMPTWocOVkY4/fZZ5/i7LPPTmvf57lRxAkvE1+cKzQodyjEizS8NYEcIsoo5TqZlL7lLW9pK5l2PXLqc845J92OBH3llVeeQ2Cp4nz3UQu1ht1Q0TF2Lb/88ulcEm2hbeLCV1pppWeAlwn1I488kq7pPkJ7NIYzUvgVV1zxGQZrykDhSELt8vGjmZm4at0QCEJdtxmL/k4lArMh1L6Evv3tb6dkGnVovswuvPDCJAevaqzqpAk1CarM101LjGLDddFFFyVDCrm/jZtN0cILL5zi98T9i2md1nbbbbcVr3jFK4qjjz56Tikxpee8H8T2TTM2o14TQm9s1rPsG+mAOU+e51BYDvwj1np4M8F4EaRleHjmK3mvSqxFCeb9evDBB8+RfPsb8vvud787hV1JZjrPPPPM6cSnP/3p4r3vfW/Kf6LSRa5awcBEMfWlL32pWGKJJdLxiPT++++fyjoy9iHMjKUqjJBT+zc3ChD9YKziBdb0k7yaWk1D8kmu9b21ZCiC63q5agmiLPyM4VnemNaWCbX3pxA0z3c2UF955ZUp9E3S1v3222/OqbDZbLPNihtuuKH4xS9+keTw0QKBjEAQ6lgLgUANEBiEUOcvJJmgJa2qS+kRMu/3vOc9lUtEVl4mkyTUDCQ8la1x7jVYxjN2keWfB8QasKljBOIluPHGG4sHHngg/W6T1jRDwozA/O8BSBxvCy/J7rvvnsgcb84b3/jGlI22NUtvr9eN42ZGABmw0eaZy4kcneXvNu28XAyXSEgkrpsZz16O8B7wro02HASQ1VtvvTWF0whbmG+++Yqbb745qYEkICOxV1UCKUaCv//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9aEpallVkvMYMe0JQrrvuujle6nZTss466yTCzlutkXlvuummyYCKVJczaCOy+R6DEmrGWCSYwTGPvR8PtXN5sYXaUKHobxDqeNhaEQhCHWsiEKgBAtNAqG0ALrjgguTdqbqnbVKEWlm0RRZZZA7RrMHS7bmLNj1ItQ2LtdCa+CWXdZMk7PHHH3/GdZ1j84jIDHP95Ovqj41mVZqNpr4Nc6xVGVuV+wF3hIHEtOypbu2z5E5Ig7VKIur/ZKRZzlrlMValb0gMEhWtdwQQ28suuywZIXmefV8IR+gknc+EmpF2++23T2ogEmvJLnlj11prrblungk1w1K5Uoh3ke9ua/1b3/pWCkkqN8+NPmmeA8c5R+M5V57q4x//eIrl7tQyob799tufkSxyk002SQqmVsk32ThVj3tRNjHUIsYnn3xyMgj0IvmmnFpvvfWSIdtzzJsfhLr3NTktRwahnpaZjnHWGoFpINS33HJLsqRnuVeVJ2wShJp038bDhqBpjdf1jDPOKPbee++OQ5Nx24aIXJDsOzeSQjJBXmukl/yW7PD9739/8si0Nt5vpdnyZi5/Tl4qRjs35NzmUS105dwQI8l0bMLKCdPIJG3axPaV8xS4Pnmw+q3lTaJnmYSRcaRTcy8eG5l3y/JHHiMb0dbcAkqn2UTbDEcG2vE8HZdeemkiG70mTiRrtW7JWJGcl7zkJckYwtMd6oL2cwazMBh1Xs8MkMI/fDcIA/L9ycizwQYb9Gz8+853vpPeNeWyWcpk8TZ7z8hlUQ6xyYRa+EM5WZleiq32HrzkkktSEj/vUM+JElyk5blqg7AexDS/g0nDt9tuu3Sc8nQzEepOn3t/txJqZFg/vRf1Rz8Qb9+jvOwzEWr9YgAgcVdZwxipJoJQj+c9W6e7BKGu02xFX6cWgaYTanI0CU58UdVhAzUJQm2jsu222zaujJNNFYIpY3InYsHrgiST2pHT2hBpksTstNNOBWOM0i68IjaY1pJzSApbS2+J+0O2s5RUmAFCXt6M6ZP/20wi36uuumryNrqH+yPZNpyaUioywn7ve99LZD83MkEbUmSaRyM3hFwfWgl9+eWGwNvAkV3usssu6SP3QNiRjDKhdi3X1NwzCPV4viZgbS2Qf3fzVLfrDaMPA5G5tP78jmTzsoU0/P8QY2TbddddxzOhNbnLn//85xTbzDDDiyw7tfcmL7Sffp5/70qqMPHMZUJtbSOaPMZiqsshRt0IteMQaMY9Wb+9mxgqeYQR5fwu9q6XGTy/A8m8vW+9h/fdd98ZCbXQoNZyka7vXdwuKRljA1x4yOXm8D3qWZPzoBuhZqT1nWMdMjyQqkvWFoS6Jg/LmLsZhHrMgMftAoFBEGgyofalymvIEjzpusO9zs24CTXyZtNtw9C0ZlOHYJST3/Ak7LXXXnNIIoktySAJKFlh3jQitginJDrlTZ84fJLcd77znWlTV24S3ik9ZWOq2VDy/G6++eZpM6jxRNjgKdtTzvLKE41cu5fP9GOShJohgfdEzCFPfRDq8T8dshXzxs22ZJnnwAafWkOWZKEP3ofIEsJe1YoHo0S8l1rBo7z/JK/tWWYw9C70HclrjETLuM1wN9sM07zEjDmk4EpUlgm1cfPkys9AlZPLWPl7Oct3Ocb6D3/4Q1LTeEfKmL3QQgslo6NcDzzn5XAZ/WeMyoSagYDk27vcXqecKR8O+f+DxlCXs3y7p+tRL3l/diPUclUwhhqzJJDODUI9yaei2vcOQl3t+YneBQIJgSYTapsGMVfit+rSxk2oecF4X5tYQgaJlXVWjd/cbM5IpTWbmOzN2HLLLdMGJ3uyeX95NRDy8ibM+Tza9913X8oOXm42eaS3jmlHqN2PB0WMIK9zuYapzZ0YbvF0iJTN7aCE+vTTT0+yRx5J1ysbFHr1UMPNNWxsjzjiiCDUE3qBiENVUmtY2ee9ExEeRiSGNB423mzl4xiK/DsNTeboOn0vzHZOvJOQPJUccjiA8lAMdxQMDCv9eKA79cc70TtGPeec5buVUHvXkY6LV2agzGWqMqHmrWXQzO8tHlxzpfoEgyRvMCk5ZY31y3uueacynjMgZUKNcPMYG//ll1+evO4aYwKjijKB2jAINe8546nvB8bUboTa8+x7SKZx3y9BqGe7wpt9fhDqZs9vjK4hCDSVUPvSRoiU1Zith2ecUz1OQu3LnFfU5qRpTRyazRYPSbdmY0WmTYKnPvnZZ5+dDre5tPFEtMsN+SDXRlZ5dXLLMmwSafLtdoTaMcqjiAOUdKc1BCHHB9o0yuCMUPPCGEMrobJh6yT55sHRf/cjJ7dxs1m1cZ2JUNvYqc969dVXp3Hy0MMnPNSTe0KULUNAEJ9RNUQLeUdAeKyFAPBkW0c2/AxN5ZrBo+rHuK5b9k6O656jvg8FAnWMdxSDCXKLtPo70kntoMzlKJr3hlAYnmlxxdZMTkrWSqjdn+GR0Y6qB7HVMqH23nMtXmVGPe8gBl/nINnmjtzbexbR9r5yLwnPvOPUrS6HvQj7OeSQQxIGVEg+8651zZwNvB9CTbGjLrZ3qfJc3uMMswyyPO+UPXJUdCPUni8S8VxtIgj1KFZlc64ZhLo5cxkjaTACTSXUZF88MCzGdWrjItSSzigTReo8DM9ElTA2Nl7gVjLcqY82aDZCPCq8d8grTMidbdLaNaRVvFxuYvV5eXiBeGe6EWoeFxvCdnHdNrw8KkhNJtTIVJlQ23yJ5+tEqCUlc76EQrw2jrNhlH12JkLNc0d2Lr4REbcptDkMQj3ZFS5hnLJE1t2om7lGGpAaaw05Y5ixxnP29+WWWy6Rm7rGZZPA19mQiCQz6JFBMwpqpM/eQeYEofW7xHTjyB2CmPICkztnRQ9Cf8ABB6TSezkvRF67+q90mWMRbv9mQk2hw7AjoZjjXFNSyXIiSGtTOBdi7L6MP95XvNMMkl/+8pfnPCbWM6WaeGWJxOAjqaMY+hzqdNZZZ6XM48g3Y2a5kWLD8X3ve1/6M6MFMu/dqn++Kyg7kGwydv1iWGWcFZMtNCiXwmPgoPjhGS9nOfdcSZxmzBRG43jOR/0eiesPD4Eg1MPDMq4UCIwMgSYSal9yvlD33HPPkeE2qguPi1AjnCRzNjtNa+LmZEjup4wQL8dpp52WPBbIAk+GbLM2q70YHGyGJMghYcybp9YYapsmHuqrrroqxfkhSN3aoJLv1qRk2cuIGHUj1HljSibOK6oh/kGoq/GEMHbw/k16s81Qw2jDeJTLFamLjdRY0zkm27oTq+2nHDZRBTQ9r1X8fkD+4MvL7HfNc4sIinWmJPB3xjghI0hmv4nrhom/dw0SKwTGe6OXd2Wn+3dLSjbMPo/6WtMcnz9qbKf1+kGop3XmY9y1QqCJhJr8yiZENtC6tXEQaps1ZbLIoptWi9VmlJRuq622esbmzrh93ipd5e2wMeWd5onzueRiPPjisFu9K61riucOoSBhzPHPjmmXlOzYY49N3gnKACR+XISah/uxxx7rSqh57HhfeO8yRkGoq/UG4ammYhil/HuQEXsGPD/KsmWDjncw4ybZrt9zQ65lUs51jCdhIJikh5qRjmFLPLt/y9gwRvCg+smeZSRVfgVeULjNhrQOMrfdzmGUzV7k2fYrCPWwZyeu1xQEglA3ZSZjHI1GoGmEmsdEBmZxV3Vs4yDUPF2STZGW5YzXdcSqXZ/FQnfyuotHllGVXI/cjueMJI/EmddHGatc15kHjmSc7Fsm2izjtr54t3iwldjinSHh8zcxdOW60O0ItfNtjv0g65Lk2Igisvri85z9e1APtWu5JuOBsaqJSsKt/Es3D7XNPBljuRZ2EOrqPRnUA2Lwh5WobNwjRCBJeu+99970L9lyuXkueboRSGoPxp1yHgyEvZW85f+3I3X+1un4diXmsme43Kd8XOvxrX2RxJBRwbgYGMiy/S0fl8kxFQwjnH/rKJs3np/85CeF8BpJLYfRglAPA8W4RhMRCELdxFmNMTUOgSYRahs1RFqWzbpmqx01oZawxWZPvBeS1SRCbYPO+5PJb+vDaoMrFk9t0txscHO5KkQcgdZsGMU6i39DMpdccsm0KSe95M3mibbZ521DbMTjObZcni0TatJSWOem/qgYO/F/L3nJS1LMnk04mfqRRx45JzZbMjJqC6ViyvF2OQHaYYcdNiehj2ur7Yrcuw4SYiMvw/nOO++ciD4Szxvv2SjXobYxRuzFWLcqFnjUP/CBD0QMdcXe/JIwKW9krpvWrG9qCs+yMASGIWu5W+tEePOz3Houw1InL38nUu4arZ+1Emrk2LPHk1yOaW7SHJmfO+64I737vDuH1SQdY2Tcf//90/u2ri0k33Wduer2Owh1decmehYIzEGgSYRaVmfeDtLburZREmqbP5mblSWxMWwaoZZhVlxhN4+PzSAJqvqhfkc4SU55Z9ttpHNCJoRXQ2DEL+Y4UbJ5MYwyyLaen+u92ly31vr1GZLAw63xwNmAl48jUUcq2sk8SWyR97J83TUl4st9zZ490tFy33zumllS6jxe7dZkPPpFzunH8dGqg4BnmcGGYYyhZNpbO09zxqTdZ0oodQrl6CZdnq2suQnzxMDoPci7Hu2ZCAShjlUxbASCUA8b0bheIDACBJpCqHOWzC222GJOUqgRwDXyS46SUCN/YoRzttQmEWpeXzGJZbnyyCcrbhAITBgBXj3J93IivAl3pza3F9JRxxwbkwSYgY9ihgGnXNt+kn2q4r2DUFdxVurdpyDU9Z6/6P2UINAUQm2DRCa42Wab1XrmRkWoySbFw4qnzV6WphBqY1N6Ra3R8CDVevlH5/tEgLqAt5UhKTzVvYNHedKqGun97Ok8UiI3Eu8w3nSf/yDU0/l8jHLUQahHiW5cOxAYEgJNINTi7JQ8kpW57m0UhJr3Xhzua17zmrnk0E0h1OJJbfRIpqMFAtOIgOd7+eWXD7LTw+TztMqnEMSwB7D+N+zj5ptvTvkellhiid5OmuKjglBP8eSPaOhBqEcEbFw2EBgmAk0g1Nddd12K/+yUjGqYeI36WqMg1AwOt956ayHJVbk1gVDz0MnCrb5zeKdHvTrj+lVFgMf16quvThmXw1PdfZbkJZDxf911163qdFaqX6oPqDH9ohe9qFL9qmpnglBXdWbq268g1PWdu+j5FCFQd0KNLMrszTvdBEI1bELNO60uM0loa5mduhNqYzv77LNTCbDnP//5U/TUxlADgfYIyExPrdHE7N/DmnOl6e6+++45uSSGdd2mXUdJrO9///vJSCPxYrTeEAhC3RtOcVTvCASh7h2rODIQmBgCdSbUCJWyPgceeGBta7K2TvywCfXPfvazlE169dVXf8Yaqzuh5mVS5iqyzU7s9RE3rhgCPNUSlSHV4aluPzm+N2T6zyXyKjaFlenOxRdfnCpmqGAQrXcEglD3jlUc2RsCQah7wymOCgQmikCdCbX6uWoqb7jhhhPFcJg3Hyahtmkk19t2223bdrHOhJrUm8R1gw02iORCw1yAca1GIKCer9rl4al+5nQqESeRYRDF9kudJP6qq64qNtpoo7nK8jXiwRjDIIJQjwHkKbtFEOopm/AYbj0RqDOhPvPMM4utttqqURujYRLq+++/vyDbW3HFFRtHqH/5y1+mGs3qTkcLBAKBuRFgcJKsz7PfGuox7VgpH+jd8fKXv3zaoXjG+BkarrzyypRvI5I8DrY8glAPhluc1RmBINSxOgKBGiBQV0L9wx/+sEAYt9tuuxqg3HsXh0Won3rqqYIH+oADDuh487p6qHmYbFqOOuqo3oGNIwOBKUTg61//ekooFZ7q/5v8Bx54oPAOCWPc3A/E73//+0IM/pvf/ObiOc95zhQ+LcMZchDq4eAYV/k/BIJQx2oIBGqAQB0J9ZNPPpnKZL3rXe+qAcL9dXEYhFqM4HnnnVe88Y1vLBZYYIFGEWpjUw/19a9/fcRA9re04ugpRYCnetllly0WWmihKUVg7mEzNvLgzzPPPIHH/yKATN90002ptGIkeJzdsghCPTv84uxnIhCEOlZFIFADBOpIqC+55JKUobWJNTGHQajVWH3iiSeKFVZYoesKrKOHWlZ3GXrXXnvtGjxd0cVAoBoInHvuuSnfwCKLLFKNDk2wF+Tef/d3fxfE8X/n4NFHH035KN761rc2olLGBJdWunUQ6knPQPPuH4S6eXMaI2ogAnUj1DJWf+UrXyn23HPPRiajGgahViaLp2GmUid1JNRf/OIXix122KFRcfMNfK3EkCqIgDCZpZdeulh44YUr2LvxdemOO+5I6pbll19+fDet6J0k9RQ6xUAZMu/hTFIQ6uHgGFf5PwSCUMdqCARqgECdCDWZnjJZhx12WGPlerMl1OIDJd3hjZqp1Y1Q//znP09DWmaZZWYaWnweCAQCbRAQCiJcYprl3zfeeGMyKrz0pS+d6jUiseOPfvSjlNgz2vAQCEI9PCzjSv+DQBDqWAmBQA0QqBOhvvnmm4vHH3+82GSTTWqA7GBdnA2h/stf/pIytG655ZY93bxOhFrc47XXXtvoue9p0uKgQGCWCNxwww2JTC666KKzvFI9TxcOI054mmOo77333kL4zBprrFE8+9nPrudEVrTXQagrOjE17lYQ6hpPXnR9ehCoE6GWsXbzzTdv9EZoNoRaUhlJyGaKnc6ru06EmiyRMWXNNdecnoczRhoIjAgBnuoNN9xwKktqKSX43Oc+t5EhQ70sFzko5NlQGiva8BEIQj18TKf9ikGop30FxPhrgUBdCDXvpBqZG220US1wHbSTgxJqHtzLLrsslTx51rOe1dPt60Koed6/8Y1vFDvttFNP44qDAoFAYGYEZP/mqZ62klrf/e53k9GxiUktZ5r122+/PR2y2mqrzXRofD4gAkGoBwQuTuuIQBDqWByBQA0QqAOhJk1TT/n000/vmSzWAPq2XRyUUJ988snFXnvt1ZfXpQ6EWpmsk046qdhvv/1CmljXRR39riQCnq2LLrooeSpf+MIXVrKPo+jUpZdeWrzyla+cOsk7A4pElYwJvRpdR4F/068ZhLrpMzz+8QWhHj/mccdAoG8E6kCoL7jggmLTTTct5p133r7HV7cTBiHU5NCPPfZYsdZaa/U13DoQ6l//+tfFb37zm/Co9DWzcXAg0DsC119/fUr0t/jii/d+Uo2PfPDBB1NSMpm+p6XdeuutKW58xRVXnJYhT2ycQagnBn1jbxyEurFTGwNrEgJVJ9Rk3l/72teKnXfeuUmwdxzLIIRaORwSPhumflodCLUSYBtvvHHx93//9/0MLY4NBAKBHhFQPeE73/lO8tq+6EUv6vGs+h4mPMb7ZFq8tFdddVXxspe9rFhqqaWmZsyTXJ1BqCeJfjPvHYS6mfMao2oYAlUm1P/93/9dfOpTnyr22GOPqZHn9Uuof/rTnxZqiSqF02+rOqG+7bbbCnXH11tvvX6HFscHAoFAnwjw3C655JJ9nlW/wxloN9tss8bXsifpVxZrwQUXLJZddtn6TVRNexyEuqYTV+FuB6Gu8ORE1wKBjECVCfV1112XsrGuu+66UzNh/RBq2Wq/8pWvJIPDIN6WKhNqXiTlfV73utdNzdzHQAOBQGD0CEwDoUamv/3tb6eyWIsssshA3w+jn4lm3iEIdTPndZKjCkI9SfTj3oFAjwhUlVD/9a9/Lb761a8Wu+22W48jacZh/RBqhHOllVZKHohBWpUJNc+KBDpLL730IEOLcxqCAGIwiLGoIcOPYYwAgZ/85CcpZrypMdSUXWKmEelpUByMYInM6pJBqGcFX5zcBoEg1LEsAoEaIFBVQq2msvjpV7/61TVAcXhd7JVQP/3006mU1Fvf+taBs19XlVAzpnz5y18e2PM+vNmo55WQ0ExEy2TU37RxENR29yqT4/y5/txzzz3Fk08+WayzzjpzAC9/Xp6FUfe9jF0Zq9x3tdD/8z//M4UhMPiME9N6rsbq9dr3ynOe85yxPAfjHr3vhW9961tTmcV83Fh3ul8Q6qrMRHP6EYS6OXMZI2kwAlUk1DatH/7wh4vjjjuuwci3H1ovhFoSoa9//evFFltsMavM51WnfHOJAAAgAElEQVQk1MZ2zjnnFDvssMPAhoKpWzQtA/7973+f5J7KA/3qV78qlJ0THmC9/PM///PAioZ+cEU0Zec/8cQTCwYSZNlGE5HRfP7EE08Up5xySiEPwN5771286lWvSiTHZwg2YnDuuecWX/jCF+aUdRoXoUaaTzvttOKhhx4qkJTf/e53xeqrr14ceuihhSRPEgGqi77hhhumUnWj7lc/2Mex3RG48MILize84Q1jeQ7GORees5tvvrlYbrnlioUWWmict457lRAIQh3LYdgIBKEeNqJxvUBgBAhUjVAjVDbZ22+/ffGP//iPIxhxtS/ZC6G+++67E0mR2Xs2rYqEGrlC/pCXaP0jgPzts88+SfL5mc98plhllVUSGXz729+eLnbFFVcUCyywQP8X7vMMpJhhDElGoi+55JKUGCl7dP/85z8X73vf+4qXvvSlxf777z9Xn5DZD33oQ8XVV19drLzyyikD9biyT+uf3A177rlnceSRRybCTBrsWTn66KOL++67r3jxi19ckA1/5CMfSUYKxPrZz352nwjF4ZNC4LLLLivWX3/9sTwH4xrjX/7yl+Kaa65Jnukg0+NCvf19glBPFv8m3j0IdRNnNcbUOASqRqgffvjhJAEdJGt1EyanF0LNQ2ZDKGHbbFrVCDUyg0ytueaafZcAmw0OTTlXIrcDDjggeaeR0XL8+Uc/+tHigQceKD7/+c8nj+qom7nkHUeobfLPPvvsOetVjOcJJ5xQXHvttcl4lskyY9qXvvSl4owzzkhk+53vfGfyTPNUj4tQ64P+KjFEBcIYYCxCUDybPOa5hNuVV15ZwPWzn/1s8fKXvzxB2lRPdZNi2e+6665URqopMdTI9I033pjem/PPP/+oH+24/gwIBKGOJTJsBIJQDxvRuF4gMAIEqkaoybwlIhvXBnoEkM7qkjMR6p/97GcF796qq646q/s4uWqE+o477kiEJJOTWQ9wyi5Aykoqj4x+8IMfnMtrqvwYVQOCOg7Sh4B9//vfTx5cxJg3lxfX3xnNSLx50t/ylrfM1R+lm/Rx3nnnTd71eeaZZ6yEmjefIeKf/umfUhy/PsNL3C3lBMKSZenINwMGcnb44Yc3mlDff//9xXzzzdcI7yeDTp7Xur8irFcJHCl6PDfRJo9AEOrJz0HTehCEumkzGuNpJAJVItSyVtsgqBE6ra0boeaJOPbYYxM5GUarEqFmJDj11FOLgw46aBhDm8pr7LXXXsm7S5bMw9pPQw7J7ZENrRvpduyKK644Y2Kn008/vdCn8847r9hqq63mENHLL788rWHSWyStXUO8GVZ6IdTlBGa9GAv0v5NE22eMVY899lgi8n7n0W93D39jxPAO5c3O3sFe+tDP3FTlWN75DTbYIGWPrnOj8BHT32nt1WVsvg/E8kvcmVUTdel7k/sZhLrJszuZsQWhngzucddAoC8EqkKoJVKyOc2xnn0NokEHdyLUNu9i5Ehon//85w9lxFUi1GJ+eQb/4R/+YShjm7aL8D6/5CUvSXH1CGu/Mb3O50m2Sdc6Zdn2mWNPPvnkronCnP+BD3yg+MQnPlHwOi+66KJzMo+Lj6a0kPSrUz9HRahnIt8+v/7664sdd9wxeaWNYd99950rvKJMmOUzUAfee5RUvOkNgRP3XmdSLUaePJoKoq5NOAUDmDrT8c6s1iwGoa7WfDShN0GomzCLMYbGI1AVQm2TIyZ43XXXbTzm3QbYiVCTm5L2DbOMWFUINeJy1llnFbvvvvtUz/1sBn/bbbclksCLSEat8bby/PtX48XqZozpJ062l3JRZNPItHWbY5GR0e222y5lIv74xz8+h2S3jr1fQi2juWekF+8wz/cKK6zQ9tiMAeOVxIg81TJ7i5VuLbXkWON7xzvekX522WWXjuOZzdxW7VyKA57qhRdeuGpd66k/cnQwCtTVq2udC6eQZ6Rfw1lPAMVBs0IgCPWs4IuT2yAQhDqWRSBQAwSqQKhlA+atOuSQQ6Z+g9COUNu4i+cUjzrMOLkqEGpkj9R75513rrXHaFKPeiaAknwddthhKfs0Tz9iKW7a3z/96U8Xyy+/fCpb9brXva4r6eyVVM/k6WUkkQ171113TdnGtXztjTbaqNhkk02KI444oiNs/RBqFxGPLVykF0JtrW299dYzHossH3jggSlDufeT81qvLx7cvd/4xjcWBx988IzXnNQ6GfZ9hedQRCy22GLDvvTIr9frGh95Rwa4gTX585//vFh77bVTOES06iEQhLp6c1L3HgWhrvsMRv+nAoFJE2qbm6OOOiqVpIlWpEzCEkqVmw2U2FZevWG2KhBqBJAceBpLpA1rLj1DPKTqPpOB8hxmwvvjH/84xQGLZ87hFD5r9Wwpt3XSSSfN8fJ2k3w7FtHsFjN8++23J4/5d7/73UTiy4RaDeBNN900laXq1Pol1OXrd8N1JkNA+VzGHhJnfeVVJ3PPdbTzcZlQO4ZBsBdCP6x5n/R1xI3zVNetTJNazcqx1Y2QCsdgyJjWChiTXu+93j8Ida9IxXG9IhCEulek4rhAYIIITJpQIwCs7rxW0Z5JqMWrKoFkwz7sVgVCrcSTDWJd5ZfDnpNBrockvv/97y++8IUvFPfee+8cQo3cIYEky2o553CBdqSPR5knO8dQd+sHQi2T+IILLtj2MP0h5/7kJz+ZCKks2Fq+Lyk1ye2nPvWprsMtZ/nOyox2fe+HJHcj3kq2veAFLyhWWmmlOQYJ76f11lsvybmVx2o1RChFxpgh+RoP9rQ1mJnLxRdfvDZDryOh/sUvfpHK3kUCsuovsyDU1Z+juvUwCHXdZiz6O5UITJpQk1Juu+22UT/zf1dfq4dauZpHH310JAmPJk2of/nLXxZ/+tOfEoGJ1j8CZSIpqZvMxWKpZeBGPBFfhhgbcYQ6E9tOd6KC6NXD6rjWY3N//EuSyhgko3IugZePl5RMMq+vfOUrc12j1SuOUDO0XHHFFc+4Rv9odT/DvVUX2HjjjZOxIBPviy++OJUiO+ecc+ZkKs9Xco5xKPPHu7/WWmsNu1uVvx4v/je/+c2ULLEunmqKnyWWWKI2RrwnnniiEPft+e71+az8wmlwB4NQN3hyJzS0INQTAj5uGwj0g8AkCTU5qAQrm2++eT9dbvSxZUItoZQkUzbso2iTJNR/+MMfUiKy/fbbbxRDm6prInZ+eEh5VMVSKwnEe3jmmWemmGqkp5cyQTm+tJvkG7jdPMVXXnll8da3vjVlgj777LOT9Ds35ylHpfzbN77xjST1L1/rN7/5TSFBIU+7Z0F7z3vek2Trr33ta0cSs2usPPMMDjImk6KTzT/00EOJ9FNQUAC0S0qGaMsBQP7cC75NXZgyoy+zzDK18FTXKYZaNnwKrvXXXz+Vb4tWfQSCUFd/jurWwyDUdZux6O9UIjApQv3kk0+mzSpCFVb3/1t6mVDb9MGH9/55z3veSNbmJAk1zx/v6ajGNhLAKn5RScgQGxmAZfOW+AsJfOSRR1LSrFE/Z5mEI9SIsUYOTKZKKp0/F3esFBUZdZZJ589+/etfF9dee23KTJ5rYjsXmUAqJDobRXOvO+64I3mc77rrrkSwZQJ3T7kLMpkpe+H1S1y60kXvfe97U7dGjfEoxj6Ma8KPgfQVr3hF5T3V5NPWUdXDTCh4ZJm3vqZ1XQ1jbY77GkGox4148+8XhLr5cxwjbAACkyLUJKg2rDLFRnsmoSbz5iGzmRpVmxShRlaQFxLGaMNFoJtnedSb8nzvfJ+yt9vf8ufI1+c///kk5RbjzRtc7lv52DJJHaVnsXztTuPIM5UVATztxx13XIo9V4pr1PgOd6WM5mrKjckoX+WYauoH3ztVJdSMSfrIKMWgE+tqNGt1VFcNQj0qZKf3ukGop3fuY+Q1QmAShJrcVwIlUs6Qsc29WLKHWqke2ZBHKSOdFKH+yEc+khJlzTvvvDV6Uqrd1VZCmElp+e/j2Ji3ktEyCc19yiW9ZLO3BmT45+3tRqTLxHpUM9FqjCj3t3zPHDt9+OGHF3vvvXex5ZZbpvfYKAn/qMY87OsylpDsi3+vakw1hQQjznOf+9xhD38o16OSsJZyLoShXDQuMjYEglCPDeqpuVEQ6qmZ6hhonREYN6GWKEldWlJv8YrRnkmoZUHmnRh1eZRJEGplnMiQqROiTR8CZa81ifqJJ55YqEO/++67pzjpTrHZ4zAG9DIb1BXi0WWnf/Ob35yk9K2Zv3u5TtOPoUDita+ip7qqhg/fjci0RI3rrrtu05dIY8cXhLqxUzuxgQWhnhj0ceNAoHcExk2ob7zxxhQfGRuG9nN0xBFHpGzDvNOjbuMm1EozKVkjI3C06UYge4OtCVnItWWXXbby8lZk584770yx4TywmUxXhfBXZVXxVP/gBz9IhrOqearF6cs831pTfNLY3XLLLalsm+Ru0eqLQBDq+s5dVXsehLqqMxP9CgRKCIyTUCPSZ5xxRkqWNP/888c8tEHggAMOKI466qgUhzjqNm5CzTutlJLERdGmG4FOsd51IKbt+l6Hfk9ixQldUU6sSp5qmbOXWmqpyki+vROVvfOduPLKK09imuKeQ0QgCPUQwYxLJQSCUMdCCARqgMA4CfVNN91U/OhHP0qeqGjtEZCIbKeddhqLjHSchFoJMGWSclbnmP9AIBBoPgKMqD/84Q/TO78qnmqKCFm+q+KhVt5uySWXTD/R6o9AEOr6z2HVRhCEumozEv0JBNogMC5CLV7y9NNPL3hgo1UDgXERah499Xp33HHHagw8ehEIBAJjReD8888vXvOa14ykjvhYBzLEm/FMX3XVVSnWfIkllhjileNSk0QgCPUk0W/mvYNQN3NeY1QNQ2BchFpt3NVWWy2k3hVaP+Mi1L/97W+L++67L9UjjhYIBALTiQBPtdjzRRZZZKIAqENN8j3pChNqxlcxxnyik9OAmwehbsAkVmwIQagrNiHRnUCgHQLjINQs8ddee22x8cYbxyRUCIFxEGre6YsvvrjYYostJr6BrRD00ZVAYCoR+PrXv55qKy+66KITG7/EmPI4TEry7fuQx37TTTctXvjCF04Mh7jxaBAIQj0aXKf5qkGop3n2Y+y1QWDUhBqhQtyUgooyWdVaFuMg1DL9Pu95z4tEZNWa+uhNIDAxBHiqX/KSl0yMVEsApkTbJDzUYsp5pldfffViwQUXnNgcxI1Hh0AQ6tFhO61XDkI9rTMf464VAqMm1DI7L7DAAkliF61aCIyaUD/11FOpdM4GG2xQrYFHbwKBQGCiCPBUv/a1r524/HucICgldsoppxS77rprMe+8847z1nGvMSIQhHqMYE/JrYJQT8lExzDrjcAoCTVr/NVXX128/vWvH0vW6nrPxPh7P2pCfccddyQvDG9UtEAgEAgEygjccMMN6d2w2GKLjRWYe+65p1huueXGWvOccdF411lnneL5z3/+WMcbNxsvAkGox4v3NNwtCPU0zHKMsfYIjJJQ27gol7TGGmvUHqcmDmCUhFqc4Kc//eni/e9/fxOhizEFAoHAEBBQSo+nepwlta644oriDW94w9gk308//XRx0kknFfvuu2/x93//90NALS5RZQSCUFd5durZtyDU9Zy36PWUITAqQv273/2uuOiii5K8LVo1ERgVoaZMuPDCC4s3velNE0v8U03Eo1eBQCDQioA6zLJ/L7744mMB53vf+16x3nrrjUU19fvf/7740Y9+lBKxTSJmeyyAxk3mQiAIdSyIYSMQhHrYiMb1AoERIDAKQp0zO2+++eZBqEYwZ8O65KgI9b333lvwyqy00krD6mpcJxAIBBqKAAPc5ZdfXqy99trFwgsvPPJRejeNI8P3n/70p4IHfocddiie+9znjnxccYNqIBCEuhrz0KReBKFu0mzGWBqLwCgI9RNPPJHqDtsgRasuAqMg1Iwpl112WYqbj8Q71Z376FkgUDUEZL9eZpllRu6pHkcM9W9+85virrvuSgkZn/WsZ1UN6ujPCBEIQj1CcKf00kGop3TiY9j1QmAUhPq0004rdtxxx0i+UvGlMApCffvtt6dEZCSc0QKBQCAQ6BUBWbAlsVxttdVG6qk+55xzUhnHURHdRx55pPAe3GijjcbiCe8V3zhuPAgEoR4PztN0lyDU0zTbMdbaIjBsQn3bbbcVf/vb34pXvvKVtcVkWjo+bEItXvDiiy8udt5552mBMMYZCAQCQ0YAqV5++eWLF7/4xUO+8v9cTn6HrbbaaiSE+pe//GXhR4x2tOlEIAj1dM77KEcdhHqU6Ma1A4EhITBMQv1f//VfxU033ZQSsESrPgLDJtSMKUrgLLLIItUffPQwEAgEKokATzX594orrjiSd8kf//jHYv755x/62O+8885C3PRaa60Vnumho1ufCwahrs9c1aWnQajrMlPRz6lGYJiEmsxNWRAboWjVR2CYhNpGUuz0tttuW/2BRw8DgUCg8gh8+9vfLlZdddWhx1Q/8MADqf71MJu4bER9zTXXHOZl41o1RCAIdQ0nreJdDkJd8QmK7gUCEBgWoSb3veCCC4pddtllLOVIYvZmj8CwCLVEZCeccEKqszrPPPPMvmNxhUAgEJh6BHiqb7jhhmK55ZYbaky1HB+77bbb0CTf+sjjzZAcpbGmftkWQahjDQwbgSDUw0Y0rhcIjACBYRBqZU/UnN56661H0MO45KgQGBah5p2Zb775RhbzOKrxx3UDgUCg+ghccsklSUY9rDrVp556arHnnnsOZeB33HFHItErr7zyUK4XF6k/AkGo6z+HVRtBEOqqzUj0JxBog8AwCLWspg8//HAkIqvZChsWof7Wt75VvOENb0hy/2iBQCAQCAwTAQqYH/7wh6mk1jDqVP/qV79KuR5m26666qpiySWXLF72speFKmu2YDbo/CDUDZrMigwlCHVFJiK6EQh0Q2C2hJp3+vLLL0+EKuS+9VprwyDUEvFYA0rdRAsEAoFAYFQInH/++cVrXvOaWZPhRx99tFhooYVm1U3JN5HyJZZYYlbXiZObh0AQ6ubN6aRHFIR60jMQ9w8EekBgtoT6xhtvTPWmJY+JVi8EZkuoxc1feeWVxTbbbFOvgUdvA4FAoJYI8FRLKLbooosO3H8x1LvvvvvA50uWJq576aWXHloc9sCdiRMrh0AQ6spNSe07FIS69lMYA5gGBGZDqGV2trkIQlXPlTJbQn3ppZcWG2ywwUhK0NQT0eh1IBAIjBoBnmp1ngcl1V/72teK7bffvu9ukp5/73vfK9ZYY41iwQUX7Pv8OGE6EAhCPR3zPM5RBqEeJ9pxr0BgQARmQ6hvvfXWtKkZRjzagN2P02aBwGwItZrjP/jBD4rXv/71s+hBnBoIBAKBQP8I8FQvtdRSA333PPjggyn2uZ8m47iY6eWXX37oJbf66UccW30EglBXf47q1sMg1HWbsejvVCIwKKF+6qmnijPPPLPYa6+9phK3Jgx6UELNU3PUUUcVRx99dBNgiDEEAoFADRHgqV5//fWLRRZZpK/e++563vOe1/M5ckRcccUVSY3Tz3k93yAObBQCQagbNZ2VGEwQ6kpMQ3QiEOiOwCCEmrXeZmaLLbYo5p133oC4pggMSqhvueWWYoEFFkhxhNECgUAgEJgUAmpA81T3U1LrwgsvLN785jf31OWsxOGZfvGLX9zTOXHQdCMQhHq6538Uow9CPQpU45qBwJARGIRQ33fffalEko1MtPoiMAih5q257bbbUhzhs571rPoOPnoeCAQCtUeAWubiiy8uXvWqV/Xsqb7ggguKrbfeesax/+1vfyu+853vFJtuumnxnOc8Z8bj44BAAAJBqGMdDBuBINTDRjSuFwiMAIFBCLUyWa997WuL+eabbwQ9ikuOC4FBCPXNN9+cZI8vf/nLx9XNuE8gEAgEAl0RkM9B9u9ePNW/+MUvUobubk0Fg9tvv71YccUVZ11iK6ZuuhAIQj1d8z2O0QahHgfKcY9AYJYI9EuoEar555+/WGGFFWZ55zh90gj0S6j//Oc/F6eeempx0EEHTbrrcf9AIBAIBOYgQDnDm/yKV7xiRk+1kKW/+7u/64ie6hXXXXddSrgYMdOxyGZC4GMf+1jxyCOPzDlMjfJXvvKVc/7/ghe8oDjmmGNmukx8Hgh0RCAIdSyOQKAGCPRDqJ988sniW9/61kAlR2oAxdR1sR9CTVqpRNpmm202dTjFgAOBQKAeCCDCyyyzTNd4Z+8xMu527dFHHy1+8pOfFKuvvnqUxqrHlE+8l2Lyt9tuu0KIQGtjuDnuuOOKgw8+eOL9jA7UF4Eg1PWdu+j5FCHQD6H+/ve/nzzTL3rRi6YIoeYOtR9C/cQTTxQs75tssklzAYmRBQKBQK0R4H2+9tpri5VXXrljneqrr766bbm/xx9/vPjxj39crLPOOuGZrvUqGG/n//rXvyYDzTXXXPOMG1uHDDhLLLHEeDsVd2sUAkGoGzWdMZimItArof7DH/5QqP250UYbNRWKqRtXr4SanPLcc88tttlmm5SMLlogEAgEAlVGAGnulJn7/vvvL1760pfO1f1f/epXxT333FOsvfbaxTzzzFPloUXfKojAKaecUuy7774FJVe5HXHEEcWxxx4bCTwrOGd16lIQ6jrNVvR1ahHohVD7kvjc5z5X7LnnnlEmq0ErpVdCTZmw5JJLRlb3Bs19DCUQaDICPNX/+Z//mUr7LbroonMN1fdZuULBww8/XPgh8w6DYZNXxejGJhxulVVWSesotwUXXDAZafqtkz66XsaV64pAEOq6zlz0e6oQ6IVQ33XXXWmjseyyy04VNk0fbC+E+i9/+UvamG644YZNhyPGFwgEAg1DgNxWRYJyDekbb7wxeaI1numf/vSnxXrrrRelsRo29+Mezte//vVixx13LJ5++uni2c9+doqdfte73jXubsT9GohAEOoGTmoMqXkI9EKoxQbFhqN5c98LoRZTyNLOQx2tGghkWWHZy5a9bq3et2r0OHpRFQTarY8mrxmeaqFKL3vZy+Z4Cm+99dZijTXWKJTPEje92mqrFc997nOrMkXRj5oiIDSK4dl+iRHniiuu6BjHX9MhRrcnhEAQ6gkBH7cNBPpBYCZCbfNhw6UcSbRmITAToSZjO+OMM6JMVsWm3fMoQdw3v/nNFIKBWPOK7LHHHsXCCy8c8XoVm6+qdCcbYk4++eRCaSgE4L/+67+KlVZaqXjrW9+avGpNbZdcckmx1lprpTrVZLnPec5zCsqr173udY0ed1Pns6rjOv3004u99tqr+Jd/+ZdUKqts9Kxqn6Nf1UcgCHX15yh6GAgU3Qg16z0r6/bbbx9INRCBboTaZpuEbeuttw7vTQXn/mtf+1rx4Q9/uPjMZz6TFATmi6cNwdZiI1fBSZtwlzKhZiSVmfiBBx4ojj/++OJVr3pV8fGPf7zRkmdjJ/WWjOx3v/td8ec//znFTDfZiDDh5TaVt7dnkriVAScye0/lEhjJoINQjwTWuGggMFwEuhFqNac33njjQi3FaM1DoBuh/uUvf5m8VzLlRqseAplQixFtTbpUvd4Ov0cIEq882e6ll15a3HvvvcmIsPTSSxdvfOMbk+Ry0k0fETcqD2oPsuK3vOUtqY/6evHFFycvqaa8zpZbbjk2Y4i+qbd80EEHJc/txz72sUYT6rwWvvGNbyRDYY6hnvQaifs3DwHP+j/8wz/0NDAZ5XffffdIhtcTWtN7UBDq6Z37GHmNEOhEqJXJ4sl47WtfW6PRRFf7QaATobbZPuuss9LmP3s8+7luHDt6BKadUCPTn//859PPgQcemEJSGIH22WefYueddy7+4z/+Y+Lex0z6eX+PPvro4h3veEfx6U9/OikKfCZ7viRGyPWFF16Y4nq1cagLppVQj/7JjDsEAoFAIDBcBIJQDxfPuFogMBIE2hFqm60vfvGLqUyWWLNozUSgE6G+7bbbUgKfxRZbrJkDb8Copp1QK0fzhje8oTj44IOL973vfXNmdJdddklSXn8bBzHttpSyxBrpl+2X4occNDde9U033TQlfBR7SQk0rj4HoW7ASyCGEAgEAlOBQBDqqZjmGGTdEWhHqG+55ZYkQaqCbLLu+Fa5/+0INbnaD37wg2KzzTarctenvm/TTqi/+93vJmm3HA9lFc3PfvazgoyyXCapnAHdwvn1r39dPPXUU0mWyVuMxJYzXf/2t79N4Q6MSs9//vPTZ63tscceK6h4KDhe+MIXzjE8tiPEPOinnnpqcf/998+VNE45OoRaeZ299957rGs6CPVY4Y6bBQKBQCAwMAJBqAeGLk4MBMaHQCuhlqxG8hZek2jNRqAdoSbz/8d//MfiJS95SbMHX/PRTTuhvv7665O3V0bdE044IZFiP5Kz8fS2loLyfx5hkvAHH3wwxTb/8Y9/LA4//PDiyCOPTMczJiG2pNjzzTdfSl5Fov32t789yccdo27xfvvtVzA6LrDAAimxl6Rel19+eUc1D8IvfpqHmuInE3gqoAMOOKC4++67i2WXXXasKzII9VjhjpsFAoFAIDAwAkGoB4YuTgwExodAK6G2UeS1GfcGb3wjjjtlBFoJNUKBqGy++eYBUsURmHZC/eijjxbbbbddqjF86KGHJmI8//zzz5FMt3qKf/rTn6ZqBbvuumuKueaBViqKCsc7EDHeZpttUiw2go74nnnmmUk6/rnPfS7FOmvis51Los17LfYZMb7ooovaeqkdu9RSSxVvfvObExEve8MlAhNecfvttyev+jhbEOpxoh33CgQCgUBgcASCUA+OXZwZCIwNgTKh5rFBsg455JCx3T9uNDkEyoTaBtsGX/3MKCUzuTnp9c7TTqjhpJ7wVlttVfzoRz9KCb1kzVZnWCsTamsbeUaqeYnJwX3OgCS5Gcm2pGH/9m//lq6x4YYbzpkGSvkfzykAACAASURBVJ1HHnkkZcRGoJdZZpnkkZa0z3PifN5uZL7dc3PllVcW//RP/5TiujPhzxJynnAkXxbwccVO54EFoe71SYvjAoFAIBCYLAJBqCeLf9w9EOgJgUyo//u//7v4zne+k2L6glD1BF3tDyoTanJYUlmEIVr1EQhCXSQJ9u9///vimGOOSV7lHXbYYQ45LRNU8c6IsbqwPMrk3Jl0u8bf/va3VLrmsssuK26++eb0DGTSKzHjl770peTB5mk+4ogjUsyzEle77bZbSoxG+l2WmJfvfdhhhxVf+cpXkowc2c+fed7WXHPNVP9ZwrJxtyDU40Y87hcIBAKBwGAIBKEeDLc4KxAYKwKZUJNQ/vznPy/WWWedsd4/bjY5BMqEmjEFOYis7pObj37uPK2EOhPdMmmV9+Ftb3tbMggqnSVkJRNm/yLD66+/frHqqqsW6hBLuFhuPMw8xZKE3XnnnYn45vu8+93vLk488cT095VWWqn4y1/+UsD+Qx/6UPGb3/wmXRPhVke6fE+/u8Zqq62WchJ885vfTB7q/HfnINJqIm+yySbhoe5n8cexgUAgEAhMEQJBqKdosmOo9UUAoZYY5/zzz0/SxOy9qe+Ioue9IpAJtbhpXjab/2j1QGBaCbXs3JKK8SJnJQ3iSja9//77Jxn4C17wgrkmUVZvHuoll1wyxTrnOtD5IIRcbLXEYjLcr7jiinNinSUxEy/90EMPFQsttNAc0ixhmRjrY489tlhrrbWS57vVGIXIi8kmS/es5bJY+iuZmgzlJOjuN+4WHupxIx73CwQCgUBgMASCUA+GW5wVCIwVAYR67bXXTl6Zl770pWO9d9xssgjY5PPMkbnyTkerDwLTSqjvuuuu4h3veEchNlnJqtzkfbj66qtThQLEtizBFs4ilOW+++5LJDYnXETOJQ1TPuuDH/xg8alPfao4++yzUwKxfL54aZ5lZJsnmyx86623Lp73vOelY97//vcnSXeOsS57zr/97W8nabj47FwX2+dk6kp+ubdx8GCPuwWhHi/i8Ga4sW5yE2ogBn/cCenGO/K4WyAQCMwWgSDUs0Uwzg8ExoCAGD5eFN7paNOFAEK9/PLLp4ROSEW0+iAwrYSarPtNb3pT8eEPfzglGuOlvuGGG4r3vOc9KakeT3O7dtVVV6UY61e/+tVJkaOde+65qYb1HnvskUpquS5vsVJZEpBdcsklxSc/+ckk8RbvzOPM03388ccnCTmCLcM4j/dpp502p7SWayPx+uhHzPVBBx2UPkeoKUJkKBfTzUPNoz4tScng/Kc//alYZZVVUimxcmNoUEfcO6lpSilqhqOOOiqVSKNU0KyJU045JZVvi1Cb+rx7o6eBwLgRCEI9bsTjfoHAAAiIEXzve9+b5JDRpguB//iP/0ibel60cW/opwvp4Y92Wgk1QvKFL3whEWDExI+a6cpavfKVr3xGfDTkczw0Uv35z38+EeOll146JSKT0Rt51pA5RibZwHkSZf/mDWdwQoYRHwT5nnvuSfdBgkjPSc09R/kZcj+Zx5XbeuKJJ4qXvexlqdY14q1OdiZWrqGU1ute97qxP3+T8lBvscUWSRGj3Jkkb+XGo6/m93nnnZcMHU1qFAwM1wcffHCKnf/FL36R1iy1g/UcLRAIBAKBTggEoY61EQhUHAFxgKSOYgCjTR8CPEW8dUGm5577TMDyXyeJT6e+9EOoy/LnOq/yckIyv/MCmxukul2ysjzWVgyR2k6VDFzP587JnsTW8/3fMY7N18n1pd2z3XopX6P180nMz6QINQk9RYEEmIwa5aZkmXhzKoSNN964zkv1GX0n7/7oRz+aYv0pG6wtCUAZcCYh+W8UuDGYQKDhCAShbvgEx/DqjYDNqE35NttsM8dDU+8RRe8DgcERyKSGl8xPJlauyIMp7lZYxGKLLTb4TQY4E7nQH/3jMVWGyWa8G6Euk7dbbrkl1VamQinHHM/UlfI1MjaTNCzM1N/4vD8EglD3h9cwjvadKws9pYNnWM6Sfp7JYfQhrhEIBAL1QyAIdf3mLHo8RQiQnPmCJ7sTy9a6WeaB8XlrnNs0QPS9732vOOuss5L3PhOo7373u8UFF1xQfOITn5grscw04DENY8wEUikkclMeJQmnyHRJhE899dREahFcEuNxeRVlqJZQ65FHHkkllvTNs9qNUHt2f/vb36Y+f+QjH0kKlEsvvXRO2aZe5tP4/JBBv/jFL06Jk4JQ94JcPY6ZFKEWwy6Tej8ean1FRCWd8/xZ3zzZvNgvetGL5gBOSu5Z9bx4biSY+/GPf1y8/OUvT/JqHvHyGpbxXaKwbbfddq5JI9NX5ow3PSewI/NXVk0Cz1wird1MO893plJomr6rQa7/+lwm0EqwOZ6hbIMNNuiomqjHiopeBgKBwKgQCEI9KmTjuoHAEBBQ5oWlXF3WD3zgA88omSQrLXLxxS9+ceoSpsBG9mu1YnfaaaeUjddG0GYIsS5nah3CVMQlKoSAMIh11103baQR2JyB16ZYZmYxnuJwO7VhE+3HH3+82GijjdLa46n2bztCXfYoi0FFJlZYYYUkKZVoy8a9H29YHocxS8ylpFoQ6got1Fl2ZVKEWrw4g6WM62LLy62T5BuRFctu/Ukcx1iEXC+88MJpnWfp+Dvf+c6U5E1JMu9un0tuhsBLuqj8WbmawXLLLZf60Srpv+2221LSuc9+9rPpWppa5GKfxb+rQd6piZNmgGLA0hild9ttt5TgDuEvj5nBS58RbZnip9F4PctlHKcHAlOBQBDqqZjmGGQdEZAQRt1hhIEHi6Xepj031n2eWQl7bOJzLGEdxzpIn8W4yeZrs4VQ3H///aksjhg4SWWiDReBdjGt3eJch3v3ua8mmdRmm22WMkgjzjlGlqfLJltJJRmdW1smoL0Q6l6Oyde/8847U394vP7f//t/c/rTzkOdiYEY1exF02dePBv8fgh1vj8v4Gc+85mUmCtacxCYFKH+l3/5l6TyQYR5hsvfLe0I9ZNPPpmk0RLOKVmWSSeSLcEZguxZcB3k9KSTTkrfbbJqI6pI+DnnnJMMozvvvHMi1dkwNElC/atf/SolKfNdC4cg1M15tmIkgcCwEQhCPWxE43qBwBAQIGe76aab0gYdQWxHqG3cWebVZf3nf/7nIdy1fpeAExLy0EMPpYy+ZLNIdpQ3Ge5cMlooU8T7s9JKK6WLy7Ks1JBSSDa942y8u7vssktSZuQSTMiHjM3/+q//mjxjyGU7UswIQPXh316ajf9Mxiok4i1veUvqD+94bt0IdT5GX17zmtcUCy20UBDqXiZkio6ZFKFWGksJMkqQt73tbem96p3qmeFJVnmgnJRMBmxGTN9J5ZJojieTFpqRZdOZUPMmK0mVGy8xAxO1B+l1Vp0MSqgPP/zw9Nz6XmhtvXiokejNN9889YM3nNE2CPUUPXwx1ECgTwSCUPcJWBweCIwDAZsWFn8e6HaE+umnn07yOht2CY3K8WJPPfVUIhKSNPn9D3/4Q5JDy1Jqc9CaOddmR5wYL4MNiHhUx7UjETY9rmXT4xhSPffJ3gReY7+X/wYv/fEZGXYmuzZb7uv/3eTZjtHK19RncXXt6qAas34O4unrNLcybZPcw9BGrdxfcl2lfmwOxfPl9uijj6Zj/W3fffettRTXGrMxZsBBrM3nIYcckjxY1BE23+NomSAj8rC10VVKzlr46le/mqSePGt77rln2+7kdWjTL965U8vZoHnahFuIn+zWEArGhgcffLBYdNFFuxLq1ut4PhmBevVQ58zVrpOfO4Y381L2UJclsmUZeKe/j2P+4h7dEcgx8eX5orrxbkFq1fAel7GQ9JnHmLHS901u+uY7oEyoJeE74YQTUk4L9anL7cADDyx4eoXheFYzoT7//PNTss1yE1ftusjsIosskj7KhPrWW2+d61gGPSXV3LdV8l0+UGy2smeOyd8JMxFqZdaOOOKIpPq45pprkuKFDD4IdTzBgUAg0HHf8P+1BqYEVoFAIDBRBJBVmxkyTpuXdoSavJlM1MZALHGZJNvc2Njb4EvYdd111yXiKt6UJ1sJJs2jb5Nz/PHHp4QsYt40sW7iycRnl0mpTZFNBgLl+siGDbyarzIrI7H6gxhIDCYeLjdx3ojlsccemzyLmkRKNlAkf+Lg2jXXJBlEpsXb5dIlp5xySvHxj3881bktN94+8XvOu/baa4c2jzaU5PY2t1deeWWx6qqrzrk2coZYKrUiqU5uZIs2cTI32wjXuTFSMODY7JovBg0hCLyxiFw7L9Coxmvd8ppdfvnlSR7q/6Tet99+e+qL+ehEOhxrbXi+jKlTK3u2rduZxrfDDjukmr2SIpXv3UvZrH4INTLtHtZjJv3+9Uwfeuihiczkr3T/istmGCu/H/ydssOzE/HWo1qlg1+XUoEx1ZxNykOde89QJYGY97215zmgVtljjz3mItS800IvvP+zZ7mMgO8eRjCGqW6E2jvUd4/vN0kFtUyoOyHqu6CVUPvu9KPPvme+/OUvp/c3Es8YOhOhFsLBKEfxIqRqlVVWKV7/+tcHoR58WceZgUDjEQgPdeOnOAZYNwSQy3e/+91zut1KqHmSbQ5sbGQBf8ELXjDXEG1IJH2xaebZkAUZoUU0ZW0Vu6m2JmLBc4qEkpTb9JD4IbxXXHFFOi57vJAPkjfE27Guqx8Iuk0WqZ9NPhItyQzCUvbq8QZKAmPTZUOl3XXXXWmjIjbt3HPP7UioJVriiSarzdli/+3f/i0R/rI90P1teq6//vpkFDDWYTaGC7Je0kXxsrl1ItQ8qBJF3XHHHSmDbRMaQg0HuDMeyGY97maeeZByvLL785gh2TfeeGPa6COS/dYZLo+jn1hrm3ZKEs+XBEblNmxC7Tm09jyz7TzN5b/BhHLC86hlPBwj4RQSnknbuOcw7tcZAV5bSos8X5PyUHfqYbsYat8D3u3WlTjq1lZ+FrsRat89vNyMuwwLWibUrSEa1CneP70kJRMG4nuLkdU53Qi17yKGXiT95JNPTmosCrAg1PHUBgKBQDcEglDH+ggEKoSAzZNNrsy/uSHU5MZIGTn23XffnQimxC48w60NoWbpF6NG6pYTxJCRiwlDppFTmxzeMTGi5ZaTnfFuH3300ekj57oX7yTSkL1wSPnDDz+cynpNklDbbJHd8tIhN7xywybUZN+LL754InISxeXWjlDrj9ItDBm8O60NVuYR1jwmJNOdJOqOdVy5WSM2nOb2scceS4SyU2NwsV4YNXj6s5e/3fGMJKT5+dqOMcd5TbSGC1A+MNwwloyria9EmK3xXEoHSST5tvYpGbIKol2feNdJ2Lt5qPN5nhHZxNt5qDPp5gGz4c7Z5sv3HDahtq5IXVvJ9P7775+MW2W5rWP8Pz+rZULNcNZ6nXHNX9ynMwLmyLMny3RWINSBUJNGMyDKIUDJ0q1lQi1Uphya4bn0ved9x1icn7lBY6jLWb55sffZZ59U633LLbfsSKgZCylSGKqpt3yvCd0JQh1PbSAQCMyEQBDqmRCKzwOBMSIgmRIpd1k2ilDbHIhhRYbEdNkQ77333m1LA2VCjQiVCZCNAUKNgIlHayXSeZjIGdkeyRxvn8YDbfPDA9jOA+GYQQk1QwFipL884jx9WTbob714qMkSkVKYkAvmGqrDnjpyep4YRDnHb7cj1GS5SJ/4W/F35cYAwQtFVmh8Ns42jTwjzmltPDAMKuWGSEvGxjjCU0z+3Kk5F9miGCAlJY1u1xAwm11SbvOe4/IpFawFxDF7O53veHJ8Gbe7xSMPew4YdEhMqSVymSh9IfemxpDdmxS8U+Pd9YzM1GfzwjAjfKFbDDXDFlk/zJRtK7dhE2rXzjHUmVR7xnMM9eqrr95x3GVCnY0BIfke9uqc3fValRGTlny3G007DzWjIfLpO8pz0FpayudLLLFEetdlQu0dj7TmvBNk2d6lVFOMo8PM8u37hRGUMU4cdycPNe84AySDWy7zFYR6dms6zg4EpgWBINTTMtMxzsojoMTI/PPPP1d8rk63k3z7G6+AOGJZlsstE+rW9Ag8jzzMPKPiPXlbeenIuxF5JJuXwIadVJSs3GcaUib+mfytk4czE+pMgstGAdeVtbyd5JtMPHvWxGnzeB555JGJpCALMxFqxEhfeTcQWLJsYxm2hxoO4tFhSHZLds4bLp4QGWZ02G677RJh5SGlJoBr2fPMA8zTLzZRaRobO4SUmoAnyma0TIrMIUMBI4jkPq7FYGDubUbJEG0+M0nm2RHjzmOZm8RCskjz+JBKI8adCDXvEgyNM8vUEVdJs8qJgsxx9kpZs5QO42juy8NkDLCVAMzGm4HJptnaZmjoVD4qPxP622v6EIanVs98Nih4VhhMhC+YO/iWSWovhFpG5XZJyTqR3dZ+O66clKzduNolJZs0mS7HqXdaO63H9HLOONZhv/doN2ednsHsmc6f18FDra9KYAnD8T6wHj2b3sFk1uKQZQb3HGVC7W+IK3m174f8PCuf5Z2fWz8e6n//939PxjbvO9Ju71lGYO8FiiuhSvDtRKg9r6pmyD+SWxDqfld7HB8ITCcCQainc95j1BVDAFFFkLKEtdy9dknJeNm23nrr5Inl6eR5zK0ToSbPtfm3ucgxzq4tYRZiJm6b18AmxIaoTKh5/pD3Xgg1Is1DSF6cm/6S3bUj1AiqBF6a49QW1kfjQvq7EWp9RR4lBWMkUNKJh1uSqlEQaoQO4WTE4Mkn10Z2GSvEdyO8CJKMsDymrRlveYp5NMVhwzw3cdaING90eTPHSGFjyvOJtJsfc+7/1ov6ruXmmO233/4ZZNGGdZiE2ibZWmI0sCbGRagpA2Q7hhWPljGZZ/GRiLQ1Zv3YuI+aMFoLYj1t3JFuYRQyE/dKqJHxnCANlp4X3nCGjNZEYjMRznZZviv2intGCbN2Ncy7Ec9ysrVy7HfZ857HnEmpc9oZQ4aNTbt+57/pSzkze7mPfu9mJKiih1qogPcUoyevc2766lkk+5bwzph97v0u/CUbYjOh9q7i1Ua0GRqRYFm7c+x0vq5kZppwnnKj9PGdRDmFIGveD94FDLPenTzlFFWMrIxduXKF83iis+FR3xlEfe+IXy8nVvMdIxkn9ZB7zVRCb9hrK64XCAQC9UAgCHU95il62SAEENvWTKiSudh0lEloHnI7Qm0DgAhLtmLDoYRRbplQ2wiUpXc2GTyryBWvqH7wfiJFrPj52Cz5LhNqJNBGSIZrnoV2bVDJd2tSMsSIFxJps8nqRKhlF0ekyQR5Jnhi4TJKQg0zGy/3cy+J3LLk2aYO+bUp85n4c4aFvAGjBjDHSCDiVPb0uy45tQ0ej3Nu4rZtOhEuMYeuNRtC7R48y9aADaVNpozljCD63IuHmjfY/PBECSGgXhgHodY/WXcZI/yeYyz9S50gKVn2qo+aTGcipD+ItHkx1+Us747p5qEmpTeniEEuS2QeSFJ52STs67VRPVBMdJN893qtUR1nzrxbeCKNneKClL48VwwMSBmlhXUv7KD8ufMZn0iIvSu9GzKpywSWkSO/35zPw+kao1oTmRB77r1jNYY1c2FtejYoZjKptlYpSsTpMqrpXyfSX0VCPdv10S0p2WyvHecHAoFAIDApBIJQTwr5uO/UIsDKzYuIjGi8myS2vEztNn3tCLXzSH/FeTkvb+r9PRNqcdfITiZ0Mn/zFvDgqafJmo8A6gcSm5vNrE1emVCL23acTN8keVnOjQgg4zymwyLUkjuJhbbptPnsRKh5SGzIZWOFUSY5oyTUvKLu58f9eaWR0Cz5ZhwgQVdGSRw1mTvSrSGicBLHpyRMeRNts03aqQyVZFu5kTYj6pLLyRiuzYZQlx86c4jUm1NeJd72mQg1vK0DtWkRW/HMCPo4CLW+Mzy0egORFmt8VISp24sq90ef2tVT70aoPS+MXu2auejHE2atIZbDrL0+rBd0JpzWP0+fBHbWmXdPnjfrX0iBMAjvE8+895QQiuyNhpV3GmWGd6iwFCT2vPPOS+9B849oC7dAxl3fe0s4RY7THdUaMUaGEe91yhqyYWO0JqwR/2f4JO1nRJF/QTUCih3Z1smetdb+BaEe1iqM6wQCgUAgMFoEglCPFt+4eiDwDATIgHkneFR5lsWRIcGdat12ItQ2W8iNTaONpU1kmVAjcqRuEkfZ7IlJtuEWq81Ticg7n/eE5NqmFIkl/XZtcag5hhph0kfJr/RZ8hkbRWVFXEcfBiXUvDSZLJJqS0rDMy3jqo1nN8k3DztjgFjmURNqHmYE3waf7DF79NslJUMe4EkmCO8c54tQIw8wbE3co/+SjBlTbsgCzyd8shR8NoRaaIC1pyH2rinJEIMAL/hMhJrc3fpAwBEXRoUTTjhhbIS6bq+TXmKo6zamfvubPdMUG94V3mee63KssOeJkYpiQq6GXIO4TDIZBEmCvWsY/HKZPGEiyKlrUo8wYlmTnlPPj9j2cpKrfvvfy/HZyMM45R3qfUz5kxsjpOdFYiwGv9y8+8mPqW28W6aFUPve8C5h4I0WCAQCgUATEAhC3YRZjDHUCgGkFhnVEFteCxsM8ZftGs8GTzPi0xoza/OGpCFo2UubPdSSSYnZtcEkpXQfxCx7a2wCkTOJWiRVEgdqI3vMMcekOF/elXJ9aKTcZhf5JkXWbIjEnIlrtcFV7iVnIpdsLLfsDUfEeJ81Xk4liXyWM46Tcdpw8lS5Vk5wRl7MC5+zLfP4kLzbSJczYxsTz5YapTztw2ykqvAn8+VVyq1THWp/pwSwuWbcIFcl+eZ9ZJhojRVs11eJdGy2SUl53LTZEOrWpGT6Ju6clxlR7kSoGT3E3fOkWWtK5CAsQai7r7Ag1P+DDxLs3UN9kmXe2XPNwOOZF3rgPViuPlCOj5aXwLtFuEQm495VfjxPlDrIKU+9d6DrI6zeWd5jo5J9l2OlGUv1Uyx/WYHCMy9MhOLEc5/P8a94ZPhQprRWXmiih9p3DXWVd2Ev78BhvsPjWoFAIBAIjAqBINSjQjauGwi0QYBsEaFqbTwuNpyIS7ss2u3irvM1eE7L1ywnJbMhI6W0uetE2F1H3CHyaoODSCPHzmkX28cjJPEWj1CZNLuOa/hp521HKP29fE19583N5aPK9Y/z+HymP+Ux8vL6KWcSz8fD2Oa5nQd40EWZs0szUpCcMiDMRKiRVKoApBMpNhe8cEg27wxvVrm1jonRwnqAl5jT3IZJqHnPswxVtvJOhBpJYGzxo+/ir7Ug1PUm1Jl08uJ6T3hGEVuqCB5Wa5JxyucMX95NDFaII7m2872byK+tUcmlPCueD/HkckX4v7UlnhmxzEQ6I+fZkEjK+eXszvnzLOXmwWXIYkzT9E1maWsWkfasKflGRs1DzXDJY50NP4M++zOdl8kxA6E+ItOtZdty3gle9vxeyjHVkikalxh4YTbl1kRCPROe8XkgEAgEAnVEIAh1HWct+lxbBJSE6lTTFjnkkZRRux1R7HXQnbJ893p+HPdMBMRmyuZMUcAbVp7DTh5qnhgSbgmjxF4zCPDyI7B+RwAQZhtsKgIxyWKvJY5D2nnWEHgEupxsajaEWtZ0ieU0sZ6IjJhvG31EqpvkW59t/sukJwh1fQk1skZtIsaYAoZRj4f4q1/9aiq9Zj2o6W2NIMKUMFQyjkdUM/kTNiBRGIUMD6trekasKaEYMj57RiRQlMyutUkkJzzCvShOrEf/pwbJhjl/F2biHkozZVKuP8JaqGxk1Scp1z/9R8Q9N47P6o5RxlDDTp16RqqyaoYBErbivj/xiU/MGX4m4gxnwi0Y2JxfNjgGoY5vo0AgEAgE6oFAEOp6zFP0siEI8GLI4tvaJLdSiomUtp9kRO1gCUI9/MVi406qzvPE81xuCAVpr/IvNsa5yaQtHprXTxb3HOdNpr/PPvukpGW8dxpPnk0/75ZzZPsmbSXDJn8vb7JJr5FuMebIebnpJ2+g2qnlxhuGpJTrLyMrVAv6vf766yeSkmOqyeszKZAkChFClFq96mT3zs9x2cNHvt5XrKrk21yTH5Pdiku2ppFNBj+kT5Zx/7fOhCuI/fVeQnZ5p0m0KS2UjEO8HSfZFuOQdY+US9DHS2ydUt+QNrtfuT3wwAPJq+u5IgMW2kH9wltNwk0izituXXu2eKeFsWQyyjNuTTIE8Uzn5yQ/Vzl7fTsiTfXSTzI9qoxuhByx58lneCgrdJSVYzDz/MhEn1vZU28OjB1GZWVNEOp6P//R+0AgEJgeBIJQT89cx0grgAASZQOZmw2getJIk83mMGqm8tQgcOeff34FRtyMLiAaCIgY5FaFAbk8D7Z5JYMvNwYU5FYJpPJGmSdNAjaSd5t0BhUJw8SQ20Tz6iHivHeta4LElvcb4W29H2+YNVZObJb7o48SkSHXGkkvz1m5hBuCgwCQ52aJvfuJtc7ltcrjIwPmdc91YJsx28MbRRUJdSajCB4jEW+zhFmt9ZypIzbeeOPk+SVJzgRQXV9hGtavvyG+koox/vDCZm9wRhHRhYPEYOL1y6T0kksuSUSZAYkyRwZwzwT5M2MNQo2EZkKNmDM8au6dCTUDFc90P+9PWfUpLGbyWvuckaBdjHMeI2LuWfUOQPrLz/rxxx+f3sXGIGdEu/t5/3tXyDFRLp0YhHp4z2JcKRAIBAKBUSIQhHqU6Ma1A4EWBNRHzWSHx0MZGEmeZtrUBZCBQCBQPwSqTKiRViSWNBtxLr+DEDmJvFQiQASFLWRCTb4tsz4DkxwKDDCOY8Rj4JGkkMfV785Bgh1PfcGAU25nnXVWKhXHg8sok+/BSMMTzvMsmZea9OKQSdNdPx9HSSExImWPEIl+3qMMYTzKM5HwbIDigS6T3fI4qEbkGWCg4O13TX3hKXceg4N7SZjWro8yoAvBYNwoG8mCUNfvTO+LXwAAIABJREFUmY8eBwKBwHQiEIR6Ouc9Rj0hBNSbFjfLKy0uUfKefjaBE+p23DYQCAQGQKCKhDp7dxE/Mbudyhfl+GSeWYQ5e7bVWhbHT7VA3eDvFBdih8nA/ZBw58RgPMfIucoBrR5qZflItmXQL4cvkGNLUCgBmlrnlBPO1Q/S8tx42XnFkXWhDpN6l+ayWPrG4JCb7PzGR7aO/JfVIOXlxENNPWIc5WOCUA/w0MUpgUAgEAhMAIEg1BMAPW45vQjYQIoV5HmZ1OZvetGPkQcC40WgyoQa8eVJlnSMhzcTZl5VHlYlpyQCQ1R5iTMRV85OeEKuUS+plvAB5/thLCSn5vkWIgEDpFp8MLl4uSHiJOKk10hlvgcCLaSB7PvQQw9Nfxdy4D484fnd6XNea/LzciKw8c5ykTDUj+xpz2W9br311kSo4SwTeSdvuO8DIRZwihjqcc9e3C8QCAQCgdkjEIR69hjGFQKBnhEgH5xJYtjzxeLAQCAQqDQCVSbUYnYlo5MTAGEmx0ZMlZ5CbhE73mgJ53hXJSdDGJ3jeCXgkG6Z6SUtk1FbrLH/u7Zz5AaQhG/fffdNFQw233zzZ5TNQiZJuh2PrCPZMoLznEto5rqIOi/wfvvtl2TRZN7ilrfYYosUlyzOezaVEWaziPRNHDiPPhl5uc60PksSCS9y8HZGVAYJRgjGC+OOLN+zmY04NxAIBAKBySAQhHoyuMddA4FAIBAIBBqOQFUJdYadbJsHVcI6hBS5VttZySrkjwxZDLCkfOKsJSrjbZVpW9bvnHGed1Wmb7HPvLK8366h8XgjwJtuuukcb3OZWCKhEo8h82Tf9913XyLL+iFjdj4WWT/mmGNSjLLjct8/97nPzfHqjlP1kz36vOQ81H/9619TQjIJ3GAJG+P6+c9/nhK3kYNLutaa/E1eDQYHHu5ylQDYheS74S+IGF4gEAg0BoEg1I2ZyhhIIBAIBAKBQJUQqDqhRtiefPLJlDUe0ZOpWi3pTBZhicj6HKleaqmlkhc5t3y+MBaZv8X/ynQtZjhfw3WVgONZFo+tPFRrAjTHIsi//vWvC8kaXSPHEpcJqON4zBkAeIIlLit7psdNqHP5sSx3l1BMrXdeZtn9JWzTGB8kJGvN4O082c954hkQ1LkvtyDUVXqaoy+BQCAQCHRGIAh1rI5AIBAIBAKBQGAECFSdUBtyzphdJtH5b+XP/Z5jg8tQ5b+1+yyfT9YsFhqpJP1GMMukPP+eCXHOrN0aHlPuY7vpGhehzv0o41QeQ7t+lnHKuCg7J6maag/rrLNOukSrsUE8+kEHHZQSWPKGT0raPoLHIy4ZCAQCgUBjEAhC3ZipjIEEAoFAIBAIVAmBOhDqceGlPjpCuPbaaycpNE/0NOaTQLZ5/UnC1egmlS/XAS/PR3iox7U64z6BQCAQCMwOgSDUs8Mvzg4EAoFAIBAIBNoiEIT6/2DJ8nDJxiQ+k6hrscUWm7pqB3Ag777ttttSBnXy9ux1bvWwB6GOF0sgEAgEAvVAIAh1PeYpehkIBAKBQCBQMwQQ6mOPPbb45Cc/mTyypMyyVs8777w1G8nsu1uWR5OAi5FGIMcl0579CGZ/hYyBTOYSufHQdxq/ZGVPPfVUSgynpverXvWqkHzPfgriCoFAIBAIjASBINQjgTUuGggEAoFAIDDNCCBPykopByUZFfL09NNPpyzZrcmnphmnGPvcXvwca33KKacUf/zjH5MRRgZxnmwZ16dRJh9rJBAIBAKBqiMQhLrqMxT9CwQCgUAgEKgdAuUs1zrfLvnXNHlnazeBE+pw67rJa8e/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ydBbRVxffHR8UERTGxOxALFeOnmBgodouJraBioWJjd2K3GBiIgYndjR0Y2I2N/V+fvdZ+/+F4zj3n3vfu497L96zlUt+955yZz+yZ2d/Ze+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4aJJpqo+Q/SE0RABERABERgPBGQoB5P4PVaERABERCB+iDgoo9/c8UC0P+W/Hu1aubv8zJRlrh8WWWLy5dWj5Ysb8zk22+/DT/99FOYZ555ml4Rf+7lak1hXar+cdnGjh0bPv744zDvvPOGSSaZRMK/JY1EzxIBERCBBiIgQd1AjamqiIAIiIAItCyBWGBdddVV4Y033ggTTzxxmGyyyUxgzTLLLGHllVcOCy+8cGjTpk3LvjzlaZQHoTdq1Khw7733hldffTX8+eefYaWVVgqbbbZZmGGGGZqEH9/96quvwgUXXBB+++03K/MGG2wQunbt2iTCq1Hgf/75J/zxxx/hnnvuCYMHDw69evUKPXv2HKdc1OHNN98MQ4cODR988EH4+++/w/zzzx822WSTsMQSS1RVvMKLcr322msmlGk32nLqqacOXbp0Ccsss0xo3759+OKLL8KAAQPCbLPNFvbZZ58w44wzVrVc1WgLPVMEREAERKD6BCSoq89YbxABERABEWgAAiNGjAg9evQIK664Yujbt6+JwBdffDFccskl4eijjw577bVX1WuJSD7hhBPCqaeeau9cdtllw7vvvhsOO+ywMN9884UbbrghzDrrrE3lQNhec801Yffddw+77bZbOOmkk0wsVvP68ccfwxlnnGGRaTjNOeec9jqPQv/666+hT58+Jqj33XdfK/cTTzwRjjjiiLDVVluFCy+80IRu3kX0+5FHHgmrrLJK6NChQ2GxSzloy3XWWSd069bNyuCLD+eee67xGTJkiC2W/PLLL2HYsGHhzjvvDIcffnhYZJFFCr8nr/z6XAREQAREoDEISFA3RjuqFiIgAiIgAlUm8Oyzz5p4QwwiTD29mqgvn40ePTpMPvnkVS0Fwg+Ryr8Rf35RpksvvdSE35prrjlOGvhtt90WtthiCytfLLarVdDrr78+3HzzzRYF9ki+R/oR+GuvvXb45ptvwjPPPBPatm1rZUW4rrDCCiZud9lll9yicc/IkSPDTjvtFK644oqw+OKLlyV0aS/ed+ihh4Zjjz3W7uWZLEjsuOOO4bLLLrPIul/8/5NPPhkGDRpU9TbOrby+IAIiIAIiUFMEJKhrqjlUGBEQAREQgVolcPnll1uU98orrwzbbrutFRMhxt9uvPFG2287zTTTVLX4iL6vv/46TDXVVE1ilDIgChH5w4cPN9HvF5/17t07PPDAA+G9994Lk046aVXLR9m23377sP/++4fu3bs3CVXKQUSf9HM+u/rqq8M222xjItYvBDZp36StF7leeeUVE7+0B2ni5Vyk7++8887huuuuC1tuuWXTrQjqHXbYwYT1xhtv3PR3Uuf32GMP+y7/6CC1cmjruyIgAiLQ2AQkqBu7fVU7ERABERCBFiJASjLp1u+//76lMbsYXHDBBcNMM81kactpQos9xYjJ5GFcacXiO4henpMn2vgu/7A/etVVV7W91Oyrpiwu9nl3x44dw/LLLx9uv/32FiLx38d43UjXJkp+0UUXhdlnn73pi3z+888/h7XWWssWHkhTn2KKKXLrWKrACGqPUJcjqCkLKfKkzb/00kth0UUXbSoHiwHs/X7nnXfCdNNN1xTpp/1YtHj++edt8aRdu3ZVY6kHi4AIiIAI1BcBCer6ai+VVgREQAREoJUJuFjk0K+nnnrKBDWp3d999104++yzLULKPuU4MhwXETF25plnWspwnkhGTPfv3z8sueSSJWtJmSjH22+/HW666abw+++/m0js3LnzOPdx4Bf7ftn/e+SRR1aNHOUhnZt95H/99ZcJagRzfD333HN2gNvJJ5/clLbOAW+VXpUKalgRZb7//vtNPE855ZR2eBvRffZ1I5xJB/fL24xoNvvlibJ36tSp0mLrPhEQAREQgQYjIEHdYA2q6oiACIiACLQsAcQikV5++oko8EYbbRS+//778Prrr4eZZ545nHPOOXbKd1pU2cU4B3QhOEtdfmgXp00X2Yu92GKLmagfM2aMHbCFuOdE6vhCbG+33XaBdHXS1LMEPQeJEUEuchG5RYQmL/ZF77rrroGIPZH85MFi7FfmsDIi1JyYzZW3wODvgD91ZXHCr7feesvSx1msgL9fvJcyZh1sRlsQsYfbQgstZG1KRJoy3XXXXU2HqCXL99BDD9miBXVbbbXViqDSd0RABERABCYAAhLUE0Ajq4oiIAIiIALNI/DZZ5/Z/t7jjjsuLLDAAhbdvOOOOyy9ORkVTr4pTvUuIiBdWOeVGIHOidmPPvpo6Nevn4lwTqTmd5O5eM4BBxxgB2yxh5oTwbPef95554Vrr702V+ASUYYBKeZxdJl3ffrppyao+QkvhGfyXfwcFcKdhQgi8dyDkCVyzoFpLBAccsghdup38mIB4+CDD7afsvILIYyIZ881h585Z07nHjhwoC12xJd/zrtoM9LTfS880X4WSriXlG4EefJ64YUXLAJP3TbccMO85tHnIiACIiACEwgBCeoJpKFVTREQAREQgcoJcHI1YpGoKFFgxOxcc80V1lhjDTvYqpQIJrrKffzMU96FCGVPb5qgSxOHfJ/nk3LOIVuIRE7JpjykNm+99dZ2mjbv58C0LEFN1JZ/igj+aaed1sR7UlAjVPl5LsQ2wpjLn0d52NtNqvTDDz/cdFgZZUf0X3zxxSb6SbXO2oeOGI8j1KRnc7o5p52T1u4XkWmi/JQv+SzKQXvBCBHNqecutA888ECL5PNTXJwanrxefvllqx914/eydYmACIiACIiAzXX/FjklRaxEQAREQAREYAIlgIhDOH/++ed2iJWnOxOl5JAq31OdJUa5n7Rwfqqp1JTL/W3atAkHHXRQqqBz/Ajl+OAyj/QiVtn/69FhTtzmJ7Smn356i6inCUx/pperiKDmnuQCAv//5ZdfmlBdaqmlwjHHHPMfwU3EmMPD7rvvviaxzX3rrbeeMUTIIrqzyuDv9H+zh5pFBERwfChZVl38PqLStCMC2U8957NNN93UDpZ77LHHLBU8ebEHnkyAo446Kqy77roTaG9QtUVABERABJIEJKhlEyIgAiIgAiKQQcBPp+bEan4/mbRoF7MnnniipSvzc1Sc+m2r1BNN9J8n8QxSszmsq9Tlgo+fxEJYZwnL/fbbz37SqVu3biZsEcqkehM1vfXWWwO/i83fKdfSSy9tEWA/kKyoYC7XIHgfEW4iuO3bt7eocbIO66+/fvjoo49MyHp0m6g9Apx071tuuaWsk7/LOZTMRTaZBeyFX3HFFe23sv3vpKGzaEJ2wNChQ1N//oxT0jkZnH3gXbt2LReRvi8CIiACItCgBCSoG7RhVS0REAEREIHmE0BwcfozUVQO9+KEZwQvgpC9tvyNqOWAAQMyf0qJZ7jwzRPU/nkp4duzZ8/w4osv2unepJ+zr7hv3762l5gTx4nyjh07NgwaNCiQxnzWWWeFPffc0w7pqpagptykb3Pw2KhRoyyFu0OHDk3Vpf5Efzldm+g1iwHsgWaB4vTTTzchzqFq5Zz6XY6gpiBkCvCzYiw48PvVMKMM7I/n3ezTpn2XW2651EURhDS2wG9okyquSwREQAREQARsMV0p3zIEERABERABEUgngDA95ZRTwocffmhRS8QYJzwjEPkbYpWL3y/m0K1qX7z36aefNmHI+0n/JiLMgWOIfj+Ii5+oGjx4sJ3czd8QrHPMMUfVBLVH10lr5/AwUtyJOscXgnbEiBFhyJAhVi6EP5FiUqzh2r1790Ll86jyyJEj7XeoWURI2/OcbAveSbkQ/G3btrV/iKLTrhw0x/7ttIPMWIQg+k5mAIsWxx9/vN2nSwREQAREQAQkqGUDIiACIiACIlCCQLznGWGV3AOd/Fs1I8BezORe4rj4RIm9DHFZyt0jXYlReLmIhnNgG9Hx+Ker/PP4oLK09xRlSBo9e69J4SZrIO++UnurzSHKSNfnM/bKk4Vw/vnn2ynkee+qhJ/uEQEREAERqE8CilDXZ7up1CIgAiIgAq1EwFO2S4moIindLVncpLD3Z2cJ/KJp55WW0cUy93OieP/+/UOvXr1srzeiOq28XtZKFyXidxYpdx6zLEHN6eWc7E2qPaem8z0J6iLE9R0REAERmDAISFBPGO2sWoqACIiACIhAqxBAuLK/mUPbevToYb/vTFp6PV3UgUPk2KtOVJrU9N69e5c8LK6e6qeyioAIiIAItBwBCeqWY6kniYAIiIAIiMAET8DTzr/66qvw+OOPh44dO5ogracLQf3DDz/Y6eldunSx389WZLqeWlBlFQEREIHWIyBB3Xqs9SYREAEREAERaHgCcWp1ct90vVQ+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0UXnnllfDXX3+l3jnppJOGTp06hemmm67MJ0+4X//zzz/DRBNNFNq0aVN1CH///Xd49dVXw5gxY8Z517TTThsWW2wx+1upzyeZZJKql1EvEAEREIFGJvDcc8+FRx55JDAer7LKKmH55Zdv5Oq2et3y/JSOHTuG+eabL3fO/eWXX8Ltt98ehg0bFtq3bx/++eefsMwyy4RevXpZ21144YVh1113NX/nm2++Ca+99lrJuvLO2Wef3eb71riyOMwzzzxhrrnmCm+++Wb48ssvxynKFFNMEZZaaqkw+eSTW32x02uvvTYsuOCC4euvvw7/+9//woorrhguvvjisM8++4SpppoqvPTSS2Hs2LGpPoV8htZoab2jCAEJ6iKU9J1WI4CQZpC+9957w9Zbbx1OPPFEm1D8ev3118Ppp58eFllkkXDwwQeHDh06tFrZ6u1FsGQiGjBgQDjyyCNtoqr29e+//4Yff/wxfPTRR2G33XYLk002WbjkkkvCHHPMEaacckp7/W+//RY+/vhja9c//vgjXHrppWHeeee1z1vLEag2Bz1fBERABMYXgZ9//jk8/vjjYeeddw6nnnpq2HbbbcdXURryvaX8FD676667wmWXXRb69OkTNttss/8Ia+bJp556Khx00EFhu+22s3/atm1rrL744gtrM+ZO5u/rrrsuTD/99DZX4hvx//vuu28YPHhwWGuttcbxjY4//vgw//zzh+OOO65VfKMkBwQw/sY000xj8zlz/eeffx769u0b3nnnnXD11VeHJZZYwsQ0c/31118fnnzyyXDyySdb/eHy0EMPmd+HUKauLCb88MMP4f333w+9e/cOCHLENoKd98hnaMguVpeVkqCuy2Zr/EI/8cQTYaWVVrKVy6QzwKonYnvllVcOp5xySpNQa3wqxWr4+++/m4hl9ZvJ5pBDDjHnqjUEtZfw22+/bWo3dwji0rMqjxPBSnTa58Vqqm+JgAiIgAikEXj77bfDlltuaaJNgro6NlLKT2Fe23PPPS3KjL8SCz+isiwoH3300f/5zEX1LrvsYpl6yfmR/yeCnTanjxw5Mmy11VahR48eAXGNcG2Nyzkce+yx4YgjjhjnlYjq/fffPzz99NPhxhtvDAsttJB9jn0itM8555ymv/F3RDV1xPeL657nU7RGPfUOEShFQIJa9lGTBEpNVL/++qut0LIKfMcdd4Sll166JutQC4VyjrUkqD/99NMwcOBAW6GfZZZZJKhrwVBUBhEQgYYiIEFd/eYs5ac4f1Kwr7nmmqZtasx/LCaT4nzmmWdmBgRuvfVWi8SWI6iJYO+9997hjTfeCDfccINFq1vjqkRQ33///RYQIdI+44wzjlNMMtzIqjvjjDMsOs8lQd0aLal3NIeABHVz6OneqhEoNVH5iudFF13U6pHXqlW4Sg+uNUHNivt5551niyCsoHMpQl2lxtdjRUAEJlgCEtTVb/pSfsp7771n0WJSlmPRSCo40WeytDbYYIPMQn7wwQcmKs8666wmUenzZVaE+vvvvzexzr95J2nRrXFVIqgfffRR40MkevXVVx+nmARN2NpHCrmflyNB3RotqXc0h4AEdXPo6d6qESg1UXE4B5MG4ow9ORx4xYosq7NcE088se3JZVBmPxIHX3ARDWVVmM9Jhyb9iBQp9mHz/Y033ti+x6FZfgAG+3U4TIv9QBwI8t1339l3Zp11VtvLw0oqh4dwUQ72Cr/77rtN93OIWufOnZsOHHnmmWcsMkvZSc2mHnPPPbfd/9VXX9m9HCLGxWEcvJvv+kFtlJ3nFd07XmuCesSIEVbPNddc09LW3EHwVWj+n/1SsIYD+6pgz9+cS9yOH374YRg9erQ9h/1UXOzhps3Zg0V7wznZTosuumigbbgfO2C/GvsOKddyyy1nNuJXlq1QNp6L45N1cRAcB8Xcd999ZoscPLPuuuvavjHeRxnXXnvtMNtsszU9gpS3t956K9x55532ObaIbS688MJNaYPUuYjtEaH45JNPyuob2NuoUaNs71vy8v7g+/2SnydtmDaBLc+M2wWb5+Ak7J20xJ49e1q/w2niu6uuuqq1XZwmSTvec8891mfhOvPMM1tKa1yWmAvvph2T9sB9MOY5RHF4xwwzzBDWWGONsPjii9texbRDcOK68gzOcaC8t912m/HlvzkAqlu3bk2pljEPykKZsCcu+rbbLP/PQiEMGLfg3K5dO7MRH4sYX9xuS7EoahukXtLGlNsvxi/6RVZ/gRuHDNFuPu75vdQPe2NsTLvSxjf6Bn3Qx+60Psvfpp56avsOXBj//DwG3kNff+yxx8LDDz9stoBtkOJM1KvIQU48j/Enr89ldvLoA8rCGM9ZH3Bcf/31w4svvmhj/AILLJD6iLi98upaqgzYBCKFuRAO/MNeVEQL9kq/YvzAVkhBAAAgAElEQVTp3r37OAKNZ2KTd999t40VzHEcKuV9i+eSDVakrzJGU3cOpaQu9CfeGV9xm9BG9CP6YB7/ImMt+3Op97PPPmt7cWkDnr355puHOeec04pBXZNzPIdk8XfmHfcXsGWiy6WuUn4KYz77p0mB7tevn/HwCPLLL78cbrrpJhvTsy7GgyuuuMLmyXicyEr5pm8yPu64444W+U6mmSffkxwn6GPYaZb/UoRDOSnfjD3bb7+9HUTGnm/m3rhfJ98nQV1kBNJ3xicBCerxSV/vziSQNVExyTBZMPmz96ZLly72DCaTY445JnBfvBqMg4GTy/cRMlw4hOxtYrLzSQeRe8stt9jAjmPIs5iUmbxwRrgQdfvtt5/dxx4ldwK22GKLcOCBB9rkwOUp6ZT1/PPPN4eCyfqEE06wCWunnXYyp4/UrwMOOMDKQhm5mFy22WYb2+981FFH2Tt4L3uN+A7lLTXpJIHWkqCmbuwnI10fx8v39aVFqGHIQSWsUON0pbWj1xVHjNR/2oCLtkO4YwfuEPGduJ2wF4T0Aw88YGlnLFDgOJJiRvvTLrRRnq2QloejysIIEz5th6DCiaJ9Dz/8cDs8b6aZZgonnXSSpfBxaAsMEJLspWOP42mnnWb3cT3//PPmwPbv39++w5kB7Lcjou92wveSdcqyvXL6Bu/ea6+97PAX7BlbcyeQk2spQ95p8Wk27GXwdkF0YdekQsJjhx12sP6BU+f1pe1x6ukD9B844uTCjr9hN/Rb2i8W1Xn2QFk4DOfmm28OgwYNsv7t/ZN+jZNLZOjQQw81+2HRDrvAXhBF2BUikNRKHEj2B+Ks8wz+G5Ho9pPWp3k/HA477LBx2t3HMWyBBQbK4W3MGLHHHnsUZlHUNngn9eOdsYOf9l7sm/MYENK0FfbARaYQbRH3t6yBvYhtZPVZ+hnv4BBDzohgQYC/Ecmin2Kb2CtsGWfOPffcQJSQ/8d2KDe2g7BhDuFe6sM4RD8r0udKTdm0P7aMQMeeKRNjEnUmKlkqWphsr7S6lno378DmWJjDrugPsKIvI8j80Cf+xpyE3S+55JL2SAQU4xX3L7vssk0HQzFWnX322Tb+ltNXsW/48jzairHEr/gz5ttNNtmk8JiHjeWNtfRZWLJ4w3sZy2l/+il1RrxzMdYTGaW/EilebbXVmnwIPsNeivySSJqfwoIc78QuORSOOvpeZrd/3xudtfhUqq1dUA8fPtzaiwtxysIeCwXuT8SLwlnPK2ecKFUm58A8xRwYX/CAPQvP8R5qvsO8zuGlZFMw9uP3sMAMM18A8WdJUJdqAX1WCwQkqGuhFVSG/xDwAZpIlR9iwWTM5I7w4ECypLBEDHOfCzR3wi+44IKm1HAmMoQqp0zjWDCIEwFi8n/hhRfMCSFajZhGgOEIEbnySevKK6+01WafINPS6jwlnXt8jxRl4l6cV3dE+Zx9RAhAJnfEtk8aTCw4OdQBx4Y6V7JXvFYENYIVJxcHgJ8FyZscYYiTj0NI9KhUPWgDFkxwjriSdsDfku1EFIXFCdrH25fvEQXBwUbkrrfeerm2MnToUFtcQfwk247nXXXVVfYTIURqKBeOFrbgjpQ7mAhztwE/zIYIBz93gxDAFnBqcdKI0qXVib+l2V4ak7S+4d/D0Y0dH38mznrywJm0oSuNQ1a7UFfsH3ELI7/gQT/j79g9jjl9M2bnbcX9cRvm2YMf3INYIFrHxYE5nJiLINpwww1tgYYxwYU7p+46k88++8z+G8cP5xHRjyPv/Zn/jvcvpvEggoezzUJLch8l/49NMe4l7RZ7KcKi6LhEmWEa189FKgs68aGQWYuc3M/CSJGtG+XYRlodcMrpt/RNbJE+wiInvN1+6Cek1K6zzjrWV4i6M36m9Q3GXy4EGEIkr89lTdXOjOgwQp6IIn9jQY2IL7ZGxlHWVaSuWfcyPrCoRF1oB892SXsmYpEycWIyCyFkQTBuYofMi/4TRD7mIIb8cKsifZWx3W2KCDF1Zw51cYrww9ZYyERk+UGZRcY8FrWKjLUIZP7xPugLgohp76c+ViKc8QVg4RFh/paVgZNsA+8TsMNXYaGYRVIyyngO9YuFLWMWYwa2kLZ3ONNAog/SBDUfs4DL2EH7s3CU3Jec9uw0G6H8LAjRf0rt8Y6f5xxYzGHcji/8K/oqmRpJQe19j/GWX3Z58MEHzWZYfGLujBeQ83yGIuz0HRGoJgEJ6mrS1bMrJlBqT07WQ2MhRVSYKAYOMY6SH8rlExqTRSwOcKhwgBC7HhEjQoZjhLOCgGYFmP9POu/Jk1STjhvPJZrFJJqcoHyF2CMlscNJhJA6MTGT/lrJVa6gTvvdyLT3EoUhTTbrSk5+OMKUBaY4bXmTIwzZa83qNW2ZJ6hJ+cSJ5ioiqGkHJuzkBO/ZBZQRRxPRU8pWcAxJ3SUNPU0sINRYECCymVYuyuvRdxcvCAIcHd9q4HVCCCKmPIWyHNFUpG/wHjizoICz6xkd1RbUsZhze/J+waIWNkPkA45x/3HhRJZK7CjDpZQ9pLU9fRQbJTrKc4n0uNhOCk7SsHE6iWrRX7jHs1jgR3ppfFhi0i54F9ElFkfIWkj+RjB2T4QapzLZxl7nPBbl2EZcP8YZFjGIpLGQF58Qzd923313s+U4U6G1BDV2SB9hKwSLbfBB9CNiYzGPCOTviEfGZsZ0ypwmqInO0j6IrSJ9Lmu8I7ODzCWypnxfrO9nZb7wxb6s+5PtlaxrVro4z/M5DXv1rCb+nrWHGuHN4hGLB9gt5ea+5EngcWYGizvJfpDWVxHrvghFujVimvnL50wWPlnMw35Y0HZBXWTMo9xFxlrmaFLXSf8mm8bbnfmX/sYWFL/IIsCmWRBlXGW8975cZL7NWmTKOsXbxwK2/6SJy6wtCvF8W+qUb2yO+tAHWCTIq0vSRhjP6F/0KXyecgV1OSnfaXw9uk//ZUEgDkDk+QxF2kvfEYFqEpCgriZdPbtiAs0V1EQgmSyJBPLzWy6oS+15ShaWKBkRqyFDhlj0mMkFYRyngvmEhGPg6VesUpM+Seon97CHk6gKjjPCxqMAsdOz6aabmsD3SQNhxyRPpJwUcVK+K/m9xXIFdcUNlrgxnvwQZzjCpKz6qnne5IiDhUOPmCIToVQ9yCxgzy/iK09Q005EjInC+s9zxPu33fkipRfmRMLSfrotjVNW9M2/myWo3YbcBnx/L4KfCBvOKJFw7Cp2cMoRTfG7s/qGl5PFJSLpRBSIXJHFgcjyVPY8GyknCpnlpPsz6HeIZfoADi+LY7FDTFl8P7OXq5Q94FQjbmjfIhFVnplVRj5DZOL08RurCBrENocIxc6y1wVHn+/g9OJQsy8+GcHCoUSUUV/sMtnGjGmMJXksioxLnuET14/9o+xFpq09UyMWWvQP9gjzHcYx7IOFHvpfEZ7l2EZcB6LP3Mu4wPYK9pIzRjI+IAIQcthpfLHnHAHm421W9gb3FO1zabbPvQhEhAhbCdh/zAUXxCqLYL6dI6vv5NW11Njv2RUsxPi2o3huSf5slpeLvgRX9q4irn0BycuYFG5F+mqckUXfxVYQ/CxKexo7Z1RQzlhQl8u/1Fjre+opL9lmLLiRHcaiSVqGjS8i8hNWRGbLmWez/AlfmEXYkzXgi8++2INNeDZEbBP+W9MsKOJrcLEogR37uFdKUPN9xiPqkUy3T7O9eHzZaKONAtl82CxbBLiqKaixCzIB0hbmff85fcr7Tp7PkDcv6XMRqDYBCepqE9bzKyLQHEGNc8XhIkS1mNBjQR07E3lRAz80g0gdTgf3+kFaXqkioobJFacUgR2n7MZOj6eN+qTB6jpOGkKG/ZxE2+P0p6JQx7egJnWQg3lwCOKTPPMmR4QKKXEe0S5VDyK8RKPcISwSoeawHkR18qdF3OnGEWKVnIgFjmeerdAelQpqBCARSRxf0ldxynHu4janTp7S50KoiO35d51Jqb4R25RHWIjokNrs+zOrkfKdFqH2qBvON1wQmL6olXeGAAtgpPl65De2B0QWdaB+RU/BzRISCDnKhTD2PdPYKY5wmqD2bRxw9v3WCHz6uaeYMlYQWSLbAoGYbON4oaGUs1uObXj9WAjgoDi2WWD/Wb9h7FE9xAplZ+GxtVK+WYggAseYzgIdtlF0cSRLUPue+iJ9Lm3c9efSdr6NiO9hAyyOFLGztPaK68r4k3V2QdaclhWhjgU4cxIsGQdp7/hKpmFn9YO4r3oE2BcWsGHGTxZV4YPdkzHAu1xQV8I/a6z11HuyyTjQCxFdKsOGd1N3bJgMFezY91kXmWNLnfVCm7EwmdzOQlozYwb2xnfSBHyp+TFPUJP9Qmp8WrQ4WSe3EcpB+5C2zjjr8101BTX1YEEuuZBDGX2vOeOg22Wez1CkvfQdEagmAQnqatLVsysmUKmgZjUXcYKjR0QoKcSIDnFYCQ63p3J7Idn3hIPr6XW+v5VVUvaGsepLZCS+ijiurCyzzxMHPE7Z5Tm+Os6qMiuxaemhiPDYQSgH6vgW1JxmjUhkUSB2CPMmR1boSaP0BYxS9cBxxQnyPZRFBDVODXaAqI73pvsJ8kzynJbKhF7EVpojqHEsEAZEoUkfZvFlhRVWaMpm8P2M7C2DI2VmsQhHNm+7QSyo8/qG25ULJsqAUCQyjoNVrT3UaYKa9mYhi8gSe5rpP4i9ONrjzOm3vljDwgrOO33VM0mS9oDzzEINvLt27drUnXC8yWRh4SqOgqcJCW8TDkWL93WTlkpbYpM8i7Rwosm0aSyoeam3e5wenlxISo4vvLcIiyLjUhyhpswIK9+DmSXGXLBQb08pba2Ub28o2pPTjBGqbLlgz3IyfTatLbMENXvii/Y5P78gHoP9uZwT4RlIbh8sTMQiO2vszuId1zXrUDMyoNgaw2JRXgYL76fdWFDE/snuIFqMAIsXDT3qTp9jYQ/hkyWo477qh4yxh5kMK8QZKd9kipFxQRYOvOA9cOBA6xOV8M8S1L64wLjFwguX76FmXue97O32g9L4PtkW/D9p7xxiVyRV2tsxT1DzLBbv4gwF6g8TfknAz81I2kWlgjo+9K1IZpXbHQt6CHzmvVKZHFn2W8pf8+exkBP3U+yJ98d79/352ASL2fhxPj/n+Qzl+EX6rghUg4AEdTWo6pnNJlCpoEZssDruq8xpQowJjj3LpBS7CGPlnJQ5BvH4MA+PHrIvMinAqWRRxxUxzUo9gsidfz8gDRHgB7+kOQq+L4pyJU80zgPt+3M95T3v+y31eZy6nnb6b9rkyL4tnDsEA6lvOHG+xy7ZjqRD8w8OC4sNtJunjhUR1H4oF9ESItEu9kk1Y4JngQMHrBxbKRKhTtqn70slEosTSBSaQ2vi/ZD8jTRXHFJS8XBEOD2Ynz0pR1AX6RvOhXe6Y1ntPdSIufi3SN3hJHXT7Z3+QxvTVghsLpxHtlawCIGd+OnZ9BfSFmMBhv14SrLXEQGCrXnb41izoBLf68I3Kfo9dZO91n64kPdnImOIZPoeQgW7TApqryNtyInZtCfbCxD4RFx9+0La+FKERdFxKRb2cRuk3Z8VSWxNQU0fY5ELIejbaRBOLFzE22LS2jJLKKTtQc7qc2nZES5iSHv3DCTsgj7Lwk6R7JY03sm6lsrMYJwiM4KIuM8vaeKSqDf8ONST8YZ0eOZLhA79nbMguKg/C4osPHl/8wWgvL7K/bQNQgghyeIlLJjjyOjw6CMCjn5bCf+ssdbnayLlnv7uhxByFgbvZxGGNmH/PIsdjPcsvvlCIovm8bhQak70eYm5KE63dwYc0OWfMR6wOMkWHj+VnQO7fBErfo+XmZOuk1spsiLU2CGLBYyTvIPnxj+3lVYPtzvGPJ8HqyWoWayg7L6vm/8mY+ryyy+3/htH6ska4JAyDvPzOkhQt5R3pudUi4AEdbXI6rkVEWDCx0FF2DCgkvrMqjeHqCQP7/EXsALNIUQMvkwQ7Ln0vYoM2kwsTKA4tfxUCKduMvEwmRIBZdIaNmyY7U1M/i4kzjeOGiInPoyMd+PYEu1C5JDWjGBm/xzilQmdi0mKdHGcaqKuOM9+UimpqUwuRBtxlnAsiLwQPeAQGE7qxPGhfvw3qWMIewSI79dOg4yzj3hiAsOxJ8pA2i7ODTxx3Kt1+btJdcNJ42AaHDMi/EQnuCgbqfhMpFw4AAhKvuOH4+CQ9unTx/YQ85udyXZEiNDm/pvROATsX03aAU4UqWzJdkK40LacHEtaIu3HCjpRcU4qJSrtoi3PVmgfoqRE7bA12g7nFscsTh9E6FN37AEHgogvNotNEmHCBnCKiO4g4LAnnFLaHTY464h8OHKv1wlB4W3KHlOeSTQb22PBCIFWpG/QdtgnGRnYG32GyAXl4d042zjh2FFyv6rbU5oNUwYcxLgMtAsRN9oV55U+wd522gW7IELMu+LfW8cBpm8QOYcZ7UJ/JSOFvkU5KTuLZV4+IoU4tDizjAuUnTaBD22PCOZ3ev133hkP/AR/+jenIROhw57JtGAMYE8mz6c8vIu0WdqA6DSLQIgbnHP6Lv2Oeyk3fZZ29j5C3+CMBk5aRlATkeeZfjBS2vgCH8qXx6LIuAQLRCARfefmEcbk/UQaEWuILspAm9Fe2DwRYs56wDmmH2VFUmPb4N2ITQQdIoPFTcYpbyPsycvA99jfyUIJ4o9+RVu4bTBnsPDCgiMMGX/pS9zHYgkLlkQDOTsAO8a2sG/Kz1YU5oMifY5+m3XR3vQ37AeRxE9w0dcRn2kprfFz4nbOq2vW+xk3/CfkiLYSEcZumdewV0Q0bUgfpP2wMbdzFq6IVvNd5iLKj6BhPoyFTpG+Cmvuxd4Zq7BvDrpjTKWvIJpgwpzJXMb2AuYk7C9vzIN/3lhLfyYThwVRtnawCImgpwz0d8ZRbBzhjS2zqMavTzCesE2MMQffg7GXeYvxNz7zxPkn/RT6NuMQbe1+CqeH4zsw95N+zXt86wrPQbiSgQMP5i9snAw5ysv5FaSFUw/GZOpBn4etz+l839/FOEedaDv8HBZB8k4qL9d/SbO9PH+NfsD4Rz0Zc6k/9kc/oc8xtzNesL0Oe8Mfwu/jPnwoPmNehxH1w6eIfQbmwuSZGtXybfRcEcgjIEGdR0ifNywBnBDS5bhYBU3by8Skh8OIo1HkdymLwOKZTHw45Xm/6VvkeY30HdgggGFTaqL0tsMZJKW2yG9uZnHCCcNRQ7xnRYGK2EpeO8SRcxynUjZAvRDH1CvLNku9D/FBRAgxm4yc5JWzNT+P00hZjKId8toeBwsRFrc7bBGz/tvZyTpgVzi0MI1PQvZDgPLeWYqJl6c5/dnLgV3k7RGPy5LGojXbryXfldVGRd/R3HG1uX3O72ccYXEF0Vhk/3TR+hX5XjxOIXY8gwURmTfn5I1xlfTVImX27zSXf/wuH9NZtGLBanxdlINFKw567NSpkwnj5MV32BrAwifl5Xst5WuMr3oXeS9ReuZ4xnEWt8lQ8z32LFLKNypCUd+pJQIS1LXUGirLeCfgTgUDPY4tEUtWcklZ0yUCzSGQdcp3c55Z6l6iwmQ8sF+vVq+sfZnllBchRUSMQ6r8973T7mdfHqKaKGg5orWcsui7zSPQCG1U7v7p5hHLvjtrX3al72uJvlrpu3WfCIiACNQ6AQnqWm8hla9VCZDiSXo3KVOkFfJ7p6THkWKrSwSaQwBBTeqx77ltzrOK3Js84KrIPa39HZx0InnshU5utyhaFjIaSCkkRZMIb9aVPEG76PP1vdYj0Aht5AdfkvJfZP90tehWQ1A3t69Wq656rgiIgAiMbwIS1OO7BfT+miJA+hV7LkkpHTNmjB3wEp8EXFOFVWHqggD7vdm/x5527Iq9yOwhy9tb2dzKkUJJCh0pj+X8tmpz31vkflKv2TPJvkUizOyHZf9rJenpRetJ9gkp0uwtbM4WgSL103cqI1DPbUTfZt8y50OQbk2/44wHDvYqtdBTGanSd7H3lp9PYt8q2RidO3e2szdIry33asm+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P3338NLL70Uxo4dm1viKaaYIiy11FJh8sknz/2uvjAugV9++SU88cQT4dtvvw2bbrppmGyyyYRIBERABERABERABERABESglQlIULcy8EZ/3T///BN++OGH8P7774c777wz7LXXXmHiiSe2aiMC+/fvH55//vlw0UUXha5du4Ypp5yy6fNGZ9Oc+v3777/hk08+Cbfeemu47bbbwiOPPBJWXnnlcMopp4Tll1++OY/WvSIgAiIgAiIgAiIgAiIgAhUSkKCuEJxuK02AyCnib9ddd2364m+//Rb233//8PTTT4cbb7wxLLTQQsJYgADcTj/99HDFFVeE9dZbL/To0SMsvvjiYZZZZtFiRAF++ooIiIAIiIAIiIAIiIAIVIuABHW1yE7gz/36669NUO++++4S1M20heuuuy7ce++9Fo1GROsSAREQAREQAREQAREQARGoDQIS1LXRDg1XirfffjvcfffdFpH2SxHq8pv5+++/DwcccEA45JBDFNEvH5/uEAEREAEREAEREAEREIGqEpCgrireCffhCOrXXnvNDswqIqgR26+++mr49ddfA4eVtWvXLvz8889Nh5tNO+20YdFFFw2TTjppYD/xl19+Gd59993w999/jwOZ/drzzz9/mHXWWVsc/ldffWXv/PPPP+3ZlJN3ffTRR+Gnn36yv00yySRhwQUXDEOHDg0dOnQIo0ePtu/xOWVdffXVw3LLLdeUqs2e82eeeSY89dRT4a+//goc6rbddtuFueee2543cuRI24u+zz772DNJpYcL6fKkf7dt29buueuuu6xsHPDWs2dPY8l3eeaqq65qZZpooomamPAZe7EpF/+9yiqrhG7dujUdEPfdd99Z+1E+mHbu3Nn2u7/xxhv/qesMM8xg7xszZow9H/a8j3sfe+yx8PDDD1s527RpE7bddtsw44wzhiTLqaaaKsw333zhww8//M/zqR+Mva2nnnpq40N9/fA77IIytiOizW0AACAASURBVG/f3srAQgRl9baKjWGOOeawd7X0xbtef/1144AdkJbv5fF3ffPNN8aVCw6LLLKI8eV8ARag2CcP+3nmmSdsueWWxo3nvvzyy/Yd54vdvffee+GLL74wzlxkL8D9448/Dh988IH9jfuxFVjFNkr9saO0+/PK09Lc/Hn0FW9n+NHOlJn+4/YHi7feests1vsgB/L9+OOPoWPHjmGBBRYYZxsEmTI33HCDMYRr9+7d7ewBP9eBZ/AdskDgxjjTpUuXsOaaa9rz8w5YnHnmmcP0009feFzg+y19xTaV9Wz4UU7YMZ7Al76z8cYbh4UXXrhpbIjbgGf5uMu5GG639DVsKh734DnvvPPa+J1lU0XaoiXZjBo1ytrUL/oUfZ96YAveP5Zccsnwxx9/WP9j/KEO1I9xlP7DhR2ScUXd6NPrrrtuePLJJ60PwXLttdcOs802W9O7mKNKsU7aMfzmnHNOG9fefPNNm9+4mEOw6VdeeaXkQZ/YFWOJ23OazfPOovME83E81hdt37R+xLgfzw9pbYydUQfOXikyvybnhCw7xWfABny84N3YADYczymxf9GSNljkWeXYAv2Y69lnnw0PPfSQ1YN5ffPNNzf74Uq2nfskWfN0kTJW+p28eZh+yHkwzO0+LmN39EHqusIKK5hPUi4j7JU2HzZsmJ3pw9izzDLL2Ha5+BBc91Ho29NNN531bcZE+mGRcZVxgu+5fcX9uFJmuq9+CUhQ12/b1XTJ/QTqDTbYoKmceRFqnJDTTjvNHBmcPBySLbbYIuy5555hjz32sImDgYtoLQPwCSecYE40F4ecMZkPHjw4zD777FVjw8C8zTbbhP/973/hqKOOsjJR7mOOOSaMGDGi6f3HHXecCch+/fo1DeCI46222srS4Pv27WuTBnVg8N5pp53s+59++qlFpKkzIheOOMA4WYcffnhYdtll7X1MphdffHE4++yzTZgxaVxzzTVhwIABYYcddrDnIki4j33sCHIEGuVlkjv22GMte4BJGKHGfyOyeDfl8In5+uuvt/dfcskl5pB7XSkXrHk3f7vwwgttbzwcqA9Cnn3fOIbHH3+8iXH48L1zzz3XnKeiLCmL28KBBx4Ytt9+eysf/Pbdd19zIM4//3ybDPnvE088MTz33HPGBmeUOt9///1h7733tr37nCxfrQsWZ555pnG89NJLQ+/evcdxsv2zW265JWyyySb2GWL3iCOOsHvS2hdWTPzUiUP9qJ8fRPfoo4+aneCUsCDChQg86KCD7Lss4DDJp7Ub3/X7EROIhKLlqRa/ZDtjR9gZLLFBP3fh6quvtrHipptusrECm6Z/IK6xN4QQts+hiCeddJItYmHnMIbT1ltvbXbh3zn66KONI5xuvvlmW9hg8Qd7PvTQQ21M4Z1nnHGG2RB2RbkQYPS5cmy5pdnRF+lbBx98sI2L9AmcaGwNfoyX1AVHEkGFXfDfPjbAi7r7ldbX4MEYzLiEeGSMKMemirRFS3PheQg0xtqZZprJxh3sgvoxHjJ+M47jrMMAR5qxAWbYzOeff27bbLiHv7FQxt8Zd2lzOMORvkd/wx69D3LwZhHWSTumzMOHDzdbP/nkk23BFtFx5JFHFrLDUpwZ/1l4KjpPVNK+af2I+Yf5hoXixRZbrGnMefzxx8OKK65ocxmLxdSXBYoi82vWnJBmp3w3jXOaf1ENGyz6zCK2wJh1++2324I0cwtjO30fvoMGDWpaVCk1T7OghP2671S0fOV8r+g8THuzWIT/w4LwBRdcYEKasZrxjAUDH8+z2jHZX2BEgIL5n/6KP8L8yXiNj4KdeZ/GR2ER0fs54hg2zBMwLjKuMoaktV05vPTdxiAgQd0Y7VhztWDwwvldeumlm8qWJ6j5Ik4gq4jcS5QbJwBnBYeQC+dxpZVWCtdee23T3/g7YhpHgX8j/Kp1IegpC4MoIogLJ4YJgVVufz8RAlZX55prrqai4Mwgpok6MJAjqq688kobjOPJDfGHI08dEdjUl3fhAOIoc+E48zciK0w4OHa8m/sQBERH/WL1FWHP31mlda6wRSxw8U7+m3LjxMXXiy++GB544AFzphHpLBbQDryPVV0mNByZHXfcsWnx4L777gv77befPc/LgujfZZddwjrrrGPOQBpL3hs/39syzRZwZFk84HnYDaLdv0dmhLeP240L6mofhgcXnEQc4csuu8wYceGgn3rqqcYS5wcb8j6Bw5/XvjyDZ+J0bLbZZiYkvT/gnPI8BMTll19ugiG53z6Na/L+csvT0v0srZ2JtiOAycjwNoUxLOPDDcm4YJECFjjuffr0sagh9fZ+Q8QCYUWfw6lKfgdhjuOPYESgY2M4VzhpyXd+9tln9n4EG2KryLjQ0rx87CPqhpjz9vOxlD5B3+bCQaQP0zdZkPExhH7JeEQmAFeyDVgsYCGMhax4PEvrq+4IY6Nuk4x7eW1RTeceG2d8RuyxoMnia6dOnZoWEXwcYkHROfjiJ30p/hUFbAknG1vwLChfRGOcZczGgefzIqxjmyK7BCFOeZknaDtvjzvuuCPXDhl/GXNL2Tyci84TzWnfuB/BlLkZgUQmUnLMIfrPeAgv5rOi/agcO032XV/wZXEp6UtUo48WeWYRW/A2QVT7XA0/5jYyFHw+T7adz9PMH4ylvmhepFyVfKecedi/S/vHZ+74uE95GWOTY3BWf2GcYxGHYE68oO2c8El5HuNi0kdhPGeMwFcig6fIuErWU9p8VAk33VPfBCSo67v9arL0OGrnnHOOieE49bqIoD7vvPMsQo3jluZc49wx6BIhQkj6xDC+BDURWJxzUgFJ980S9B5pQ0QTyUDsMAniYLgY9Mb0lXMiSwittdZaK3XSjyNmiMSsQd2fR7QfkUD7sCpM1M1TUHFySBvDcYsXQbxM77zzjq3iImh4L98nasiCABMb93pKOU4RjgqpWzEP/zvpejhZON9J56mooGYRg8g572AxwRliYzhuOHQetR4fgpqVdcQ0ZVljjTUMI1Fg6ozdUjYEMI474hgx7YtGzjzZvv53IvN8n+eywMGCC+IFh+HBBx+0RRXsKnkVEdSVlKclB6Fkn6c9cXhpa/oN/Z4raessViCY6C/YHjbPOILojrm+8MILtg0FZ5Q2Sn4HccSzGFeIapCqisOU9k6iKwhuPod9bMtFx4WWYEfUhYUn2KQJajIgEI043PBlscHFGjZBm9OXfXtC3AbcQ0QWm0pLV49tivuJrDIO4By7oIZ5XltU86f/aFMybcgu2HnnnS2rhj7n4xWfM3bTZ0hbdxHL/EXkL86ySutDfN8zPVycsUhRhLXbMf9GTBMhI/IdCx7mliJ2iA2woFTK5uFcdJ6AT6XtG/cjuHo/IYMkKaiZFxA3ZEkwNxTtR+XYaVKsIpjwJbDteMG+Jfpjpc8oYgs8m7GFBewllljC7MT7PJyJyMI4nkez5ulKy1nkvnLm4TQ/j3d4Bhp1ZUGGlPUijLAlfCYff7y8HrVnix1zM/NJ0keh3LyP7SH0xyLjaqk+VYSVvtM4BCSoG6cta6YmOKQMgKz++eBO4fIENRMrQpxoAgNZ1kDLcxgU2ZtL5AknGqeQPXOtGaFmNRgHkj3KTNAetY0j5DizOFsM0ogpojzs62IVlZVXBuM4ghY7czj+TJobbrihRZXcsfeGpq69evVqmjiyHCWPwBA5ceGJM4FgQyjzXMTBWWedlfpzZu6QkkZO1J12wfHjd8T5N5M6UR93uKknEVJPU0f0xReRfJx6j+pNM800lpXgF8KTqFbclrEtbLTRRk1RWtK3uOJFCRYvSHsmEoyDhgONE0J0sjV+ro1ywxobZZ8eCxG+oELqMTbgghoBzH7dIu3rfDwjAgFFnyHtmcUSRBL7OrHJOIXX78POWNBh9d73hhLR5u/ufFRSnpYceLydWWwgswHbRZwQNabfuAiCMYtDpHSzoML3sCMfO7weLDzQP5MXaYWcnB/3n7x6lIpCxNkWRcaFvHdV+nmaoI4dSsbJq666yqLRLMiQakvKc9x/vA2IZrLohhhCpDEOJa9YcCFK6WcsovoiD+1YpC1wlqt5uYPPeEzUOXnGBmMWiyyM4fQdxAl180ySuA+ljfPJiBxjZhHW2BSCDhtlAYd5wqPcWTyy7LAo53LmiSLtm5yH8toxKajj75fTj8qx07jOcMZ3IKMD8V5LgrqILfi+X+rEAhBnPrCwzeJXnJVF27GQ5PM0Ns087RlTee3U3M+LzsNZfh7v9znL5+0i/QWxjF+QzNSLnwcH5obYJypV31LjKvfF8xH+KPv2yS5kPoJ/fH5Nc7nq/tolIEFdu21TtyUj9RLn1iNzXpE8Qc2KJAMdacGIsFIDLY4bkWomFCJ+pNu1Zso3e7+YwBCRTMxZkYu4EdmrQwoSe1Vx5BFWcZqhfzdOyebZOKc4e0RM4iuZVpjlKCHq2JeGmGMFm4UHBnr2DPqeaZycrJRoHGpEGBFAItHsMWKPEmn9TBSIHfZV+rO8ndlfWmqBo5KUb/Z6Yyc4oEyGfop8MsrvqacsXGBTiNDWSvnGiWGFGxsmUodTTpkpEyKFdnRB7c5lkfal7d3uSetEqLNYw2IEixAsjOAkIGziBY5SYiDp3JZbnpYepNL6PBE6+jr9gPZmASfN1knFZY89C0MstKVtDYnL65EM0ifjKGS5Qobvuy1XMi60JMMsx88XxejD8YIL4xaOX5qghjn9ns9YiLniiiua9mgmbYrFDfZm8n0WkmJBnbVNpyXrnfcs+g1ig77B+EsWg0eBk32KxSa3Q++neYLao/AIIhaSGQOKsMaOif4jGFi8gDljhO/pTKtX1jhflHPReYLFcJ/XSrVvuf2oiKAu0o+8jYrYqdeZsYGzKFiIY/EiuaUsz46q+XkRW/BUdXws74/e55kTkoKatmGe5jvM0/GcX826+LOLzMNZfp5ntDGeUAeyFoswSvpFcT2xZ8Z7RDdZcnCJs3OymBQR1MktSCySw5wsiLTFyNbgr3e0LgEJ6tbl3fBvI/Lpezg9ClZUUHMvAyfRTRzirIHWJxVEnQsHBtHWFNQ4+Tj3iOJkahwRatIwiS57aiUMYqFJdJj0doReckDH4WDlnO8QheQdiKb4J8hwkFlIQOz6HuxSjhZOJKvYDOxMurDj+x6pYeLFGcSxI1q52mqr2WIFohjxT8qmC+bk4kEsuP2wJyYs9qomI8Iw4PlEgZJpsqWcVrcFbApHFfGYJx54P7bIwkepBYOW7pRM2OxvRvCT8g1jbIKMA8pM2w4cONBSvsnmKNW+OH8IIFa9ibbj2HK6t9t90jlNEwflCOpyytPS3HheVp/H5u65555xHKukA+Oilv2xiBoWr7AzmMURArY7EK1BUGGvRPfpW/F3OJ2evhfvQy8Soc4bF6rBLH5mVp9gvzd2R4aJZ8T4Hmo/9MqzF1iAi4WGO8UI7+RCDc+irzM+MB6xkJq0SbepUm3hqfzV4MN8Qbo3ZaQuLC4yhvhYRZ1wruOIlm99QLSQhYPYZStM1sKpR86I+PPdoqxhHtuxZ5+UEj5ZdliUc5F5wg9MLNK+vte1aD8qIqiL9KPkWFHKTr19WOhhgQjxWWrBvhp2mPfMZLuk2YLbJXOx7zf2vcH0IeyO8zsY+4rM03llas7nvoiXNw9ntQP9DkHKljIWmPycmLz+wqIZC/8ED9IOxaVOjAecC0F2ly+Ae12ZR5gjONAz6bvy/8nFe/6W1qdYsGGsIRsvPqOiOUx1b20TkKCu7fapq9LhuDBIEZn2n/BIc/YQmy60EAAcpsKBQ6TGIOCYmLOc66xIS2sLak7HZmD1RYPk5MXCAGml8eFg7OtlokMccS91JYLJCa4+eMOQKCPiCQeVKAEDPrxw/NzBx7mFG8/jEA0f1BHFpAz68zzVkTQxJiX2jRKdYU+en9Lt78R5ZA+1Rz1xDBGEOGq8m9RprmRdaRMWBaiTH0Lmwg5h7geKcC+pdkyU7GGsJELNfR5dyhIPaQK/NQU1HHC+yS4gDROngLYkK8BPg8ahR1C7PWe1L4tLLILEdk87cS9XmnPqByohEsn2cKFYZA910fJUa2BKc66wE+pBNog7M2kODOnu2AcOF44M/YboAAtJ/jN0ON0sZLGXljRjvgNPvuM/e4QzzyIVB2nFC2JFBHXeuFAtbnmOn2epeBYDNsEYgm2y2EOKJPUjwk8mTTJyl7aw5mMBohCOPuYnbdJtqlRb+NjS0nx8TqJtEaleFpxtxknGZ2wKG/AT430822233SyahWDBfuhznoIa19fP9SADCKEDV+yvCGsyq5ILQ7yTcTxr60aWHRbl7OKy1DwRz2tF27doPyoiqIv0o7SxIstO0+qcdj/zLvvmOYgTXyZ5CF9L22f8vLR2TdqCZ0Jgv/5rFz7eczgncwxbnRj70+ZpttT5mJfmo7Vk/YrOw94O8dxOOfAlOKnbF8WzhGuSkQdcyMSLfTQ40acZ/zmc1X0UfE+fJ+lDjAP4Pj7H8t5KI9TUiTLgp41P22rJdtWzsglIUMs6mk2AgQJxxoTAyYgM7Ai35MW+WCZnBlBWEEnrInKK0OPf7G/D0cVxZnUWZwNHb/311zfhiVPDhIC4Q3yTKsfPnBBtZRWU32YkGsX3qzER4pQSJeNnizgEjMNjcMgYqBn4qRf7J6k/zrqLUKJCrFYSyYEL5eb0SC4OT2JvMhFooppDhgyx+pM66c48YpjIB3uA+TuMmWyIsCBY432lPJtnwQVGTEaIchw9ThfngjMHnpFuzio30WlEPhMgkwy/B4lzyMSDsGDCwbng0CEid8m6IvLhjxNIVJ5nE+FgAYG2xVmmfYlMUydO5sbpLMqSdOmkLZBSzfNwLLgQ2exHx77giQNNFJj9yaSi4pwi+nGWmOSq4UzQD2gX7INoAanxrK4fdthhxoR2wonFprF/0g75DVz+Xqp9EZSUHcebNHLsinrx29T0OSZsHCiiEzyPdkSIY3NEauGNbcbthrNP+6Tdn1eeau0Hi/s8ZWavPGXEAWT/NHXB0aefk0bP4gz9nc/YM0/KNwxoXz9UjJ8uYrGC5/lPzLAQ5RFRnC8ikxx6hjNKZgwLSjhevnhFudhrjg3xDsrBoiF7F2mPcsaFaoxL2D+2BwOiM0RD6POMT4wDREioO44nNsRYyoKPn/rP9+FBBgX9JtnXGEewH+pN9MtP46UPl2NTeW3R7IkoegDRd+YFThvHfuj3LA5y8TcWLcnAgRHzEAwYZ7AnolPwpH48A+eb/kX03QU1/Y+xF14woN9hM4xvOOV5rImctWvXzuwY2/Mxk/ECe2Vhw8dt7NV/ArGUHVI35oo8zp42W2qeYBEhOdaXGjP85+ZK9SP6CWd2IFgYz7Aj/6ky5sty+lHanJBmp4yDjJ9JzrBKs3P+zmIn8ybzH+N0tS9szce0PFsgWwx+zMtkmrEYxqItdkPUFVtlMYxxs+g8Hf8uc0vUFdth8azoPOyCmrLj4zEO0e9YGKDP0rfKYUR/oe/Qhozd+JRkUbAtim1fPM8v9jrTp/llE/wcxjf6NIvYjJl54yrzR3I+wo9jcZe/Uxb8URjzrNa2rZZoTz2jOAEJ6uKs9M0MAkxYDPSIKFbmk6neydsYhHBMEUE4NzimDMKkYcYRoUYAzj4g6sbgjFOU9XMVrIAilEt9B2eJA5p4Fs5dUtjEK9wITt7L8+KD4WKmHETGgUSl3tkSbVCkbi3xnnp/Bk4pi05cae3b2vWrtfJUWn/vNyxmIWLSriLfqfT9tXRf3hhS7bLWMmfGKYRaqTEzjvoxX5Uas8cn61Kcy50nyrGJWm7fcupBJJgIp2fLlXNva3wXH4r5vdSY1hrlaIl3xJkCBAnwcVqqXkXtsTV9lFq3rZZo0wn1GRLUE2rLt2C92dNJ9IbVt3IEMRFbUruSp1e3YNEmqEeVSkmdoECosiIgAiJQBQJFDp+swmtb9JGaJ/Jxkg1GpDLtJyTz79Y3yiFQa3vZyyl7Jd+VbVVCrT7ukaCuj3aq6VKS8ky6IWmV5VxaqSuHVv53cZRIJ/a9gPl36BsiIAIiIAJFCSCo2RLg508Uva+Wvqd5onRrkCVEyjIp/GQK6aouARfU/fr1a9oXXt03jr+ny7bGH/vWeLMEdWtQbvB3IIw5aIqfTirnYj+Yn0hZzn367rgESJFibyR7hUldYq80e5b90BLxEgEREAERqJwAB7WxR5VsLLbJsL+ebU71lF2leaJY+3OOCWejcE6KruoSYC/48OHDA780QHYjB7lyFgvntTTiJdtqxFb9/zpJUDd2+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VTgREQAREQAREQAREQAREQAREoEoEJKirBFaPFQEREAEREIEJkcC5554bHn300bDGGmuETp06hW7duuViGD16dBgxYkR49tlnw59//hlOOeWUMN100+Xepy+IgAiIgAiIwPgmIEE9vltA7xcBERABERCBBiJw3HHHhSeeeCJcd911Yfrpp/9Pzf7999/w+++/hymmmOI/n+Xd20CYVBUREAEREIEGISBB3SANqWqIgAiIgAiIQC0QKCWKv//++3DZZZeFUaNGhTPOOCNMOeWU4xRZgroWWlBlEAEREAERKIeABHU5tPRdERABERABERCBkgTSRPGrr74arr/++jDbbLOFBx54IMw888zhzDPPlKCWLYmACIiACNQ9AQnqum9CVUAEREAEREAEaodAqSjzb7/9Fvbff38rrAR17bSZSiICIiACIlA5AQnqytnpThEQAREQAREQgQQBCWqZhAiIgAiIwIREQIK6AVub01I/+uij8Pfff1vtpp122rDooouGH374Ibz22mv2t0knnTQsueSSoW3btuHbb78Nw4YNs8+//vrrsMwyy4QePXqEySef3E5bfeutt+w7XBNPPHGYc8457d/Jd8w///z2/LFjx2ZSJc3v559/Do888oiVb+WVV7ZnvfHGG+HXX38NnTt3DiussIK9269ffvkl3H333eHDDz+07yy00EKhZ8+eVvb4+ueff8Jjjz0Wbr31Vjsdtn379mHjjTcOc889t5X1gw8+yCxXmzZt7DTaTz/9tFBd4QlDL9snn3wSvvvuuzDPPPOELbfc8j9lgysH9Hz88cfWHl26dAlrrrmmleell17KZcbBPu+++661B9dUU00VFltssf+kS5ZjzkSK4P7TTz/ZbfCcZJJJwo8//mj/T13Y3xi/l0OEaGd4+n3cs+CCC1oKJ4cNjRw5Mtxwww1hookmCjPMMIOd9Lv44ouHP/74o1BdF1lkEXt/OXZJufiHsmMHlIX2ueOOO+y9tC3lfvrpp82GsIlVV111nHbiPk4Yfuihh+xeyr/55pubvXPB/vXXXw9jxowxTtQJG4uvb775pqmPzTjjjPbON998s6x7qD/vpt/deeed9i76FLa88MIL22dFrr/++sv2qX7++ef/+TqsaLOHH37Y2pf+Rp8iLRfu3AsfvsP7krbibU77cg9MuGaddVa7Bzug/Pfcc4/9HS5bbLGFMYvLT/+58cYbzWY6dOgQ5p13Xqsntlikz/Iu+pTbImMJz6CNv/jiC7MFrllmmcXKxefJKznG8fkcc8xhNpA2jvL3rCvmxPewD8Y7HxPp+9gTdkn5+HzdddcNTz75pH0PrmuvvbalRXPRftTPL8o133zz2VjDWEv9eA/fZ+yiLtRxmmmmsXfyD2PbEkssEdi7HNdn6qmntn5A+3v5eBZjMOXy8RQboT14zrbbbhuw67xLgjqPkD4XAREQARFoJAIS1I3UmlFdcGZxYA888MCw/fbb2yeIvj322CPsueee5rThID311FPh7LPPDieddJI5VzhRgwcPNuFx8sknNwmOq6++Opx22mnhpptuMqeey9/B83guTt6RRx4ZDj300DD77LMH7uHQGRzmBRZYwJ6LKN5vv/3CK6+8EnbaaSdzdC+44AJz4nCuDz74YHMQjz/+eHs3J8Hy3zjZSy21lDn6lBWRwM+quKjm76effnpgMcH/jhM/YMCAcMABB5hQ4jvbbbedCYZtttnGfsrliCOOMEf08MMPt3Ij1ovUFVGAI8r9PH/ZZZc1EYEYu/jii40poo4LQbXXXnuFo48+Oqyyyir2vZtvvtnaAwf1mGOOyWVGPRDllPt///tfOOqoowoLq1ImTll4Pyfy0j44yzCn3RBdpGamvdfv42duuI/25m/skaRugwYNsvrTpieccIIt0GA3ReyDulZql26/L7/8srXNZ599Fnbffffw1VdfhQsvvND4s5CDrbzwwguBn/fxdrr99tvte7179zZRQt2OPfZYq4uLfOpImiptfumll9p3/Yo/u+WWW8Imm2xiH1Vyz/PPPx/uuuuu0L9/fxO72NCuu+5qfYE65F3cj81RPvo/CyOIzr333jt07NjRnkMdWUS75pprrJ/ssMMO1lYILX/fPvvsYwtE2HuarfA3uCLueAbPpp/xN1jSp/zd1AXb3Xrrre15X375pY1Fm222WdPfaHfYIchYGCvSZxHKSRuGDz/bBCsW4xCteVfRfp/3HJgwVrJAgc0nx0nsjwUIxjHGCrjtu+++1s4sNB500EF2yuIhhwAAIABJREFUv//U1Isvvhh69eplY/nOO+/c9Prhw4fbeIwtsxiR1k8Z2+jDhxxySFh66aWbyhLPCyw+8H4WA84//3wT0z6e0kbYCm1If6Bd4z6TxUKCOs9K9LkIiIAIiEAjEZCgbqTWjOry9ttvmyOMc4Zow9nCGcK5nmuuueybOLw46RtssME4wsAdbxywvn37mvNLdPXUU081cYzo5Eq+g/8n8oLYSLsHccP9PPO9996z8uFQI3j8IoqMw80/fA+RTvmJyuA4IvKIZm211Vbh8ssvD8svv7zdet9995lQJzJKFIyLd/E9BB6RGRd1CGqeiXOP6OK66qqrTLBzb5G6+j7AmWaaycQtkSUunGWeSVQURxRx2qdPH4sg4WTyPSJFCHsWNBDyONFFmOGEJ8vdEuab5vwiAhAi/fr1swWI5HsRXCyIEHHzn8bxdmExoXv37lY0FmbWWmstEw0bbrhhIfugzVigqdQusXUWaVicQSxQdjICnD/log0Qm0QzaSfEDJ8jqrEhIsveDxDTCEO/qC8LJ9gmpxX7b+WyyEMf4cAlRDj2Vek9vIO+gV1j425XCGDvB6XanrogTOP+6jaLLbrd8wzehSCln3jf4e8IWtqfv5O1whXbCvVG1MGB/oo9cyFkuY8+RSaHX9gHgpBxiOwY+g3RV0QcIp4oKf2AhQ4WaYYOHVq4zyZt2BfnsIPHH398nLbI4pbs9y4qWQi49tprzY6KXiy6MN4wVibHSX8GZUak8l4i+1y++AJ73skiJ2MItkz2xXnnnde0iAhfbLNr1652b1o/5e8sFDB+Yo9pZWH8YTFlnXXWadrTnDaeYnu77LKLfS9eSEpjIkFd1FL0PREQAREQgUYgIEHdCK2YUofYccLpIhKC0+zROG65//77TewkHU6PRD3zzDMWvSKts4jIJIWR9E8XU8l7PNWbzxHOseD3Kni0hOgt7ybVmTRbUpwRP1xeN6KHiC7EK04v6cvx754iIHgOqcsIIFKkiYinOZ4IP95FJL1IXREHRNYQBUlHO47MU2ciVQgt/x58EV8IECKqRZkh8FpLUFNuImNEyZK8iFpRR9qbtnHmiAic/FjEIUpoayLYOORF6krkFDFSqV1iD7QnQjSLmds4os3LS72wF9JjaRsXoNge0cTJJpvM7I/6kkWBmEbokNLOxQIEQg6BjkhMCupy7oEVdh6n9SNSsDsi48lU8+QQQMYBtoKw9+hsKUGdXCzjeR5ZJdOFhR8WyVwoUYYrr7zS0qhJi/c0bhf+2E7yN4g9gkrUmIgr5UOcxeKeRT5shkg3CxNF+2ws4GBzySWXWJlYlKhEUFMvFhIoM2OnL0wWnS4QvvR7Fi9LCeq032r2yHos4h988EETsUSkEdAsCGFjRJ89SydLUJNJw8XYliwLC2NsK2DsZFGJPsyiX9p46uMsAj9vUUeCuqil6HsiIAIiIAKNQECCuhFasYSgxjFFzBCFwGkmSugXgoC07mRkis+TES6cY5xq0kiJynLh/BIBQkCkRW/ShKm/O8vJTHs3IoWoIc4nzjgCh/J5FNAdSaI5aafGJvFkOZ7+vSJ1xcFlDzSRHF9AiO9HMODIk+Lu/x0LrCyzK8XMy83+SAQnDi6p7ET7iHjniaysd+b97mvMi0gtYoX9tdiNCwLaBOee+iaFVLl1Ldcu08Sgv7NUW1POuG18zyh/Z/GGqDaikQWpZEQXW2PBicwHthggAomqLrfccpYFkiaoy7nH96KzQEFWBqId8c8e2SI27v2TCCjilj5LFJg2860Osb2mMUzrV9gKaf2IOrZU0O4XXXRRU5SevkqaOMLaI8/JtoADIp06FY385vXZ2IZZ5GFxhKjvSiutVJGgxhbYOwwrxrZyBDX98pxzzrEMDhbpyhXU/v1NN920ye48o4KtMSziUTYi1myFKWLraePuRhttZOM3C4PMA1zYFnWnDRHbjPnYTXyRlcJCh2flpPVvCeoGdSxULREQAREQgVQCEtQNahjulJFOTVo3jhIpoFdccUXTftBkWmmMIpn+WiRqm0RZiaD2KAhiBYGCmKAOpKn63mivm4sWT80lAlckepfnnBepK0ISZx2hT6Q9vmKulI0sAFKJiabnXUUEdZyqjlNNSjl1j4VN3nuSbZ0WKUs66iuuuKLZDlkOCI3YacbJRnSycEO7+baCUuXIqmtz7TJ+Z6m2pk8gJNmmQFSaqNttt93W1EeyIroISrIeEBpEQFnYIbMCMckCFvaQFNTl3ON70dlzz+KF75mGN3tiiwpqONAe9H8i7JybQEp1Wsp3mqBmsYA9+ywSeISeMpDZQhvDh4UcRB3PjaP6nmHi6fCUxduC9OMdd9zRhCr8/CeUStlKXp91W0QAsp+bOjOGVCKozzrrrPDcc8/Z4iH1SMukKVVWxC9RbfYlM36VK6hJeSe6jYiP2bDQhD2QucP+esqFvVUiqHkuNsvCGAsc8c9Y8bxyF8eSPCSoyxmB9V0REAEREIF6JyBBXe8tmFH+pBPnewpxyBFeiCIiOaRr4izHYi/td0KLiMyWENREvXDSSblEQBMhROjEUXRPt2ZxgO8jEEiTJB3ShUvsZHIA2uqrr17Y8SxSV1K2iUQSKY6dXsQQEXsccpxfuLO/lIgc34tPOOZEctIwSUP3q1xBzX2INyLHvt+2XJMuGqEmxZs6UO84/dcj0uz7JLJFJNX3dVIW7IloPcLQ06b5e1Zdm2uXRQS12zhZFggV9vISqUMY+p5+X6ihjRB/bBsg7ZbFEQ6bQoiQ8k0klEgkEUWey3cHDhw4Tsp3Ofdw1gDP4LR73/ftqdR+8B+LY4hGBFvWRZSWuvAc6kV0m/YrKqhZZCFdnD7oB6wlbcUFO+LfDxuDJ+cbJBdW4jGJfgNLTq2mn8en+tNfiXzDvahYpFy8FyFK/yOLwxe9ykn5RsQiwlm0gFOpTJos7mSN0Fd8TC1XUNMvKEeyH/n5EiyoYXOcGRFHifMWHSivl4U0cdqM7Jq08R6WHD4Wb98o1ZclqMsddfV9ERABERCBRiIgQd1IrRnVJc2J8/RjnE4cbC7EKj/NggPpe/EQrLvttpsdgOOHERURmZUIakQM+/X8QCMivhxqhUNONJRyIZz9dHEEK1FoyodIQfQgbDhECvGw3nrr2cE5fiox95HyHqdb5zmeRerqUUQcThYoXBSzYEH0DWFJer1/jzogTPzncHC42YdMdJkTdCsV1B6hRoTxPMrBoU84xETJSFvOu4oKan7uJ7aTrIOgiFazX9/blPRUFj5o6/jKEtR+GFSldpkmqJNlR2xx4jW2htD3qCCLS34qvh+yxj5f0nfZ04sghQEH9hGlJ/WfBSBEHN/xfcKIldjmyrnHI8OIHT/NHbviPQh30nNhx0nNse3E9U5bQCu1hxoBR/q1LzzxXRYLSP+NT9NPtjn2TXozC1me/eJCnvZmYcD7Iv2W6LZnUiDGOX0aO/XD0Cg34w6Hl8U/z5TXZ32LCuXwE9krFdQxh3IFNeMRC1wsFnj5SwlqFkbiMmM/jGNkBXjU39vVs3cYI5Nim+/kMYoFdTzupglqb8PVVlut6WBK7s/qy+UIaj8ng8WAtGyLtPGIsxc4qJAtGvy76E/H5Y19+lwEREAEREAEWoKABHVLUKyxZ7D3jWghjvf6669vaZVEDHHsiGoQaeNvnMRLhAjxyj04sURBOFwJscHeXA6gIeJCWiuH1+AAe7Qq7R3+Ez/vv/++RWjZw8k72S+JuPP9eO5kItgRxET3+MkcRAuOPO/mwsEkjRMnjH8TvaJMCAy+z/2IHCJSRBlxxhDXCGvqiYBF2HLQFc4u93Mfjhwn8FJPTiLGCS+3rhwyhWPLb3gTLeSUYpxdInU4ou70IRCJsMMP0YUjSUSdRQEX4vAvxQyRxW/6nnjiifYTXdzLwVU44/BDmPNvBA4OPT9/RMop7ZV1wYMoOaKS9iDKjSMf74+M3wsvnon4QWzG9yE6SfMmgspPblFnTuuGN/+NI+xRyLy6Ul7aoly7xMY4qT2OdrrIIJJLWjfpydgJCw6cIu/tRBn5G4sSpK4jXBHLZEpQH+yMOhA9pw2InnJyOZ8fdthhxpn2RozR78j8IGUYuxoyZEhZ91BObIU0bPop4t1P2mYBjHfTX/x3zJPtS6ozEXKeQXv5wVUsQHE/NodYY0GA/og4ZwGEqDH8GCtgTzYB3+MnmdJshTbnWUQyEeSU28cH0p55JrbCexhTeAZjAc/j8p+Zw15hy6IHfYn+4z/Nl9dn08rFQgTvp170c+qPsGdMSdv3W26/j+3L2Xs5GCdpL1Kp/WJMZezibyz20X/h7osAtCN2yFhFn6Kc9O+0xRJsksg/ixi+AMp7kv2UcY32iLdepM0LbF0ggs9CEheLm5SHgyhZ9GMxhYUBMhX4HmXiRHBfLMsaW9JEMYejMWfwCw8sRDJ+svjIHMRY4WNh2r0sePFexDR1k6CuMadDxREBERCBCZyABPUEbgBefSJRCDScnHbt2lWdShy1wYHOezdRFEQ1jmicNpxWUL6LuOW7eY5fS1QUYUCkmAthn+XstSZjHGz2BhMpHx8X0TRERpH2KlW+5jKLo3YI4Lx2QlhT7tbqB0XqzmJQKbtqbvvGmQIIrJZoNy9TETso2n+aW89q3s94RlYCiwgseCTHAOrIYgy/w85iFwsGsXAkxb3ImEXUnW0K8WFk1awXz65kPM3LeilV5ubcW20Wer4IiIAIiIAIpBGQoJZdjBcC5aZSjpdC1vFLySoguk+kfkK+iqTBTsh8qHupffsTOpui9Ufochia77/Puo90d07qZjtAEeHIggRp8Jzgzx54ItNE8+PDyIqWsTW/V6RuWeVpzr2tWUe9SwREQAREQAScgAS1bGG8EHBBTdq571kdLwVpwJcSZWUfKmnHvme7AatZqEouqPlNat+PXOjGCehLCGrS1P2cggmo6i1WVbZwcJHeXurie6SYk5aOcOT/SeGO94vH95NyTbuwlYR9zaRL+6GALVb4KjyoOaK4OfdWoSp6pAiIgAiIgAjkEpCgzkWkL7Q0AfapDh8+3PbbsiePiA17MCv9HeWWLl+9P4/DntgrymnFE/LFAVjsaWYvKCnc7K1nAYe9urqCbbNgnzaRVdJ62dvMXlktcJVvHfCjz+VtRyHizOGQ/P4z4pioM3uHiTonf8+eUrDvmPGS8wtI9SYCHu+dLr+krXNHc0Rxc+5tndrpLSIgAiIgAiIwLgEJalmECIiACIiACIhAixFAFPNb2RzGxkKWn7xe6gX8EgCLO0TsR48ebVsROBxQlw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SQI//vhjePrpp8Pzzz8fnnvuufDnn3+G5ZZbLmy88cahU6dO4auvvgqXXnpp2HvvvcN0000ngCIgAjkE/vrrr/Dtt9+GV155JYwcOTIsssgiYb311hM3ERjvBLDNN998Mzz++OM2xs8yyyzjvUwqgAiIgAiIgAhkEZCglm3UNIHvvvsuXHDBBeHMM88M8803X9hvv/3CGmusEdq0aRO+//77cNFFF4X3338/8L3JJ588XHfddWH66aev6TqpcCIwPgj8+++/4a233rKFp4ceeii89NJL4xTjlltuCZtsssn4KJreKQKBRdOHH344XHvtteHBBx8MU089dTj00END7969bbzXJQIiIAIiIAK1SkCCulZbRuUKX375Zdh9993D7bffHvbcc89w8sknm5MVX4iE66+/Puyxxx5hxRVXlKCW3YhACoG4n/z0009hrrnmCgsssECYffbZw6KLLhr+97//WcbHxBNPLH4i0KoEsM177703HHjggWaTLOoss8wytoA62WSTtWpZ9DIREAEREAERqISABHUl1HRP1Qn8/vvv4fDDDw+nn356WG211cI111wTZpttttT3+ndfe+01Ceqqt4xeUI8EPvjgg7D11luH9u3bh+OPPz506dJF4rkeG7IBy/z222+Hvn37hiOPPNIWRSeaaKIGrKWqJAIiIAIi0MgEJKgbuXXruG4vvPBC6NmzZ/j888/DcccdZ+K6lKN1//33m/hWyncdN7qKXjUC9ItTTz3VsjnYK61LBGqBANFptvPMPPPMYdttt62FIqkMIiACIiACIlA2AQnqspHphlIERo8ebSna7733XlhooYXC+uuvH+acc86yobE3mjRurhtuuCFsueWWJZ/B4Up33XWXpQsS8TjssMOavs+hNr/88ovtGf3555/t0LIdd9wxrLzyyuNE6X777bcwdOjQcNNNN4Vff/3V7l944YXDzjvvHBZffPEmQU9EfNCgQeGxxx4Lf//9tzmDiP2vv/7ank/abMeOHe2ANL7DP/Hf999/fyvL8OHDbe83F4fu9OrVK3Tv3t3+/9NPPw333HOP1eXVV1+15/3www//ec5iiy0WKM9TTz0Vnn32WXvuH3/8YZFIFiP++eef0K5dO6srafPsMy914eC+8847tofx9ddfDx999JHVD77wmXTSScP8889v+xrPOeecQHtzUY6llloqsLDB9ygDbb/VVluFtm3b2nf4jP2RX3zxhf1/hw4djC115jksmnC4HO/YbLPNrI2oG/t9r776attjyTXNNNOEzTffPPTo0WOc+lDXZ555Jlx++eWBbAW+x7XkkksGmLNd4KijjjKevIN9mZSV9ppkkknsoDuuE044wdolWdZ11103bL/99mXZMm2GkKU8MT9sA3tN2sZee+1li0Jc1HfMmDH2b9qF1Gx4xqnZRfhw7zHHHGP15PyBK6+80tqAv5NSy0Fk3k5jx461CDa2xDXrrLOGDTbYwMpKn6AsZIzAYcYZZ2xiwfMQRm+88Ya1Pf2NjBKeG7cT77755puN9UwzzWTvYnygfZP9gRRg7Aqbpj/TvlNOOWU49thjrT/m9VfK4f20aP+jQmntjm1Tv6w+VU5/TTMgeNDfaG9skfrRh+Prm2++MTvigj0LI7QprO++++7wySefmN3OM888Nl7S73juyy+/bN/x9qT/Mj7TZjD18WfBBRcMH3/8cSCbgYv76Tv0lQ8//DDceOONZi+UkXGWMsKY9sFusi7Gj6xFHLYfYAN9+vSxMtF/6ZeMp5tuumnT3MG48O677zb10ammmspsA3vgop6cD8A45dccc8xhz/L6pJWPzznUkvbze2GKTc4999yF+nry3VNMMYVxoq8wbpPGzjOxV/oHdeainWEOH78YBxlzmVe4GLP4nDr436g76fC0SfJZjAfJ+6kH7LyNaM/OnTubfTEGcCAhcyzMZ5hhBhsj4vmO9/g472MqdcN2knXIshPenaw7daBfptkhZaE977zzTnsH9zOPMx/nZTBk2QoH3XEAI/+mPWDAHES733bbbcaS/15llVVCt27dmuaWcp9XyGj0JREQgYYjIEHdcE06/ir0yCOPhB122MEmdL/Yq3nVVVfZJFX0wnE44ogjwoknnmi3cNIrezyLXjh5o0aNsv3XCJa11lrLnGGcOibwQw45xBxtRAb/jchkvzZOHe/Cucep4Dl8Z/Dgwal1QPhwIBpl5eL/EcVrr732OJHyrL8/8cQTYaWVVgpLLLGEOassQHDdcccdJiZxpCjL0ksvbU5E2nM4mI1y81n//v0tbRInE8eAiA97ExEIRaI/OFfnn3++iRf2MF522WXmnHORJcCzYQpLmPFu2ojMANr5lFNOMUcbZwVmiEOE/IUXXhhwbrlYIMDZxxlj4QIHiQuO++67b+jatWvo16+fOfOIgIMPPtjEXGxDbmerrrqqvZtD6HCSKBfl5DnUAWYHHHCAHWrHczjQbqeddjIByeICzOP2QiztsssuJr4po5cVJ6xcG0zaapIfbUT9eNcll1zSZDM4y/wNhvGZAZx4TMo2nNj+sOGGGxbm488cNmyY2T/twbPgw3NhgnN93nnn2WIJzjK84YhDT9l32223gFBgcYNFkGmnndZsE8ebCzuAOW1Om/Bs7AGbOemkk6wd/GApnn/22WebaOff8847rz3D+0Pcf7BJ/o5NkBbMQkq5/bXc/pfV7iNGjDB7wU7iPlVOfy01hnm0FlYcHMeilV/xZ/HhcQglxh/uWXbZZU0g0UYXX3yxsWUMoa/xywiMD7TT8ssvb4999NFHbVymPyEguBDHBx10kH139dVXNzvkcxaZGBuwDwQQY84+++xjooQ25vAw9uNjE2eccYb1LYQk4wAia8CAAalVZ5zCzvk35cIWsRMELnWin/rcwYLlNttsY3MBC2Npwor3Dxw40N7PIghtz9iw3Xbb2Tu4n7rCjHewiEfZGXu597TTThtnXCo65/C95P2Mjzwfcc2iAWOaL25h07CJF6X8XQjJLbbYwurOorIv1ibr7s/CLnkW/Ln8fhakfAGQxTD6M6KednQxTcYKC1zMh9gKYxJtzSJYPOfyTOycZ3IxLybfW8pOaMOsursdsijEoiUXv+bBuI8d0t8Zp3bddVfjWMSXSLMVFjcZQ7if8Y8xmDZigY4xl0UUH5MR+/GYVfR55diLvisCItBYBCSoG6s9x1ttcDKZvB944IH/lGHNNdc0Z4PV+iIXq9EuhPh+JWKmlKAkEoRjTkQHZ4IIKdFWBBeOFw6HH37G6j3RUpwLBIdHWylXtQS1i68iwjx2/mMnvxJBjbOFY0F2gAtnjwClCUIYZP0dxwSHm4gkQgsHDEfZy8u9OL04LghrmOPY4MS7o4ygR+Amy8JCB44WAvqss84yJwnBsNFGG1k0njZF6LEwQ5sh8PiHZyP4KAtCPim0iFbwGUKABYhqCmrEqR+mR2TE2xq7I0uCKDSLFH7xHaLaiGkcXkRAUT44oghS2nWdddaxZxCJ8guOfE6fw2H10/LTFodgCiPanf5+7rnnWibAkCFDzGHH4ebfRJVcILMgRAQMMeYXIo+INHXB5liIIcuCBSZnwUIAiyE43IguX3zBMS+nv7aEoI4PSKQOcV8rp7/mjX+UFUFMpJn29Z8AZHwl04HxFfHDeOT9lUg/AhPmXL4gST/x9uTv/osJjGew9Pb5P/bOBGyraf3/C1EpY0cSyRQimY4x4RgyZRYhQhGSZEopMmSITsfMQSJKxoOQyCEiDsIRhzIPUYbKPP+vz7p+9/tf724/z7P38z7T+z7fdV0uPO/ea6/1WWuvvb7rvte9bHxlsQbvDt5bO6YK0cmYyAIT72HYZxgbaWvKRN+xRT/KaQuEn332mf9v3lErX8jAxinKHP1G4NFCX4M1Vla7lrrbImaUp21tsOcj7hGH1DfufhaOEN6MF9F7c7VVrmfzdyyf9O3wG0Z/gX2m7Uk27rCwYQuhmeoel1fc/bYIyfvP+864TvvhQcLCi3lGcTQlC9AsgLAIaYk8Eby8qzbuh3XI1U/s2xlX3mg/tG8rCwqTJ0/2Cy3WpxHFjOWMn9lSlBffIxaZWExhPArrRd/mH8ZUEv2O/w7HrKT5pe0zul4ERKDhEJCgbjhtWdaa2CpzXCEQCfZhTFpIm6RyfWhBSXp/NkHJRxmhhvBigsDHE6HF/yPqwsmarUyzwo8VIBQ5CBQmJmYFyGWhxuqNddAmyYhAVuSjFmomGFinWFhggouLbSYLNZNqBCvCMoyEno+ghi3CCKsIohIrGRYom0CFFupcQpt7TKgRaMjYhYIasQQzhBT/Dt1CQwEZbZOwPIgDyklecIguQoT9Bdc9JoVMcBGBce2FVQSLN5O4UFAj/rAAIjYR7WlTdOEBqx0ikTqzOBBXbixrcEAYWd/ESkU9mVCawM7Fh8ksgituocQmr4jnsJ0y9WWux9KNhZwFMqxW4QTVuNAveW/j+nfIDvd7rEXES2Cyi/iBBUKQf6g77wCi0VL4/iZ5X60uSd+/6EIKixtY2+nz9B8EZCio07yvufoNZcUlFzGNoKHMJJ6LKIAJi0+ISlvso22jHiihpdg8X8iHcYzryZdxmQUMxB79jG0eCFgWMixZW0cXNfkd9iyo4PVggiwqSvkb/YC/x0XsRnBTdspoQs+ebZZWvIi4Jh9BjTjCNZwFgrj7EZC874x3hRbULIIMGzbM913ecVuMzUdQY0llYYO+GH6fkghqrLu4TuNyzfhlnPk3CwqhdxRjDu7lWLttjKc9eCfw9uK7aeNvKKhz9RMTp0kFNe84zwzd+rmXPs94H90OEX2vwrbm+8y9vE+42IfJ3MCpr7neUy8W3MOxLWl+ud5v/V0ERKDhEpCgbrhtW9KaMXFhZTtTSmtltg80+SFCQ+tI3DPY+4fVCrGBYM0mKKOWWCYoCFjco5nQm/tj+BwmQ0z87YxrWzFH7IaTyWwu30yGcAE06zcTHYSNdVfCAAAgAElEQVR8VFDzXMoPU6yJuK9j3WMyjPUqKr6w9uGqyd51JtK4rlFOfsP9PqnLt9UXawMTMJ7NM8kPN0/2Nya1XJOXCZmwfiZWsIZhEabstB0cEC026QzbL5tgRFgwKcTKwuQ+m6CO9ptsotEmkVgucPlGsNMGnJN7yy23+IktHg30lVx7+mwCagsSiBb6HCIBL4m4PsM9tB2TW/jYvmrEBS6LTLDNpT8XH8qLVSeXoA4FcjY2ZlGijPZe806x6MDEmbZFcNPPWbCK69/cay79sEV0kAfCjvtwheX/ESVRl/GwbyR5X60uSd+/qKCmnIxHTMhxfY/bRpHmfc02MFNWrLG8a7Q/7wSTfhakKD/iwAQ1AhjvHxYrbQyyvK3O0XHXXPwRkCxW4B2CezHi6bnnnvPbD0KXWvOCoI2i+6DxOKFtw6MM04pS6sgiEc9E9IRWbGsH9lLzvli7sxhGu1N+tg2wzxuxicjK9vxcgpx7GZ8Zi+iPvHeMhbihsxUl13se3o9w5XmUlfvtu2FjAW77eI4w3tEmjIOIVRYW4izMeGUgfBnL6ROIPxblGPdYKAyt3eH9eO3Qdiw8soBHQkiTeDfJI5OlPOynBAnlO0RfsTqEgjppP6GNw7qTF+MFv4d91fZ2M7azeMgCEJ477FePLrzEvU/W1ny/8E6gn9AOeEpE25FFc76bxA7hPWIRiAXqcKEhTX4lnXjpYSIgAhVDQIK6YpqifhfEjuVhIhhNTJZM6CWtJZMEJhxMZNlPHHW3jubD5BLBwISQiVU2QR1aP5k8IXRwc4yzUGcqLwGC+Dhj7TELUC4LdVTsZdpDbc+0yS+WBRYVmHQxccxkzUQ0YQlBzGDJwg0zzR7qsK7mIshvTGrwQEhrobbAcqHLr032aF8mh4g4Jjr0m1A4mUUGi3E2wWgsmDRSvmIJ6nCyd9999/mASXgr0GfYb54rmYWaPo0wQSThZo0AzSSowzzhwaIPLqRM9ugHiKskfLDw0h9gFF0Q4RlxCx/ZBLUtnpnnCfvs2VOLdwMu3NQLQZGtf1N/668IRUQ/E2sC2SHScIenjxCTAVflcN93Ngt1XDvUxeWbcjCRp/1YAMoWlyDN+5qpv/A8eMIWjxPcuxEFiHreFRZ4TFAb37igjdQ5dJnleea2TrA4RBnvNMIU6zdCgrGM7TC8t2atyyTMM5U/raC2cZqtH1FXXhsrzB03ThCzH5++x+IL5aYuoct5WM4kgjp6L4sVvGu4CzOuZktxdWefMdsgeGdtoTZqpUU8YnXlHWU8oe2pc+jybc9lEcECkeFJwJ7vqPu4cUMw03eINcEijblrI0jxFmCRgnE+6nkVV0f6CgHPbOEmWoek/SSJhRoevAdY98MFHu5lgSONoGYsMa58H6ILRvbOEvDM9kzDE++fOEGdK79c3wH9XQREoOESkKBuuG1b0prZRxB3YfvgUwAmoUwAmSDkWuGPFthEHRNqRB2r7XF5MNnkY8jEgT1hpGyCOhT/rJbzMc20J5O8mLRh/WWyb+7aTLQQFgTAscjZhRTU4Z5NE5rRIFpm9QjZE7EWcYKFJW1QskxCHss89UwjqJl8YdGDKwsPTODhFN1DzWJE2M4mnFg8sL262fZQMylECGA5ph1x7bQ91FYf+oJFgA/dtdNYqENBTdRkBDUCMKn13wQ17cLEGnGLFTZaBibJ9DUmrqFVi7pYHohMLFMIEH5Lwoe97FjA4hYczDU/XLjKxCYMjgVvLFO8C7x3vH/cR2RwUiZBHfZXApIhGrfZZptFgpIxdtg+c/7bAtNl20Md977WRVCzaML7R/2yjSlp3tdsAzNtj0UNAcT7A0v6Af0N0cg7zbuIZ4bFrUAUm1gib/ggIthSgoCgz/E+Yn0lkrYJ5uje1ajgxnpq8Sa4N+pWjgswlm7bb22LM5kEbVy9bU8+wibqykv52J6B4MNCmUkQ831h2w79ECtqIQU1HiRY0HE9zrV3N05QW5kZl+lHCNk4UWljCu8odc4kqKMMs7l8036IUsYS88rifhOkLAyykMyCERZ4S1zLeMdCuLnp8+1hIdCCEEafm7SfJBHUtg2AMcG8FswjjLkA3yGzcmfaSx3tK7aAx4Ik30fqYnnaliMbt/ius5hBneGAFxqL9PR/278fl19JJ1x6mAiIQMURkKCuuCapvwViIodrFRMjjtmIO3IqTe3Ij489kyX2EzORZGIZ7u3CXcv2qTEBtb+Fk9/QnTi0jIW/W5RvjqriQ0rwFsQ7E1EC2+AGZoG1cA3jo46QC90gCyWomTRgaWYyHAZ+issfRpQZaxT3ISZxvc93DzUumHakUxhMLFdQMrMyGg8TyUy2bQJD28cJ6lBghcKJiRXWa1wvEW5MsEgW8RpxzO+IchZVmPQjNLGQ0lfoC9Z+uKfye+hSmo+gjlpWcYtHVORKxg8+WBRtYhotA3Wi7dmvbZG4yRuXeybbLAxYIDYEVRo+vB+UN1ycsnwRWrC0yL5WrmiUfrPocJ8JXMpEWdmHaHWDEwKCBQ/EiEV0D/sr9Qqjt8dF+Y6zZMMwzftaF0EdvgOZ3qk072uufoLYwaODRRe8brCOIo5pZ4vnwHhHO9l7w3iFSA4DibE4gljCqhpa/HgXrY3jgkFZoCoEOv0N0YGQxOWXZ9iCIu2P1xHW4XA8TmuhtveZ8YsxlcCBJNqd8ZXFTNu/ns1CzVhBebAIF1JQI9Jxl6Zdwqjrce0YV3fc6LmfMtmCRCYLNYvCCD7eo0IIap7LWGLHA4YWajtlgDGBiP32baNeLE7igcWYyvtJu1MuovtbMMNoHew9zdVPkghq2wZgXhN8hy3oGYtLuK7DGst/2PfCNonrK3j5sPjIQiZ9ilgF8CGOg0Vct37He8IeavPioN6hoOZZ0fzCgKW53nP9XQREoOERkKBueG3a4GrExxFLlZ0PiyWM4CKs6vMBZFLHajpHvFgKJ79MRnETZa8dH0/EPnsh+UCG5zIzgWBSxj9MTnHvwsqDVQ9XXTtTmNVx3DL54IcCjQA3LAAgCpnQYlG3Pcy4XtvvWPER5UxWcJPFxY/JClYwhA1iEOFJIg/+n/3Q1J98EDlYTTj+CesebvF4BfA7iw8EGsLNF6skk33yYO8bixFxgYF4Dq6EiFGsPXbsGQsO7BNmbyzPhgVMeDZCH0YmFGHERIXfsC4jsgg0xSTRJvrwQbQhACgv7UI7EAAMFgheygsnrLBM9uDLPUx4CJpFYpJKGZjghsfOIJ6xulAP6snknPamb9B+NvmiHFgh+Acrm7ULrtvGKFpWysh+SDsLm72rPD/XWbUsxNAWxg/xT7+jfkzWom0KEzuqin6K5QhWtDET32i/RWQl5RP2b/ovrr/0J+qCF0FYl9AN3I5ZYjLLJBNO9DNbSOAdZCEHoY+LKedWI3ixKjIRZm877UqdLbietTOLVfxuR6PxPoTvCX2aa3Altz7ORBoO7KfM9r7SdxDyxjjJ+0f/CvsowYkoH+MN3hPRd4o+x8JBkveVts20+EI+LEZwrBXXEGWZZyLo2TcPN+qBmKBMvJuMZ/zOmEP/oI+z8Eg+LHBgWWMcZIETQUe/QhzR3oydtDFCEaFFnyQ/FsIQ4lhmefdZXKPf8WzeCcY12o6FU/qMvX8stOCxwSIgopZ7af/NNtus1h7rTB8nApDZcU0sxNIPcDu395YxiYVD+LDYRPszHvNdoN/y/2wRYDzkN7aJIChZfKHfEAcBSyT15R2kXpzrzt9hT324FzHJwhxlYJzhd+qMd1L4rQjrEXc/eTNmwwK2lAXLL+MN4xOLhCw2IdTo+yyO8V2AJ14KtDNjKowZA6LPpk6WF32P95FFYN4/xkDup8wsVPCuY2mln5IQkfQBnk1b8n7xDvP9sXOa2YYCb/qDnXtPHRjP4p7LewqHTP0ES3L0Pr6fiNJoP+QbQwwP+izlZ4HJttawuMP7wThNHeJS2FdoayLRc3wjzPhv8uIdwgpN3+b9YssBYptvAh4d1JsxjPtoB9qRvpcrP/qmkgiIQHUSkKCuznavt7Xmg86Hm4R7bK4V6nz3EMcBwqJD1GI+6kw44p7NxITr+HAzGcgVTK3eNsT/FTyT5bq+16vay5/Lel/tfCqt/lihbbGHhZ+022uS1MeiziOOMo27SfLJdg3jOwsliH87t7yueer+3ARsbzbcbdHV+hQLpLg8hwvW2XIsVD/huSya8Nxi9Wmrh/pd7j6iK0RABLITkKBWD2mQBPJ1ec4GA4si1p7wnOq4622fKRbBTOelNhToEtQNpSVr10OCumG2q2olAiIgAiIgAiJQeAIS1IVnqhwrgEAxBDUiY9asWX5vXy4LEC6YuA9aIJoKQFKUIkhQFwVr2TOVoC57E6gAIiACIiACIiAC9YSABHU9aSgVMzkBAqOw9zBM7ENjb1ymqKBJcmcPHEF6wkjRme7DhY7ri+2qlqTcxbiGvW/scWafryX2o7HPjMjNSvWTAHtwCYLF3tEwsb+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hVI4Ntvv3W33nqrGzx4sOvXr5/r1auXa9OmjZsyZYo766yz3LrrrutOOeUUt/XWW7uFCxe6K664wj388MP++r333tstscQSqWr1448/urvuusu1atXK7bbbbhnv/f33392rr77qn/fee+/5Muy0007uhx9+cBMmTHDnnXeeGzhwoDvggANc+/btU5Xhzz//dLNnz3bjxo1zAwYMcMsuu2yq+3WxCIiACIiACJSagAR1qYnreSIgAiIgAiKQkMDbb7/tDjnkEHfNNde4Tp06+bvmz5/vjjnmGLfFFlu4QYMG+d8QonfccYfr2LGj/ydtmjRpks8XQXzQQQe5ww8/PGsWiP2+fft6wWxl4IYHH3zQjRo1ypeldevWqYoxd+5cvyDw/fffu4kTJ/o8WrRokSoPXSwCIiACIiACpSYgQV1q4nqeCIiACIiACCQk8Nlnn3lxe/zxx3thTZo8ebIXvaeeeqo799xz3WKLLeZmzZrlnn32WXfUUUf5/88nYaHGKty5c+ecgvrDDz90hx12mBs2bJjbdddd/eOwXA8dOtQtWLDAjRw50jVp0iSfYrhp06a5Cy64QII6L3q6SQREQAREoNQEJKhLTVzPEwEREAEREIGEBL766isvbo844gj/73nz5rk777zTffzxx97NG2vwkksu6W688Ua3//77e3ftfFMaQf3444+7M844w1u011tvPf9IhHTv3r3dLrvs4vr06ZNvMSSo8yanG0VABERABMpBQIK6HNT1TBEQAREQARFIQIB9yf3793err766GzJkiBs/frzbdNNN3T333OOt0riCs58Zcb3XXnslyDHzJWkENUIe9+7u3bu7xo0b+0w/+ugjX54HHnjA7+vON8lCnS853ScCIiACIlAOAhLU5aCuZ4qACIiACIhAAgImcldccUXXo0cP9/zzz/v90wTtGjt2rLv66qu9gD3xxBNd06ZNa+X42muvOfZGZ0uI8A4dOvhLkgrqNPunyZNFACzrmRJWddzZzUVcgjpBx9AlIiACIiACFUNAgrpimkIFEQEREAEREIFFCbCf+J133nHrr7++O/bYY13Lli29dfiiiy5y++yzj+vatWtegciiT0oqqIu5f5oySVDrLRABERABEahPBCSo61NrqawiIAIiIAJVRwD3aoKP4ebdpUsXX39E53bbbedGjBjhg5OlPSIrDmJSQc3+aSJ7s5d7nXXW8VkVav+0BHXVdW9VWAREQATqPQEJ6nrfhKqACIiACIhAJRDg6Kr333/fn8OM8M119FTSMnN81PTp0714Nrfu119/3UfUvvbaa92qq66aNKuM17311lt+LzbW8J133tlHEd9ss83cMsssU3PPzz//7F566SU3evRoN3PmTC/yEfVz5sxxiOzhw4e70047zd/btm3b1GXClfyVV17xCwectU39Ntlkk9RnWad+sG4QAREQAREQgToQkKCuAzzdKgIiIAIiIAIQuO2229zs2bNds2bN3M033+zFZqEENZZjUrhH+rfffnMIXJ6nJAIiIAIiIAIiUD4CEtTlY68ni4AIiIAINDACb7/9tg+wxZFShRLUDQyRqiMCIiACIiACDYqABHWDak5VRgREQAREoJwEJKjLSV/PFgEREAEREIHSE5CgLj1zPVEEREAERKCBEpCgbqANq2qJgAiIgAiIQAYCEtTqGiIgAiIgAiJQIAIS1AUCqWxEQAREQAREoJ4QkKCuJw2lYoqACIiACFQ+AQnqym8jlVAEREAEREAECklAgrqQNJWXCIiACIhAVRMolqDm6KwePXoUjW3fvn3d5Zdf7po0aZLzGZVUlpyF1QUiIAIiIAIiUGQCEtRFBqzsRUAEREAEqodAsQT1559/7nr37u0efvhhD5Pzos866yzXqFGjxHD/+OMPt2DBAkdeM2bMcBMnTvT/cP5zu3bt/PnPHTt2zJlfJZUlZ2F1gQiIgAiIgAgUmYAEdZEBK3sREAEREIHqIVAsQQ3Bp59+2vXs2dN9+OGHrmXLlm7cuHFu5513rhPcefPmuZEjR7prr73WH/U1ePBgt8QSS+TMs5LKkrOwukAEREAEREAEikhAgrqIcJW1CIiACIhAdREopqD+888/3U033eSOO+44D3XjjTd2EyZMcOutt16dIJPvpEmT3KWXXurzX2eddXLmV0llyVlYXSACIiACIiACRSQgQV1EuMpaBERABESguggUU1BD8vvvv3dnnnmmtyiTjj32WDdq1CjXrFmzOoFGII8fP97nT55JUiWVJUl5qeMTTzzhllpqKbfDDjskuaXg1/z888/u9ttvd126dHFt2rQpeP7KUAREoDgEpk+f7r2DDjnkkEQP4F0fM2aM69q1q1t11VUT3aOL6i8BCer623YquQiIgAiIQIUQYG/zG2+84V5++WV39913uy222MLtvffe3tp74IEHehFXqDRr1ix3xBFHuBdeeMFnicv2gAED3GKLLVanR/z444/u8ccfd7vuuqtr2rRporzKXRb2f7/22mvut99+q1XelVde2bVv377Wb7ipv/LKK65fv36p9p4nApHioi+++MIHgDv99NMd5VQSARGobAJvvfWWXwhjS0x08ZLYFL/++qtr3LjxIpXQu17Z7VrI0klQF5Km8hIBERABERCBEhB48sknfdTvOXPmuFVWWcVP9nbaaacSPHnRR5SzLBZobcqUKa5bt27uvPPOcyeccIJr3rx5rUUBhP+IESPcRRdd5FZaaaWycAofOnXqVPfoo4+6YcOGxU7Ey15AFUAERMATIM7EOeec4wYOHOjWWGONGipff/21u/76693SSy/tsEazkMpCJ1tywgVJvevV0ZEkqKujnVVLERABERCBBkQAiyyWaSJ9k3bbbTc3evRo17p165LXshLKcsMNN3gx/dBDD7nNN9+8FgPKd+655/rfDzjggJLziXsgE3Dabo899vDu30oiIAKVR8BiRfzwww/u5JNPrvEC+uabb7y1mt/MEwYr9qGHHup22WUXN3z48JqFMt71s88+2+2zzz5u++23r7xKqkQFISBBXRCMykQEREAEREAESkuASV2fPn28ZYTEf7OfOqm7diFLW86y4KqOyzv71zkjO7qoMHPmTDd06FB3zTXXeGt+pSTc64nUfvXVV9d5D3yl1EnlEIGGRAAPoL59+/pjCjfccMOaqvHu4pkzZMiQmncX8Y2QJr5FdGGP6zmiEC+ZONfwhsSsWusiQV2tLa96i4AIiIAI1HsCWEWOPvromv3UY8eOdYcffnid91PnA6ZcZfnss898nTfddFN3ySWXLLJfHes1wYSYFCc5EiyfuudzD+XGPR039HCynk9eukcERKDwBBDCjKksxi2zzDI1D2Dhji03vLuDBg1a5Pc777yzVvAyxh+s2Qjqup7KUPhaKsdCEJCgLgRF5SECIiACIpCIAO639913n1t99dXd1ltvXXPPe++95xYuXOg22mijihI9iSpVxossOvfxxx/vCNDVrl07f5QW4rLUqVxlmTZtmnedvuyyy7yVPkxmve7cubMX3dHEHuwXX3zRYcUmqNt+++3nvvrqK3/mN/XZfffdE0fj5llYoQhEhAs+bWGJ/o3rZxgoDTfS/v37exfRpJGDS92mep4IVDOBiy++2L+3bBkJgz6yf5oYCH/7299qecSweMdYPHnyZB/c0ZK96wSqxPVbqeERkKBueG2qGomACIhAxRKwY6XOP//8monFL7/8UrMXOM7CmLQyCCBEeTTic6b7F198cW91aNSoUdJHVOR1tkcYawlpr7328udJt2rVquTlLUdZsu2fRhwjpHH57tSpUy0e9Jd77rnHBynjGC3crznmBn4HHXSQPz4MUYxQz+WmSb1vvPFGt+OOO/pI4hzPZa7cCxYscL1793abbbZZLWsWhcFqTqJ8SiIgApVDINdiXLSkHCN40kknOcQ2Y0HLli1rLmGsIcYDHjJ61yunjQtZEgnqQtJUXiIgAiIgAlkJ4EJ3xhlneCuqub6Zy2737t0XsTCmwcmxVRxflSatu+66bt9993WI6/qcsIpinX3ggQd8NRBqBL0qx2JBKctik953333XC+JoBG8WcJjkXnXVVW799dev1cT87amnnvJRebE+Pfjgg/4oK0Q2HhSwxIsiiYsmFm6OTDPxzqTa9rO//vrrXqDjNhparSgMiwH8nQBzTZo0qc9dUGUXgQZFwBbjTjzxxERWZcYLvm2I6bhz7rF2f/LJJ3rXG1Qv+f+VkaBuoA2raomACIhApRGwoC2cG4wFdbnllvNFnD59ukNM33vvvbUiNHO2J+64//jHP/zxULjH4mL3l7/8pWRVw7qI+C92QtTVNeH6jKBjvx6JCV653AtLVZZc+6cRzexdvPLKKxcRxizA4KHQtm1b795NQKFo30zaJpYX1x922GGOSbi5mCPU8chgXyXnkoeJvZjPPPNM2YLJJa2frhOBaiOQzbslyoL4EbzznHG///77x8aw0LvesHuQBHXDbl/VTgREQAQqhgB7fImYilWYY0RsTxpWOsRGXIRm23u21lprLeIuW4qKIaixWBY79erVq86PQBTCkLNQsbpjEV111VXrnG8+GZSqLLZ/GvfqI488cpGiZhPU4cWZ+mbauiOecb0fP368W3PNNd3vv//uXTyxTEUDG5G3JtlpCet6ESgNgaSCGo+c0047zW/rwDId7rXW4llp2qoSniJBXQmtoDKIgAiIQBUQiNs//dNPP/nJCHtU4/ZPY23F4jds2LBF3GWjyJjYYClIk7B2E2E50yQoTV7lvtaCguHejNthhw4dylakUpUFt2r2OMedP03lkwrquL6ZFp6J59DdO9v+afK/7bbb3HPPPScLdVrYul4EikzABDXnTWc6P5p902yvYQFzm2228SX68ssvHb/j+RImFo5nzJihd73I7Vau7CWoy0VezxUBERCBKiPA/mks1Fh8O3bs6GtvLrsc/bTnnnu6W2+91bvNLbXUUv7v3MOxJHHuslF8BDfD0pgmIeSbN2+e5paKvZbI1LjF//3vf/eu8eVcJChFWXLtn6ah5s2bV7MgEw1KFjYk/YyFnbvuusvvtaYvXXHFFd7qvfLKKydqcxPP9G0LPJRt/zSZMhlHiEejCCd6oC4SAREoGgHzjiLQYNwJAYhmFvOI3L355pvXlIOxZOmll14kCKICEBatqSoiYwnqimgGFUIEREAEGjYB26OKYDHREh6zxBEkSy65pPvggw/cwQcfXAMDCySr+nHusqUmxr5vgl5hjahrQmjdf//9buDAgQUJRkVALIJvsWCBRb+cQdZKVRbzXthqq61ivRtoI3PlJnJ3eDTVN99844O40Z64aJ9zzjnuzTffrAlsRvvwj53pzdE57LHGA4IFizZt2izSBWwC/te//tXnTf+mz9iWhuj+afPO2HbbbWsm7Nxj1+NpwHtrfAcAACAASURBVDFySiIgAqUnYJG5WXQNz5qmJET1J7YHi5ahmCbuBwvGAwYMqBUE0Rb/WOjUEXmlb8tSPFGCuhSU9QwREAERqHICJmwee+wxH7yFPcNE5OZoEVb0can76KOPXM+ePWssgoXa11oo9FgYKG/0rGPynzt3rg8CRh3WXnttb3knEaAGi2fUWszeX4RTIRYKEHlY+BH6p556as4jngrFIy6fUpQFIX333Xd7AXzLLbf4o6qInk0Atjg3dxZlsCaF+/YR1Ex6u3bt6q3RWJRoE8QtHgvUg2OzmjZt6quJoOZ+onHjLZFpUkz/pky4ibKwgCimTHHtjPWcYHQcp2MeG0ziCaB2yimneKEfncgXs+2UtwiIQG0CxERgOwneKowRlvh2HXroobEeUZwrHz1xgO8B3w0W5exdF+uGRUCCumG1p2ojAiIgAhVJINyjivjBmkeEZVy7//jjD4e7bLNmzWpcvalEmv3Tpah0nKC284cJLoVwwzpp4vnTTz/1FuP27dt7gUV9LRVKUNsRVa1bt3aXXnpprWeUgkn4jEoqS1guIsVjVb7uuuvcCiusUPMn63ccV4VwtnPMOSs20zYArNazZs1yBx54YEa8tvWAvnHCCSe4zp07e/EeTZQLCzb9hr4fJibgLNBwv5IIiEB5CLBAyuIWR14lOT4vUykZ70ePHu0Xy6LvenlqpqcWmoAEdaGJKj8REAEREIFFCMSdP50LUz735MqzLn+PCmoEGJMkxPLYsWNdly5dFskeSyeWDETViBEjaiyehRDUWF3PPPNMh3AvZ0RvKl1JZYk2Au6WWO45C3rnnXeuSxfwZ1UTOT108yRDnoH1Gq8K3MeZNE+ePNlbmceMGePWWGONWs9l3zSW6U022cQdcMABsWIbCzau6koiIALlIWAeIyyw5XsSA+86x+ZtttlmBdkuVB4SemouAhLUuQjp7yIgAiIgAnUikPaMX9xrX3rpJS9WZ86c6QM2bbfddmW1vgIgKqjff/99L5bZTxueqx3CssjPHOvEnmkTdHUV1Fg/EXDPP/98wcQ0btBY2pk4mqtzkoavpLJkKi+WZVyxL7zwwrwtRAsXLvTtjOtm1MpERGCCmuEKvvvuu/tFDqzS7GvnKJ1oojzXX3+93/u97LLL1vozPK+99lrXrVs3t8oqqyRpAl0jAiJQJAK8y0OGDPFjRz7HEBZi7ClS1ZRtAQlIUBcQprISAREQARFYlADWS4QFe4vDfaz1jVVUUE+dOtWLJfaEI25xHY5LiNQePXrU2hNbF0FdjCOp7Nxoym+BuJK0TyWVJVt5KSd7n0ndu3fPKwI6+7bZ/xjn+kn+7KvkyBzE9vTp0/3+6Lhr7agd4gWwHSCaiJCO2zmLSEoiIALlJ8A7+cILL3hPl0aNGiUuUK53PXFGurDiCUhQV3wTqYAiIAIiUL8J2N5UrJ52HFZ9rFFUUOOSjps3lsi4M7StjoUW1IU+koq9xIhNrKJYcdu1a5e4eSqpLLkKjeV3woQJbq211qo5MzbXPYX+O1GAsXITmRwXUCUREIHKJ8A3jLFu/vz5br/99ktUYKL444VCzJANN9ww0T26qP4SkKCuv22nkouACIiACJSQQFRQ446OWy6ByDJF67ajV9gvS5ApIlGT8rVQsyf7mGOOKcjxWAhpImVzluptt93m92MThTapBaaSylLCbqBHiYAIiIAIiEAtAhLU6hAiIAIiIAIikIBAVFCz1xsRiivg+PHj3ZprrrlILnb015w5c7xotT2x+QhqixqOG3H//v1TH4+FgOacb474+s9//uMmTZrky04iAjnnp8YFVotDU0llSdB0ukQEREAEREAEikZAgrpoaJWxCIiACIhAQyIQd2wWwdOIHs2xTHHRmglIw98JrMbeZEtpBbUdSYWVuxgJN0ZckVu0aJEz+0oqS87C6gIREAEREAERKDIBCeoiA1b2IiACIiACDYNAnKAmijdi+pNPPvHHYjVu3Limsrh7c8bwa6+95q666qpa0ZzTCmqCXLGHr1hp3XXX9Ue6LL744jkfUUllyVlYXSACIiACIiACRSYgQV1kwMpeBERABESgYRCIE9TU7PPPP/eByThaJQw+s2DBAu+aTWRYokOHKa2gbhgEVQsREAEREAERaHgEJKgbXpuqRiIgAiIgAkUgEBXURIzm2CPE8n333ed+/PHHWm7dL7/8snvkkUfc4MGD3ddff+3GjRvnjw/jSCQJ6iI0kLIUAREQAREQgTIQkKAuA3Q9UgREQAREoP4RiApqXJ9nzJjhDj74YPfxxx/7IF9nnHGGF8wkBHfz5s3d1ltv7YOAEcirV69e/m8S1PWv/VViERABERABEYgjIEGtfiECIiACIiACCQhEBfWHH37oDjvsMPfcc8/5u/v06eP3THPeNuniiy/21mlL7IHefvvtJagTsNYlIiACIiACIlBfCEhQ15eWUjlFQAREQATKSiDTHup8CiULdT7UdI8IiIAIiIAIVB4BCerKaxOVSAREQAREoAIJNCRBTQTyZ5991r344oveor755pu7Lbfc0i222GIlJ8/ec87A/uabb3xZ9tprL9e6deuSl0MPFAEREAEREIF8CEhQ50NN94iACIiACFQdgYYkqDnPmn3dw4YNcxz9NXToUC9kd9hhh5K2688//+yjo++6666uS5cu7v3333fDhw/3/6y88solLYseJgIiIAIiIAL5EJCgzoea7hEBERABEag6Ag1FUH///fc+2vguu+xSE5X8jjvucM8880ytPeClaOCZM2e6fv36ueuuu86tt956PlI6R5B17ty5VsT0UpRFzxABERABERCBfAhIUOdDTfeIgAiIgAhUHYHLL7/crbbaaq579+51rjuu1hyjReAyC2KWJNP//ve/bsqUKe7LL7/0opOjuX755RfXt29ft9JKKyXJws2bN88HU8M63alTJ38Pgnrs2LH+3y1atMiZD6L89ttvd7Nnz3bHHXeca9eunSNI2+TJk92hhx7qo5snSVOnTnUXXXRRzXNNUK+66qreaq4kAiIgAiIgApVOQIK60ltI5RMBERABERAB59wHH3zgz7VGwHIk17333uujiJ999tnu0ksv9cdyvfHGG1lZrb766m6jjTZyPXr0cNdcc00tQT1mzBgv8pMIc65bf/31/d7nDTfc0FuTKdMTTzzhLrvsMvfoo4+6jz76KGtZOnTo4ObPn19LyJugbtWqlTv33HPLsqdbnU0EREAEREAE0hCQoE5DS9eKgAiIgAiIQJkIfPLJJ65JkybegsweYxJiOm0gMazKWNmvuOKKvCzUBDQjj99++827Z48cOdKLayzKiHF+S5oQ4bfccoss1EmB6ToREAEREIGKIyBBXXFNogKJgAiIgAiIQGYCCxYscL179/aWaoJ5Wfruu+8cQb6ypUaNGvkgZEceeaS/f5999vGX4+r9r3/9y910001uueWWS4T/wQcf9BZqLN2I66OOOsqdeeaZbtttt3ULFy70v2VLjRs39hb1008/3T+/bdu2NXuo2U+dRpgnKrAuEgEREAEREIEiEJCgLgJUZSkCIiACIiAChSbAfmmiYG+wwQauf//+7qqrrnJt2rRxV199tTvhhBO8y/cXX3yR9bHLL7+8v//CCy907FPu06ePw+I8atQo98MPP6SyeI8YMcILeCzTM2bMcIMGDXI33HCD32fOXm/cubMlonhTnhNPPNGdd955rmPHjv7oLIT+KaecUmM9LzRH5ScCIiACIiAChSQgQV1ImspLBERABERABIpEAOE8Z84ct/TSS3vB2q1bNzd37tyaM6TTPHbWrFk+GBgRtn/66Se/j5kgZWmOqpo2bZp312Y/9pVXXulatmyZOko4Yh7LOHkhoh977DEvxFkwwJquJAIiIAIiIAKVTkCCutJbSOUTAREQAREQgf8jgBWZfdTsm8bFu1mzZm7xxRfPiw8u2d9++62/FzfvNPlgmX7vvfccQc4Q5Oeff763MPfq1SuvshCMjLrhBp40QnheD9JNIiACIiACIlBgAhLUBQaq7ERABERABESgoRPAooyFm/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8298MIL7pFHHvF/W3LJJd3s2bPdFlts4fbcc0/XrFmzRWp8wQUXuJYtW7o+ffqUlMZ7773nPvroo1rPXHPNNV3btm3dl19+6d54441af1t55ZVd+/bt/W/Rvy+//PJuo402cksssUSd6/Dhhx+6999/v1Y+TZo0cZtuuqn/bcaMGe6nn36KLXedH64MREAEREAEREAE8iIgQZ0XNt0kAiIgAtVHIJOgnjVrljv11FPd5ptv7s4444wa8fzHH3+4cePGub///e9ehG+77bZuscUWqwFXLkH9448/uldeecUdffTRbocddnDnn3++t5Q3atTIsTCAsEXkf/fdd+6f//yna9eunWvatKkvN39/7bXXXP/+/d3xxx/v9t57b7fccssVpDNQrnnz5rnTTz/dvfPOO+7mm29266yzjlt22WXdn3/+6RYsWOCmTJniunXr5i677DLXs2dP/+ylllqqIM9XJiIgAiIgAiIgAukJSFCnZ6Y7REAERKAqCcQJ6s8++8wL01atWnnRjPgLEwL0kksucbh333HHHa5Tp05lF9QUgLoccsghbr/99nPnnntuLaGPsB0wYID74IMPfJlbtGhRq06vv/66mz59ujv22GNr3VeITgHPww8/3Ful4RYVy6NGjfJi+qGHHvILGEoiIAIiIAIiIALlJSBBXV7+eroIiIAI1BsCUUGN1RSBd9ppp7kHHnjA7bPPPrF1QYAedNBBXkxfffXVNRbsclmoKSRW6MMOO8y7a1MHs0Dzt08//dQdccQR7ueff/YWdlzBLfHb9ddf7w499FDvrl7oNG3aNLfHHnt40Rx1hTehT9nHjh3r/vKXvxT68cpPBERABERABEQgJQEJ6pTAdLkIiIAIVCuBqKD+4YcfvOvzhAkT3OTJk93WW28di+arr77yVlf2H995553ejZlUTkFtZVpjjTVqCerff//d3XDDDd4CPGfOHF+39dZbr6Zejz/+uEPYZlo8qGvf4NnnnXderAXaFgG22mqrWOt1XZ+t+0VABERABERABNITkKBOz0x3FJnA3LlzHXsyf/31V7f44ot7F1IC8fAPexw33nhjt8wyy/igQkwwmQBzDdcuXLjQsW+TAEHrrruuI5gQ///MM8+4p556ylvGyIPJPXsmkyRcVu+77z63+uqr1xIMBDbieYUKSJSkLOE1Vi/KRsRl9lLuv//+DoFAMCgEwS+//OI22GADL2BwUUUA8fcdd9xxkSBRuLciHnAxnT9/vjvggANcx44da1xaqeubb77p24FASc2bN/d7OmknEi6/BGh69913a35beuml3dprr+1dZ7/99lt/Xdg2/P8333zj87V8wjq2adPG30+iHcgbkRNNlId2iAt8FV6bKw8CU02aNMl9/vnnnieWwueee87vpaXcu+22m1t11VV9lmE/5f+pK2WwPbb8mz7ZoUMHt+KKK/p+SNCu559/3l+DpRMrKO0RJvbQ4mZMRG14brbZZm6XXXbx/fa///2vb5tMievp8/RN42nlCi2wdj/C8NVXX3VrrbWWvy9Xigpq2rRv377uiSeeyOqCXMmCGq5Yey1qOdZ0/oHhPffc4+666y63/vrrezT0VfY1n3DCCTn7Wi6WcX83CzSc6QPRwG9Tp071e75vv/12P4YpiYAIiIAIiIAIlJ+ABHX520AliCGAqMAdExdR29+IGyb7GgcOHFizd/B///ufn8gTxIeEZefJJ5/0bpqrrbaaFy4jR450X3zxhRs+fLh36+TvuGyy3zOpiGCvJYGLzCqFUD3rrLP8M+P2ORa7Ua1eLCqMGDHCT+6x/g0ZMsS731J3RCwuowg/6stEnMUHeLz88su16v/000+7iy66yF1zzTVefCMo+/Xr50466SR/nyUE+aWXXup/Z0HCJvhEdkZ8kuLaDtfgaNsgHi6++GL3n//8x11xxRU+8BMBq7AAItIQ9xbd+KWXXnInnnii69WrlzvyyCN9O5qYW2WVVXzbIoyypSR5cD+ClTYlGBU8scA2btzYwYiAW5dffrnbfvvtM9aVRYaTTz7Zc8MtmLJ+//33ni/imf3GlJX+TFshzozxW2+95es5bNgw/xvcEHWffPKJ369LH0SEI9yN/bPPPuuDff373/92//rXv3z7sAAQfX/i2Dz88MOua9euvl4wJDJ3thQV1PQn2hVLMxbqXXfdNfZ23tODDz7YW3rZS21BvJJaqOkr9L2kiUWEuAWE8P64fdKhOzeClkBr8LV933fffbdj0eWvf/1r0qKkus72TyPgzznnnEX2T994443+2DLtn06FVReLgAiIgAiIQFEJSFAXFa8yz5eAWbSYyA4dOrQmm9tuu81bLG2CywQfMYfQJjFBZw+iBRJikn/KKad4N1OsrSQET+/evd3uu+/uBVquhMBDcISunzbx7d69e8mP/KG8cfWifJQHAXbggQc6Y4iFEy52rA9WNuqNVRIRhRBHpLFoEO7ZZF8plrpwzysiBEGJ6CNQE6y32267WqIjU9tF28aCQlHWsI3J0wS1udpy77333lurDUwQYTEO78/Unmny4FoWXkIroe0XxiMACyHiOFpXhDNCHMEdBowinzFjxjj6LwsAluhbCFLyw4rNIgb1sfairWgbBDgLIVhSzzzzTG8Nj7JngeG6667zAp0FHyyY0fcnyqauFmrye/HFF31gLxa1eA/DKN5hPbt06eLFdPjOJRHUMGCBjEWCpAnvCRYUsp2Vbf0Hq7/tk8aTBU+Mvfbay7d9jx49avo2CyAIahaTci3eJC1n9DrbP01b4yESJsp79tln+wUy7Z/Ol7DuEwEREAEREIHCE5CgLjxT5VgAAplEGa7gJKyZJEQZk2AEMikUbbiFY0XGnTiM1GvWZaxRTFxxF86UEFGITo7JCS1ruE8jXhF5oXDCzRaB8Y9//MO7JmPd/Nvf/lbQ4EFW/mi9mHBjycSCxoQ/E0OzFmPNRITDcN99960liuHx4IMPeotouOeVZyCwjzvuOG9lrIugJi/EIYIJy7hZLeMENb8hEBGMZglPK6jT5BEV/9Y/oi63IWMs59xHndhuYMks6YjgaPArs9zidYFVkiOYCEZl7ry0Ff2I9uR+rORYgXHLj7KnXyDQsWzTt5MI6rSvalyUb56F0MNFGnfoqIjFis2Cx8yZMx0W1jCQVxJBnbaMSa+PvgeUa/To0X6xCOu2CWr6PwHV2NsMext7cj2H/PEMwQvj1ltv9eNArqT907kI6e8iIAIiIAIiUHkEJKgrr01UIucyisEoHFyX2VeLO2lUUCOUsSbhRsuEH4EdJvab5tr/bGIIgUQeZn1j4stEO26fowVqwgI8aNCgrO1J+QcPHrxIuZiEc39cyhRMKXptJkHNdaH1DVHHgsS1117r2rdvXyubcM86f8C6jwUWroiObIKafe177rlnTX54EmD9Cxc3cF2fMWOG34OLMMONHPd8xHw0GBSWOazGnB+M+KE9scZjDU5ioaYgSfPIJKijVnVjTJsjiFlMwaUbl2/rK9QH128CdoWeApQnzI/2Di2iuQaCOPZ2j5XL2gCxTdk22WQTb/HO99zkbOdQ45LO9oMtt9yyVtHff/99Xy+2bmClDlM5BbWNF1id2SeNpTp05za+eA8wTuCtwSJFnAU+rq1YSOD8bepoUcGz3WsLRIxnWMyjMR60fzrXG6G/i4AIiIAIiEB5CEhQl4e7npqDQDYxGN7KZJjAVRZdOBRCWPSynSWbpBFM8IT7pwnKxd5X9tXG7Z+2SLzsg820p9SejdCxYF32G4GsEIuZ3EpN5DMBD63maQR1eJYtgjqpkCPYGUG7ENSkuliorby4SWPVReyyUMECSNTl267FQotwgzsBwmiHpC7fafLIJKhZAMGKzBYA+pb1UwLl4cmAwGfvK5ZY2xdt17BVIeoRYf0Ld3v25SI4sx0/FbZxEkEdunyzmIFLOf0GztncoTO9G5kENdZYFkreeecdL5xtewH5sDhCMDZc26N9OomgNrd0FlySJt5NFg9y7aPmPWCf9Pjx433cgNCd2/jibULK55gsuFB+ypFLiOv86aStq+tEQAREQAREoLIISFBXVnuoNP9HIImgZoKNC3DPnj1rxEFUCOGCSvCxqLWTSS7BhhA9uM9mShYgC6Fke7Bt4oslEgss7pwIFcuHe7BMh67ShWxY28uLVQ0hgFXNEtxwT99pp50yWvnNEoaAhQ/16datm7fARyMH406PiysRvE0c8d9mhayroKYu1IE2wt0WC3mcyzfPxtLLHu9tttnGC2nc6xG1aQR10jwyCWpEI2Iad3kYRPupBYu7//773S233OLrY4G7WCiILoCYGzp7q1kYQrThbRHdixxth0yLGWE/iHP5xrWevpntiKtsfTUqqAlAhzUVIYpghxseF3Y+MgtGLEZRrw033NC/hzCxdymJoCY6Op4R/DtpYlEKKzz/zpbMUwPmBHMLI66bOz4xBrAwF+uYLCuf7Z9mSwXbB8Kk86eTtryuEwEREAEREIHSE5CgLj1zPTEBgVyCGiGG+y/7b9nfaCkqhExAsX8xdMPlCC0myuG90WLZ/mmEqx2dYwLw+OOPd48++qiPikw0bXM5Jw+sXrgxI16ibuYJqp7oEqsXwZNw18b6RdkoJxG+sUwaQ477okx2pJQJViJrs6BgIhDra2i5xGKH0GOxAAsb+7MRT/b/mURd0qBk3G8WZ6z5iC7qESeozYpNYCjKSHT2tHuo0+RhAcwQ++YGj3hE0HMGMII+0z51+iTX4bJrEdgR0wQLw3rNYgcJ7lhzWRjCus2CDM9DiBPAzI7nirZDKMCiAeGyCWqzULOAYsHRcJ9nPzyBwujTuayoUUGNtwZ7vlmQob6UHSu7CWZY4PYMD8Qt7wTeB3YcVBJBneiFyPMiC+THNgZ7jywr8x7A+yW69z3Px2W9LfQaCeMycFOS86dxWacN8TZJ0pbFqIPyFAEREAEREIFqJCBBXY2tXuF1ZvKIWzH7iInyzAQcl9q2bdv6kiNOcIudOHGiP0LLRCuWQKzF7DXECsfeWsQQggRhw4SfgFZYphGIWLazRes11+rHHnus5sgmjhli/y5WaPLn2CryseO3Mu25LgZyzilGkHDMFcKaY5MQYQQYQ7yYsGUvOfw4o5p7sEqzuMAigwkoRB17RQm2dtRRR7mvv/7a77m1RYgpU6Z4d2Ws8uE+a0S4RXcmWjdsWOiwtiMoG+KK/acIeEQKbdO5c2e/IMFRUpT5wgsv9Gctv/HGG95dGksulk0WPBCC/J32Jj+stywO0AcoExZzBC7tkWkBA5fjNHmYoKZMcKKMlB83YgQo/SfaTykb9aIP8N94NSA0sWhvscUWDosn9cWrgf3WbFeg3+DCbq7JiGzuo66wxnWa/swzzUuA5+JazeIJnBDqtC1HjGEZDsvFc7kXCy9iHQssCyJmiaX96L/0IcRwLjfwOJdvc5u2Ph4eM8UWAYL38RwSohWObMcglVtQs3jD2BANlmYiloUGthcU65gsrO70Y8Qw0eMJ7HbMMcf4RRveJwLS0U94F/k358ezYMEWgWiMBWtLxDRjZq7FkWKMScpTBERABERABKqRgAR1NbZ6Pa+zTcLtPOJodbBc4qKJiLAzrLmG37GoZdufHOYV7p9mLzSBp7gXS6K5oSLsQpfxNPunC9UMmeoVEBbjSAAAIABJREFUWoo5TxlhSiJQVabJNoIOQYgIN5GH6EC4IQbDI5+s/LDAJRmhhPU4GkypUPUsZT7Rvfhp+k2ucibph9a/8IDgCKhiJtyyOdsYAc9RaNlSpj3U+Zav3IIaLxXei7gAgCwycaoAix/FOiYrX266TwREQAREQAREoHIISFBXTluoJAkIIEawfmKFMbfRuNtwa0VUYw3NFZgo02Pjzp/OVcR87smVZ75/z+U2nzRf9pliec4WYA3vAPagYlWzs6OT5l+J12XaQ12JZa1rmXDLxjsBt+xs8QR4TkMT1HVlp/tFQAREQAREQAREQIJafaBeEcBKzP5S3JLNbTSuAlyHtRQX03z2MWc6fzoTLKxZL730kg+sxXm7WMbZ35rPswvVICao2QMaWurT5o8LcocOHbylLluKBpxK+5xKuh5Bjat13PFFlVTOQpSFRSBSroj0EtSFoK08REAEREAEREAEGhoBCeqG1qINvD64whJcCjfYbHsEEcTfffed32ubK9JvHDKeQeRijjoKz5+uL3gRSVgd2T+O2zB7ZDkeiABlaRMsOIYol9sr3gPs+c1l5Uz7/FJez554gmix95co4uxbJshTErFZynIW6ll4ctBXiAieq30lqAtFXfmIgAiIgAiIgAg0JAIS1A2pNVWXghFAkLO3Enfx+iwQCwZEGYmAc+7dd9/1QbwI8FaIvfKXX365j0pP4DIl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NfAyz5o1y913332xtVx99dXdgQce6JZaain/94cffti98cYbta7dYYcd3NZbb93AKal6IiACIiACIiACIiACIiAC5SYgQV3uFtDzFyHw5ZdfepH86aefuvPOO88hsPfbbz93wgknuJYtW7qNNtrILbHEEv6+t956y91///1u5MiR7owzzvBCes0113Rt27YVWREQAREQAREQAREQAREQAREoKgEJ6qLiVeZ1IfD222+7Qw45xL322muuT58+btSoUa5p06Y1Wf7555/u6aefdsOGDXPDhw932267rVtsscXq8kjdKwIiIAIiIAKewM8//+zOPvts9+qrr7pbbrnFe0YdddRRbp111nEjRoyo9T0SMhEQAREQgeolIEFdvW1f8TXPJqh/++03d8cdd7i77rrLW6fXX3/9iq+PCigCIiACIlB/CPzyyy9u6NCh7uOPP3ZXXXWVW3LJJV2/fv3cSiut5BdxGzduXH8qo5KKgAiIgAgUjYAEddHQKuO6EsgkqLEaXHHFFW7mzJnu0ksvda1atarro3S/CIiACIiACCxC4Pvvv3ePPPKIe+GFF9yvv/7qNt98cx/Ho1mzZqIlAiIgAiIgAp6ABLU6QkEJfPTRR+6BBx5ws2fPduutt57r2rWrI5BYPilOUGOZxgXvu+++8y7gyy23XNasEd///ve/3W233eYWLlzor1122WVdt27d3J577uktDAsWLHCXXXaZ37f9448/eisELn19+/b1Qc+eeeYZ/7zFF1/crbLKKq5///7usccec1OmTPG/4YbOpIuESyBWDdKJJ57oVlttNTd48OCaMu6///7+2hkzZvg8V1hhBe9C2LlzZ58X6Y8//vDPxcWQvH744QdHvQm21qtXL7fGGmvUqrPVkevZd24TvZ133tnvO//kk098GciHspIXE0Pq+fvvv/vn0UYXXHCBu/POOxep74ABA3x5H330Uff111/7Z7OI0aNHD7frrrv6/6fdYTx9+vSasm266aax5bVrJ0+e7Bo1auTLseKKK3quW221lX8+1h8SdaFNKGNY3i233NKddNJJ3moUbbdTTz017z6XTz/NdQ9bE15//XXPli0Jf/nLXxxt07FjR/fuu++6hx56yLfzBhts4PsdDGkr2nnHHXdcZOL+wQcfuAkTJvi+Nn/+fHfAAQf4vGy7A/38zTffdD/99JNr0qSJa968ue/jtLm13fLLL++fbb8tvfTSbu2113bk/e233/rriFOw7rrrupVXXtn/P2UkX54ZTcsss4wvA21E/yLvOXPmLHId5SEGQhoxwliShhF95cUXX/TvPeWBC++7jUPvvfeeu/vuu32cBf6b9vjwww9du3bt3N577+1atGjh+zO/8X6Q4NWmTRsfzwGuJPLu0KGDH4No4//9739u0qRJ/m/EgTj44INrtYu92/Rvgi7y7nMvYwJtzfPef//9jN2Jd4U+wjv+1Vdf+esYM6hXdEzI1SfDv3/zzTfummuucRtuuKF/l3i3qT/tvs8++/j8586d6+uetL/kagP6Gc/guiR8uQ5uTz31lO87sDj88MO9pThN2Rgrw3al38Iu2q58u+i/xpky0v60ebRfwI3f0ya48z4Z0/B+nkWfStrv4/or5eK9t6CdlHGTTTbx/KjXgw8+6P8+b94899e//rXme2jlyDZucX80GGi0/rwbjGNJeNt7lJRhmvoytvFuTpw40Y9pvL+8c3i1MTbQt6iLfdv4FlEevptxbZ2JKfkwVn3++ee+Gswz+M3mHeF4we8s0Dz//PN+vKRfHnHEETXvcdinecfJi3LzD31/4403dvTdpONOEq70QzhZn6e8Nr9irmLjHmPhWmut5d8Z+1ZQRn6jvam/vdeMJXHfGr4B1JvtfPyb+2EOe3vX48ZIq0eub6C1EXWivzPviX4D+bbx3EJ/r6J9M9MYk7bPJ2lDXVNeAhLU5eXfoJ7OfuaePXv6j5AlJq233nqrF4NpU1RQI7gQ0wQhQ3ghINu3b58xW4TrmWee6cVpWAYrJ2IFd3Em0CQE5TnnnLPIfm1cyxGPu+22m3cz5wONyGSgvvDCC90rr7zitttuO/+RQ+ggYBDjlPG0007z4oI94EwIu3Tp4hcCKDcfqYEDB7rrrrvOB1/jvxH4fJS7d+/u3nnnHYfoJNDaf//7X//BRZCE9aaOMMFi/89//tMdffTR/iPHtdQbwYmwPfbYY93NN9/sJ1SU/YYbbnDnn3++v3fcuHHu6quvdrfffrsXdNH6Gp9p06bVqieTTpLx3Guvvfy+QriE7P/xj3/4oHKkqVOnuuOOO85PHK6//nr/b5hRX/oIohxOlI968jFm4swCBuU76KCD3N///ndHWcaOHetFSaZ2S9vfinE9E57x48e7e+65x7czIgU2F110kZ/AbrbZZl7E0j+YRMEEDgg5+ubLL7/s29BELay5FwFEWzF5wQWVxYXwHWNig/cGvyM64M7fsbTtsccevqpMpA877DDXqVMnd+655/rJJeWlLz755JO+X7AgRGLyTawCrqOdmdR99tlnvm0Qjscff7y//6WXXvILSSz8HHnkkX4iQ3/kfWAxioUS7k2TWFBJw4gFPVhSBiZM1IW+Dn/eO8YV3stLLrnET+JITKqoG3zpZ/RLJpfU7fTTT/d1IcGVcYgy0QZMOLmXduOZgwYNqqnzWWed5dkeeuihng3X0aZMuOw9QXgPGTLEl4dFAK7h3WVSS9tsv/323uUYEc27Sv68d7wnl19+ud/yUtftLjwLVieffLL729/+VtMPbrrpJt9e9F0EV5r+kqsNYJmGL9y++OILXx76FG0Kc3s30pQt6XMpYxxnu5/FSuv3afvzxRdf7P7zn//4cZuFHPrH448/7t8TxkPG7LT9Pq5eiELKSFn5fvHuIeJ4Lv2ffo6A4V1nIY8xg/E717hFfWkDvq+MVbwTiFW+bfRhvmWMDfT/NLzTcExaX8YkvoW8j3xfCWTK95C+ZGMm9eW7S7n5FvHeZ+qjxpT3E0+FqNs/Yy3jFWNG3Hhh4z/s+V7TJrzfjAG0k5Uprk9zHd9vysl8I8m4k4Zpmj5v3wq+xfQfvjP2jU/yrUHgMuZwLWOkLfZnGyN5Vwr5DSzG9yrN2Ja2bXR9ZROQoK7s9qk3pWM1nw/IE088sUiZd9llFz8xYUKdJoWCmo8HYhJLLtYlRDurzAgvG8ijeSMge/fuvYhAxtLGx5WPP2KPQZ0JTVpBbRPeOKFJfSkjk2EmrKEo5L8t4baO9YyPNBNXBDcfUkQSv40ZM8YLJyZXJoQRVEysSazi8lFncQAh3Lp1a38tCwNYlOFDIh8mUdQzFNSUj+chvBAdTNbTCGprd1bbeR4TKEuIQSx+rFwjUhAfTNxZEGEigIgkMcHjv7HaUjfqxOo3AgerQZQdEyn+du211/rFkEoW1FimmaDB3qz5TFxpZ4QUE1LrH4hr6mIR7LFgwQt+TP4QX4gtAvUZO/jRj3kOiyJm+aUPILgQtzCyPvrss8/WtJE9lzajH1iiDFxPP+Be63tMEu03rrX7KZP1ae699957vSiwBRe7f9VVV631nDRjQVJGTG4pA4IOjwDeHRP0iGneG/bDsmhjQtfKQf+FrS1i2fjD6QFWP6uLcWcSyAQarwgW7bAKWqJNjjnmGN/XEaTke8opp/hyYc0n2WIS7z7jBYssCOS4tiF/hBb30g541YSc0/AMr8WCxpjKomEoDgjExdjCOwmXpP2FvHO1Adck5RvHjck4Y/vuu+/u35E0ZYt7ri0Kkl8Y/DLK2RZF+H4wpoVjeVL+9nzYhu8d75wJant30vT7aL0Y1+l7fJft1AsWfRCTeB7AzZK9I7iz8z1kATfbuMW7jBWdBZ+4d4LFARJjXhreSRnG9Z+4+nIdbYhQtfeaBQC404cQb8wrLFEXmLEYvs022/hFbfq+jQE8g4U02GRayKIdGSvpG3FsKA/f4+icCGYsZtqCXqY+zX14E1GPJONOGqbGKzq2xLWhvefht8IW0vk2Z/vWcB0GAPoPfc5SrjES40Ihv4HF+l4Vq8+nbUtdX1oCEtSl5d1gn2YWsLgK4vJiH7M0AKKCmg8ZHzmEMlZOEqvsrOxGrV42QcCKiVAMJy72IUB0YvHEEoPYM2HGqjH/bR9aBB7PMws1vzMBZrKAgI0T1IgmPohY87IJapsYkh9Cl/rYGdvGCgsC1hksVFhtrT64YFF3Pl5xUdDtflZhsSYibrknKqixlDOhxnKJi5YJagQukwuswCQsKlxjlngmfUwCEIfhb/bcsP0QOBx5xrW0TfixjfYJ3GbpMwi9OHZYZRE/LETgDRBtNzwIuD+tJTRN30x6LZNzhFAofJiU49qL9RdBlmniZBaAf/3rX/5+eO67776LsMN6TJ8wAUnZmMghsOm39O26CGryI2+eQd9A1JHiBDXPYSKJNdgs4YUU1FHxH2VEn+RdYTGKPkkfsOfTL+LeL+qC1Zj3gsU/BAf3JRF8vKuMLXiphIsN5GkWJiwwTMgR87j4htdRNsrKUX+4qOMKyTsY1ycYU1jgwEpTSEEd15dZzGHBBxdMxKO5CZvVMdsCDPklaQPzxIF7pgULFpd4fpSbLYriKosoYoKetGzRdsViiTswz2BBIZOgxkWUcZp2RQyECy1JxwN7N1lIM1d7c6vNJqiT9PuwXiweUUYEmnm38Gwbr6Pjr71HLIzyzeSfbOMWrrrWF+NEIwui9GEEUBreaTgmqS/58Y3lWt4tOyWEbwYLXvbtD5/L+MwCKFtBWAijX9HWmZhGy0w7UncWLaJsyJtFE8ai6KklZnE3636m7wJsEdMI61zjDnOGtCefxI0tSQQ1/fjGG2/0z2MBI5OgZoEH/rwDvFOW7J3ONkbiYVXIb2CxvlfF6vNp3g9dW3oCEtSlZ94gn2gf6kyVyyagMt2TKShZuAqKcOLjzyAbplCIZRPUTFRwyWW13YSZnXltwpZ9e0xMTFCbC7Q9L5MrtP09m6AOLc8mihHsCC7EM8KRjw7iHeGEuLL6MCFD/CNWswnqkEv4vDguXGuCmlV6PsgwJjHxxOIZime7NpegxjUTDwUWMEhJ+0M2dlavaLsxmadcWAnYn46oRBgkTVjWw33v3IfrOW6aWIuTpkyW3ej9mSZOYVvAiwkXVjkWUKJbHcJ9dTaJZEKN5wGTyGyCmv15WEYtMWnBahkKPybcCD/+hiUVrxD22DEhjQoLrGC4gzLZYxGF/oMQMfflpPzi3ueosIgy4u+2B4/y015Y/rEIwSwUgogxthJgsYYtk2f6p1n5bfwhzy222MIXhz15uFljIWJCzLNgzASXBT97V7jW2hXXTp5r8Q+iE+k4Htn6hNWZd5P3EcbUAXdQxgPiC6SdRJMndUHUI3SxzLHgw+TXxjsrU5L+kqQNEBewgD2Lm4gMxhgs4jAL+fJ7OBYZM95LhBL7+hE+ScoWTnYZ63mfaHfcnUmZBDV14ltAPzaRlY+FmmdQd+JS4NFFP+R9YtxijA8X35KODfRRqxfjLG2H1R1LY/htZDGaevI+mpdEOI7iXYKQZkEs6pGS6b2NE9ThtWl4pxkbktSX/GwvOPXi28pCMd9R3uW4d5F24HvKYg4LLLQ53zdjytaXqHdLWG7akHeGNomyYVzlXhYaQm8k7o96LmRre+ZAScadJGNNlHm+ghpvO9hhZGALXJygxgUeyz7bWxirzDswOl5mKrd5HRbqG8hzi/G9KlafT/N+6NrSE5CgLj3zBvlEBCAfCla4o8n2xqYNTpZJUJM/VkrEBXuj4vZTIzZtH3E2QR2K5KQu34UU1KElnckxbroIZFaxsUQhWNjnGSeE48R4eE53XEdLI6ijCwhxCwfmsppLUJsbGx9aUjEEdbioYO7SuJdjxU9zxA0r5RZsxRiyFzet1dtcC5nYssfM3C6j7ZJt4sTEgkkxwYkQHrjlJmGHKMLSz6SLVFcLtU1MWXxiQskiFu7UCIrQ5dvqRp2x9GIRph/RBoVw+Y4T1CEj+iEWS9rdYg0ksZAjlrCuUC/bZpHEQk19sbCy2GB7+o2BtSviG2YwoCxxVrE0fYJr4ya9eAHRFiykRBcY0350ECH0HxZL2DYSeovk2iJgbtFJ2wAmTLRJLAxhoSPRrsY3l7jLx+WbduO5bJdBwPP/9lwbR40zW4Pw0GGMpq1DN+C0bO16WxhmQg9jFg0yuXzn6ve4zVp/ZRzk3YMfAjmMuRF1fw7Lbm76XIP4zDVu2b1JBXUS3mlYJqmv7QXn/eP9tv3J1JUFqKhwszbhb7QJnl20NWWHK4KOf7LFb8EziK0D4VYt61f0N8ZMxoSou7nVh+fhzZLtu2DMc4070Wck4ZuPoGaxi8Bu9DvmgJkENeOzxWVgES1sE5sLZRsjbQE/yTcQTxK+u3wDWRyJ+wYW63tlbVnoPp+k/XRN+QhIUJePfYN6sn24CIASihEsg1hu+EiktZpkE9TAC4Og4f7LB9DckxEzWJX5cEatt+EeaixH7MdlwC2HoA4XIpj8EBTIFgLCfcaZhLCt2IZ7qK1jYUnk44YVxqzthRbUtgecyWD0I2d7qLEi4VJOX7B99mHdKC/txQScDy4LCVFRYkHJ4ixCce1m0eAJ/pTJs6AULyDbBfigYxHBchhOQuHFBI/3Jc5d1dqKCTftzOSOfs7kJcqBPcFwsyPksJLw3/bMQghq2pg9wezvZ/HM9rdHBbVZeNiegYjEEsTEohiCOsoISy3WRp5r+8xtogYfuNEWuKNHrfzGyPbGJhHUCC/aZvTo0YssmoT3E2+ByTvWbRYlcPEO+zgutDvttNMi/T5OSHFR3KSXyTXPwWKbZiLNlg/cLMP+yTOSWsyie+5xpc3VBljCwz282cQZfPFwie4Xp+1zvUPRsoX1whMBoYX3TyZRCGcWFRAItB99OJP7a5rxxL6X1Iu+Q19M4/Id7fd896LliopDXL9tvGahC5fkTNzxjMo1bkW/KdHFCMvbypWEdxqGSeprgRMZi8wibAudjF+IOr67CEGs0VdeeaV/P00wJ3lGWGYWclmMwOWZ/KL9CmbMSxhLowtr5n6MKzdeELm8VJKMO/l4UKQV1JSD7WQIZTxEknxr4hbdeCdyjZH04aTfQBag2e7GIjQpk6AuxveqWH0+zfuha0tPQIK69Mwb7BMZEHHl4UPBnkRce5iAh0f6pKl8LkHN83hWpv3UfExxK2KSzaDPR5XExwxBwP5bfrcAMKUQ1Fg4LMJvGODGfudjT32YPOJ2zMcXq42VmYk3CwAWlZmPAQIHwcpkgA851yMi2HtIEDcCqEQnThblO7q33CbrYVTzbFG+aQMmhAgmJiVEPbdonUzaqCvP4O8sWlAvrDAEb2LSwko9eTDBpi3ZuxYGmUvj8h0unMCLtmdBgTIQvMWCfaXpg3W91ia1LCpYW5InboQEGUN4WB3x4GBCYS7HNsGGCcLb+gsLFeHiEd4aTMLoB7BHWLEyb/+faTKRxqpnkw4EhfXfuD3UcZP4JBbiXJyTMrJFHPqeRea2wHBYjegTdhwL71y4z94WP9gvzoQ2qaA2NrQlE1iLlk5/ZiuMtZVdR1wFvGvsOkQ27qRhQL9ck+lMFmrKQB+KE6uZGNNmlJEyMSG2xFjOYhweEtQraX9J0ga4OptFOCxXnLA1biw2hi6ice9QLut5KKhhxRgZ7rOPikIT1Cyy2IJHIQS1eXCE7sPZBHWusSGsV7gFA8s+YzmCh0UmEostnDwRjjW8I3x3sK6y9SHJuJVJjEe9pIxXEt65xoHw73HtEK0vlmYWmVg0sW8mv7EIyHcN93famEj+9He+YXi02Tcz7hl2P/OJcEzHy4WxA08ke5fj+jPfJr7TiHnrU3bKAO7/5k2VawxIOu6kYWrf/zRByViQYBHCFiiTCGqew+ID32y+9/ZNyTVG4o1op1/EfQOJgUE/pl0wnLAdxtoirlzF+l4Vq8+nbUtdX1oCEtSl5a2nJSBge1j5GBFpFnHIRwoLE3uPsNCxF4rVfazfDF6WCJjEpBkxQcLtB9GMwNh22239b88995z/yDLpZDDHQoMoZNKEWx8CmwkkR4ARbI3fsZBSBu4jf8pCcBCELFGqCWqDSzCWeNzvmMQg2EmhKORegqRwfBWRVFl44APA8yzCLgsAiHvyxPLMPlDKiBsnHx5cMS0aN8/io8DknX1vlIvf4MakgEkME0Y+Lnz42NdqUdLZF8pEi8kGXLmGyb3VF4sye5DxOmBPJSvv3Es9WSghf+5jIsEEEUHPR9LcvbCa2LEYdsY24pm9gwge2pkzlGlfficIEnvZSdSXclAPnok1AUszQocVauoZbTfrI9zPh5kPPGW088YTdL2iXELZOeqLSRPlsbM3Laqy9Q/6NBZ6otfbIlB4lBGFY8IFFwJU0TbkzUTQhAZnozPhoJ+FFlhYM2lExBBdmIkG+5zZF05f4tgbFr6YWCPgeadwO6Rv0M9ZFOHdoN14b+hz9BUm5UxY7PlMUOm35GdHy7GFgTJhMWdSTxuGe42TQE/KCMa87ywwUGYmzTAhDgFtgFig7xKcj/eI/ZRYPXCpp5z0dd4Z6ozApj5du3b1E2CsylhEYUBCjDGBI3gRixpM4mBI/dhrTr8mqne4f9/ebdxBEdYsJLFIwbvNO8I99A/GFNjSNrYARXvS/rQ37zqCkrGQhUvGNH6nT1De6FE+uRhTX/oVbcm7RT3hSF9kfMJLAl65+guLFtQnSRtE9/CywITQzsSXsY/xGu8CyodwY4xG4CQtGy63SdqVNkR0wpn+jBs6YxUpej+W/aS8aV9c8tknDicWIOlDuMvi/so4jqCjD9LeSfs9Ii2uXLzH9EH6GX2YhUXGWL535nGClxT9lX7Gd8lSrnGLvshYjtWb9xvrK+8932C8JFjAjCtXtvcoVz+1vyetL2MQ5UMgUn++jXYMHGWmr9OfmCdwDYvwzCsYm/nmJWFKnfkWIaY51x6RGFrvGU8ZHxgvEOF8p7Ce2tGJvL984xiHEPT0a7zLwj5N2/BtiG4bSjruJOEaji25+jx9k/Em+q3g+88CBWOXBRtkHsDCYjh2sNDPuwA72oNvOgtBzElyjZHZvoF8lzBEMJ9ifsU8kO8q84houZjv0AaF/l4Vq88naUNdU14CEtTl5a+nVwGBJFbWKsBQ9VW0vdmIyTCSe2iJYFGBwDUkrIWZtkkgHJmQMFkwixAr8EzImSTEHVFngaKYBGU7bq4SGyotI+ND4DRb2IrWi0UcWHMtgijTdWl4ZGrjaB4sFiLq0+7LT1OWfK5FGDBhZREuW/9LkneSNkiST3hNpXJLW4+zcCM3AAAgAElEQVSk16ft90nz5TrGAxZ3s70jXJe0T6d5dqmvtbqyaFXXfh33LhOxmoURFsniTpdAaGJ5ZhHJPGfIp1D9uSG0UdoxMu4baExZOIt+Z0vd5/S86iMgQV19ba4al5iABHWJgdezx+Vy7UtaHVbgsTzbeddx97GlAKsrVmrb6pA0/3JeVyhG5ayDni0CaQmo36clVvrraSOs3Xj0ZPO8wfsHqzPiW0kERKDhEZCgbnhtqhpVGAEJ6gprkAorjvUP3Odtn18+RcR1jojwuBBmS+xjx2Uv6nKbzzNLdU+hGJWqvHqOCBSCgPp9ISgWNw/cxRl72S6SLfBqNOp0cUul3EVABEpNQIK61MT1vKoiEHemMXvubB94VcFQZRchwN4y9q6yFw7XS/bWss8x7RFzZMz+MVyX41wOwwfjZsj+xtDtvJKbppCMKrmeKpsIhATU7+tHf8D1mG0SFkwyU6lxO2eMZmtJ2hNP6gcJlVIEqpuABHV1t79qLwIiIAIiIAIiIAIiIAIiIAIikCcBCeo8wek2ERABERABERABERABERABERCB6iYgQV3d7a/ai4AIiIAIiIAIiIAIiIAIiIAI5ElAgjpPcLpNBERABERABERABERABERABESguglIUFd3+6v2IiACIiACIiACIiACIiACIiACeRKQoM4TnG4TAREQAREQAREQAREQAREQARGobgIS1NXd/qq9CIiACIiACIiACIiACIiACIhAngQkqPMEp9tEQAREQAREQAREQAREQAREQASqm4AEdXW3v2ovAiIgAiIgAiIgAiIgAiIgAiKQJwEJ6jzB6TYREAEREAEREAEREAEREAEREIHqJiBBXd3tr9qLgAiIgAiIgAiIgAiIgAiIgAjkSUCCOk9wuk0EREAEREAEREAEREAEREAERKC6CUhQV3f7q/YiIAIiIAIiIAIiIAIiIAIiIAJ5EpCgzhOcbhMBERABERABERABERABERABEahuAhLU1d3+qr0IiIAIiIAIiIAIiIAIiIAIiECeBCSo8wSn20RABERABERABERABERABERABKqbgAR1dbd/Rdf++++/dxMmTHCvv/66W3HFFd1aa63l9t9/f9esWTNf7j///NP973//c5MmTfL//+WXX7qDDz7YdezY0S222GI1dcuVDxd+8MEH/llLLbWUmz9/vjvggANq5bNw4UL35ptvup9++sk1adLENW/e3C1YsMD9+uuv/jmtWrVyyy+/vHv33Xdrflt66aXd2muv7fP+9ttv/XVLLLGEW3fddd3PP//sPvzwQ/f777/735dZZhm3xhpruFmzZvlnkJZccknXpk2bWtfxjI022sjNmTPHzZ4921+3+OKLuw4dOnhGcWnu3Lk+Xysr5SKP3377zb322mv+3/nkkaluK6+8si9GJqY8b+bMmZ4zPGiv5ZZbrlbRacs33njD/7bSSiu5VVZZxd8T8uI+0quvvupoY9I666zjVltttYru1yqcCIiACIiACIiACIhAwyEgQd1w2rJB1eSLL75wJ5xwgjvooIPcoYce6gXy888/7+699153wQUXeLF5/fXXO8TioEGDXNOmTb1oPeuss1ynTp1q7smVD/c9/fTT7qKLLnLXXHONF2Sff/6569evnzvppJPcDjvsUMP1hx9+cJdeeqn/HZE3depU//dHHnnE7bHHHv66efPmucMOO8yX4dxzz/XlRvifd9557sknn3Tjxo2rEXwsBrAAcPrpp7sjjzzS388z+vfv73788UdfHoQmYvGyyy5zd911l7v77rvdhhtu6K8bMGCA22CDDdxxxx3n658txZWLBYGTTz7Z1wHG+eSRqW65mHLfqFGj3GmnneZuuukm16tXr5rih3+jvVncICHAKW+jRo3cVVddVbOw8sknn/j2Gjx4sNtiiy0a1HugyoiACIiACIiACIiACFQ2AQnqym6fqiwdFkzE6Mcff+xFJdZbrLaIr5dfftmLUkTUqaee6m699VYvMC1hzT7mmGO82N5kk01y5tO4cWN3xBFHuEMOOcT16dOnJh/EHnldffXVNcINkXv55Ze7E0880bVo0cJNmzbNbbfddu7ZZ5/1Apr01VdfucMPP9z//9ChQ2vyYxGA6++44w5/L+ntt9/2zz3jjDP8PSSEaM+ePd3uu+/uBaeJXAQx5cNSO2LECPfWW2+5Z555xgtJBGauFC0XIv2f//yn23777d3mm2+e6/ZUdfv0008TMYXFv//9b/f111+7m2++2a2wwgr+OVjfWUB44okn3HXXXVfDlr/dd999bsiQITULC/yG5RpuLMCEngmJKqWLREAEREAEREAEREAERKAOBCSo6wBPtxaHAK7QWHkRlaEoxRqN2G7ZsqU755xz3CuvvFJLoFIas8Ride3Ro4cXqpnyQZw+9NBDbt99960lisnnwQcfdOeff7678847vdWahKBGYGMRxnJcaEGNSJ44caJ3LUfoh4Ka5/P3o48+2ru946KNsDf391wtEQpqrOEI/DPPPNO7nydNSRcLYJeEKYIaTwPENGXZeeedfVGw+CP4hw8f7hdUbLHCxDblxyMACz0J0U17hwsrSeuk60RABERABERABERABESgLgQkqOtCT/cWhYAJ1dtvv73Gchs+CLGF2zX7ac2CbX830cd+ZNypEWmZ8uEexFzv3r3dtdde69q3b1+rPlh+N954Y28hJ+EijVWXZ2M5ziaol112WbfnnnvW5IdIZB92Jgv1fvvt58uAiztu5aSooOY3BD7i85ZbbqkRoEkawbjgKr7++uu7F1980YtzXKiTWnUtj1x1S8oUFrTTCy+84PeJY3lnwQQPhK222sq7wUcFtbmDP/roo+62227zVR8zZoz3VmARQkkEREAEREAEREAEREAESklAgrqUtPWsRARwtUZY4sJrVsjwRizF/I7b99ixY2tchbnGRB8Bs4466igvyDPlw/WIOizZodt2pkISBIwAaAhqUqEs1NQFobvjjjt6gWl1jgpqxCZ7h5966im/mMDeY4KhJUnGhQUCLL/33HOPt/LfeOONtfaJZ8srqYU6KdPx48e7Nddc0y9Y0EZYmuHAggneA7jDRwU15cPFu1u3bu7CCy90iHsWBMy6nYSFrhEBERABERABERABERCBQhGQoC4USeVTMALffPOND1JFhGuslqHlkajURKkmINjo0aO9NbNt27Y1zw73JWMhzpXPL7/84sXZ2WefvYg1nD3K7dq1qxGtuDIjYLfccsuCCmrctocNG+Z23XVX71aeSVA//vjjPpI5LuzspyYwGnySuH1HxTDifOTIke7+++/31u6odT6uMZMKahO8uZg+8MAD3lrOIgJW99atW/v95QceeKDnwGIIojl0+aZcREjn+s8++8xHUSeIGwJcSQREQAREQAREQAREQARKTUCCutTE9bxEBAgyNXDgQO9ibccjYblkDzNBx/744w8vKrFkI7wsmjZWW4TnDTfc4C3XufLhGoQlwc7sHgpIpG9cign6hXs31nDEu/0/1xTKQk0diE6Oi3kmQU2Ec/ZXY1VmgcH2U7NggMt6LrftODHMwkUaYZ5UUJtYz8UUCzwB0QiMNmXKFB/IDOs5rui2F56Fhqighr3t06btWIDIVf9EnU4XiYAIiIAIiIAIiIAIiEBKAhLUKYHp8tIQYK8sEaBx+cUle/XVV/ciiuOdsGqa6OU4KgQ3oox9yhyddcopp9ScyZwkHyye7LOePn26dxMn6jR7jG1/MWIP4YbQCy25CEaOvELQYVUlWBpHY1188cVuvfXW85ZTyoYL+xVXXOGjenPEFxZmXJuJWM1+6a5du3qXZ9yfcT2/5JJLfP0Q2VjIH374YX//Ntts46OXc84ybt/U87333vP/Zr84Z1HHJfYn46oelqtz586eFWXE/RsrPdHGMx07FZdHprrhMZCNKW7a7AWnPNSPqN0ER+PYKxZREMe0B2woF8HXiNjOmdWWiATet29fH1xNwchK807qKSIgAiIgAiIgAiIgAosSkKBWr6hoAghignmRbL9stMC4bSMO2Yu71FJLxdYnST5YVsmnSZMmNcdVYYXG6s051XFuxVjKcQ1H8GLhxg1b6f8TiGNaCD64vuPyz4KAgpEVgqjyEAEREAEREAEREAERyIeABHU+1HRP1RAgwBaWZ/Y3Z0oECMOaipUay7RS4QmwcEGUdfaLs2iCt0Lz5s3dTjvtVPiHKUcREAEREAEREAEREAERSEhAgjohKF1WnQRwh8aV2tzMM1GYMGGCdwe3/d7VSat4tcYFn7OnOVoMEY3rO9ZpvBaUREAEREAEREAEREAERKBcBCSoy0Vez60XBAiEhksxAcOyJYKJscc3k8t5vahsBReSdmA/PW73H3zwgevevbvff60kAiIgAiIgAiIgAiIgAuUkIEFdTvp6tgiIgAiIgAiIgAiIgAiIgAiIQL0lIEFdb5tOBRcBERABERABERABERABERABESgnAQnqctLXs0VABERABERABERABERABERABOotAQnqett0KrgIiIAIiIAIiIAIiIAIiIAIiEA5CUhQl5O+ni0CIiACIlAnAjNmzHBDhw518+fPdwMHDnRdunRx8+bN82fD33333T4afM+ePd2KK67opk6d6oYMGeI23nhjN2jQINe6detUz+Y8+9mzZ7tx48a5AQMGZI0yz1npDz30kDv77LPd0Ucf7Q466CB/EsALL7zgLr74YkdelK1z585umWWWSVUOgiDeddddrlWrVm633XZLda8uFgEREAEREAERKCwBCerC8lRuIiACIiACJSZwwQUXuE8//dSNGjXKNW3a1D/9/vvvd8OHD3d33nmnW2eddfxvXIPIPumkk3JG7o9WYe7cue7hhx92RJyfOHGi44z6Fi1aZK3p448/7oV7WAbOU+/du7fbZZddXJ8+fVKTmjRpkl884Kg+RPrhhx+eOg/dIAIiIAIiIAIiUDgCEtSFY6mcREAEREAEykDghhtu8NbgsWPHuhVWWMEtXLjQ9evXz2G9xpLLOfK///67GzNmjNt5553dGmuskXcpp02b5hDwSQQ1Ap8ycOSbWaFff/11f+zb6NGj3dZbb51XObBQYyHHui1BnRdC3SQCIiACIiACBSMgQV0wlMpIBERABESgHAQQt4hpE7n33nuv++6779zIkSPddddd5zp16uQQsm+//f/aOwsoOW4sXCvo0IYZHKYNwybZMDNznDjkMDNvmJmZmRl2kzi4G2ZmZmaGdz69p3nlSkN1T89M9cync3xszxRIn6D0615dvRytukMNNVTT2SwqqL/99tuw9dZbh2mmmSa6fad33njjjdGSTl4bdTlPmVZQN1193igBCUhAAhJoOQEFdcuR+kAJSEACEuhOAuyN3m677aIb9CijjBJdsueff/5ovT3qqKPiv0899dSw8cYbRwt2Z1JRQf3222+HAQMGhIUXXjhMPfXU8ZW//fZbQOxPMcUUUeyPMMIITWVFQd0UNm+SgAQkIAEJdAkBBXWXYPWhEpCABCTQXQQQuQT+QlA/8sgjMVAXLtYI6oEDB4bRRx89BhDDRTqbEL3sqcYdvFqae+65oyhOqaigLrp/mnez3/v111+vmgcWCRDnaTFAQd1dLcv3SEACEpCABOoTUFDXZ+QVEpCABCRQYgK4cq+11lpRdE4++eRhjTXWCCn4F27V7KHedNNNGw5EVqnIRQV1V+2fJk8K6hI3RrMmAQlIQAJ9joCCus9VuQWWgAQk0HMEEIO4Pd9www3h9NNPrxspu0hOk3s10bxPOumkaI1OovOpp56K+6uT23WR59W6poigTvunOSaLKN8ptWL/tIK6szXo/RKQgAQkIIHWElBQt5anT5OABCQggQoE3nnnnUA0bo6aQuRyDFWRSNlFYH7++edh0KBBYdddd40ByEi4UnM+NRZrjqnqTCAynodIfuKJJ8LVV18dBg8eHJ8966yzxrOlswlxf88994T99tsvbLjhhtFy3r9///Doo4/GaN88h/Oy55133tCvX78ixRvimhdffDHyI9I4EcsJsjb77LM3fJZ1wy/2BglIQAISkIAEKhJQUNswJCABCUigWwkgBrH0tkpQ//HHH1Gosm966KGH7igLZ0YjWocddthuLZ8vk4AEJCABCUig7xBQUPedurakEpCABEpBoNWCuhSFMhMSkIAEJCABCfRJAgrqPlntFloCEpBAzxFQUPcce98sAQlIQAISkEBrCSioW8vTp0lAAhKQQB0CCmqbiAQkIAEJSEACvYWAgrq31KTlkIAEJNAmBBTUbVJRZlMCEpCABCQggboEFNR1EXmBBCQgAQm0koCCupU0fZYEJCABCUhAAj1JQEHdk/R9twQkIIE+SKArBDVHZ6277rrhP//5T5cQHXfccePZ2fPMM0/d5xPBfP755697XbMXrLjiiuHcc89tyRnezebB+yQgAQlIQAIS+L8EFNS2BAlIQAIS6FYCXSGo//zzz3gM18CBA2NZZplllnDZZZf95ZzoegX98ccfwzfffBM47/n+++8PV111VXj22WfjbXvuuWc8/3mYYYap+RiO69pxxx3DWWedFa/bdNNNw3HHHRdGHnnkeq/v+D3lIR9ffPFFPHeahQLywv9Jt99+e1hiiSUKP88LJSABCUhAAhLoGgIK6q7h6lMlIAEJSKAKga4Q1LwKIbvbbruFU089Nb554403Dscff3w8n7rZxBnXd911V9hrr73CTz/9FK688sow3XTT1X0cgnyjjTYKDz/8cLz2vPPOCxtssEEYaqih6t5b7QLKd+aZZ4aDDz44rLrqquGEE04II400UtPP80YJSEACEpCABDpPQEHdeYY+QQISkIAEGiDQVYKaLLz//vvRSn333XfHHB166KFRZNezKtfLPpbhPfbYI0w11VRh1113LSSMsSKvvvrq4dtvvw0TTDBBuPzyy8OCCy5Y71V1f//444+H7bffPhx99NE1XdCfeeaZcN1114Xdd989jDDCCHWfW+0CrOV33nlnGH744cNCCy3U9HM6c+PPP/8cLr744rDkkkuGSSaZpDOPKv29tDXayvrrrx9GGWWUHsnv008/HV577bWw0korhWGHHbZiHs4+++wwzjjjxGtMEujtBB566KHw9ttvh7XWWqtQURmzzj///LD88suHiSaaqNA9XtS+BBTU7Vt35lwCEpBA2xD46KOPokj49NNPwzXXXBM++OCDODFBoGJtnXrqqVtWlnvvvTdag5n8IGQRYosuuminn//xxx+HAw44IOyzzz5hwgknrPu83377LRxzzDFRiJOWW265gAgZf/zx695b7wLKyKLBv/71r6qLBezlPuOMM8Ipp5zyFys9Ih/RRB6zabzxxvuLmzzveuKJJ8K2225bVVzVy28rfg9/FhF22WWXQD57Y8ILgUWg9dZbr+HtCq3kwSIK/ZW09tprV1xAYmGM2AKbb755K1/tsyRQOgJ4HPEdwVMpv3UHLya8lyp5C/WFMat0ldVDGVJQ9xB4XysBCUhAAl1D4Pfffw/HHntstEyT5p577rifevLJJ+/0CxGhiI1ZZ5210LNYQEBwYCkmbbfdduHII48M/fr1K3R/tYsoI/uqKdtYY41V8bJagppJ4Ndffx0GDx4c1lhjjbhQsOWWW0aL6IgjjtjxvFdffTXmF5GHNbKn03333Rduu+22sP/++3eaYU+XJf9+6pQtClizELE9nYgngHcDlvI555zzL9lRUPd0Dfn+7iDAGL7vvvvGvjDZZJN1vPLdd9+N/XXmmWcOY489dlyAmn766cMWW2wRxhxzzI7revOY1R382+UdCup2qSnzKQEJSEAChQm0IjBY4ZfVuRDrxjrrrBMtwqSLLrooRiTvzH7qInmrJajT/ViwEdM33XRTmGOOOYZ4LNbr/fbbL/4cL4IyJNwosfgvs8wy0f27NyVc9PFoYJI+xhhjlKJojzzySNy3zwLVqKOOOkSeFNSlqCIz0YUEWDzFq+iHH36Ii6FpzOb7gsDeZJNNOhZX33zzzTjOc8LDIYcc0rHgx5i19957B05naMWWny4sro/uBAEFdSfgeasEJCABCZSXQFcEBmumtEzKsJBjucDVeqaZZgqXXnppmHHGGZt5XOF76glqLJBEI3/55ZdjhPS8G/vzzz8fXcpxGcd1vizpjjvuiPxOPvnkhiKnlyX/lfKBdZqFjUknnTQMGjSoNFmlvW6zzTbRSr3YYospqEtTM2akOwh8+OGHYeutt46nO8wwwwwdryS+AF4kbN9hgZQFMEQ3sS347jDeZ2M9MGbdfPPNLfFO6o5y+47GCSioG2fmHRKQgAQk0CYEODuaIGWtDgzWaPGTlQILJAlrBcdqsQe1q1I9Qc0+dizls802Wzj88MNj0LFswnrNPvQiR4V1VRkqPZd8456OG3p2ktudeWj1uygTWwOwbOFCWqZEOyDYH94K2eB+WqjLVEvmpSsIIIQRzPk4FHjv4HHE1h3GICzXX375ZfzWsGUGq/Zoo43WkSXG0bTdZ9ppp+2KrPrMHiagoO7hCvD1EpCABBoh8OijjwaCRGHRwmKU3dvIXi/OKib4FZYuU4hBt7oqMFijfAlQg2hC5JMQJLgvV4ui3Ojz89fXE9T8Htfpo4466i+BpZL1eoEFFoiiO5/Yg407MFZsJpMrr7xy+Pzzz2PbxCK/9NJLF47GTVTrW265JR57xnNS0Daew/M59izbnpMlaPHFFy8ccbezLNP9tKdrr7029O/ff4gI62+88UY8Nxzvg2YiylMXHIdG4KNKe+JhS9R43vH3v/89zDXXXJEZk3h4LbXUUoXaEUwfeOCBKAammGKK6DY/9NBDx+Kxp/6VV16Jgj67x589oOyjT5a4xEJB3apW5XPKSuCwww4LLIaymFRviw7j4ZprrhkXJ/MxENKYtcIKK8TFVFPvI6Cg7n11aokkIIFeTAChg2jhjOX8vlcm+ohH3GGrCepffvklWmuLJibWPXV0T9E81rsuL2QJVoYlsKuEbK38ZCOQc92tt94aRW1XpHqCutb+aQQcQhqX7/nmm2+I7CHKrr766hikjGO0aG8cD8NCDseEbbrppjFqO0K9XvA1RDTnhuNSzF7dX3/9tcMSilVnwIAB0bKTP6oGMUcif92ZcI8nLwceeGDHxJg+lSK5V7L0F8kfLvf3339/OO6444YICse9tN8LLrggWuWZ3G+22WZxkYF3Monfc889w/XXXx9Fdr2EOOZ5iGaed9JJJ3VY+Xk3QerywpkyUwcnnnhiyFrXFNT1aPv7diZQb1Exle27774LL7zwQuwfG264YTxRIi1SpWsYM9nSwWJbd49Z7VwH7ZR3BXU71ZZ5lYAEJBBCPAqJCTQTX6KLkhAm7HXEhZiJbt59l2s42uOKK64IHGFVNA033HAxCnS7n/1LwCesBuxvI3VXYLA85xTkBlFEmmWWWeJ+O6LDtjrVEtRpsvj6669HQZyP4I2Ioj0huKabbrohssbv7rnnnijssNrceOON8SgrRDaWWyzw88wzzxDiq1rZEHAwIVo5exWnmWaaGMCH5+Juyc94bt4Nmj6Qgnh15oztRpmTJ84hpx8lcZlc52lfzR4hRZ/F6yRvCeNnlJVFF6LUY0UmEBILFtzD2bjs82QxIxudvVK5GCNOO+20mEfuy5aDRTZYTzzxxH9x8ad8HOOFiz31mpKCutHW4/XtRCAtKm611VZVrcr0R8YhPEfYI804xeJg/mgtyo21+7333ouL3t05ZrUT83bOq4K6nWvPvEtAAn2OAKJ45513jpa/rDUMSxUf/nPPPbfb92B+8skn3VIPndlvnA8M1pVCth4MhA1WciyzJCy6WAcrTcLqPavW72sJ6nr7p6tZJXnfc8891+GGDVes/bgQ5/cNFsk77scI07feeiusttpqMThasohXs5jy3FoW3fReJrnPPvtstHoXSVNOOWUUlNVcO6uVFXGKmOZ89Xyk9CLv5ZpqFncWPh5++OGA6z3WrUoW8qLvQCBwP9tEsG7jhpos4rW8Aap5Kyioi5L3unYkUMtLp1J5WKhmsQvvMLZI5MfzImNWO3Iyz/+XgILaliABCUigjQgkIcSHO+1tRThsu+228bgOfl5vr1eri7vXXntF4dKViVV9rJedSYgThCzRoUm4JzcjAjuTh3Qv5zsTwAaxROJYIiJutzLVEtRp/zQssKjkUy1Bnb02WTazluVmyoCww+X5nHPOiRFza1lMeX6RySkikaNsiiasRgRoq+amXq2sWJA5g7ZSpPSi7y7qwl7JQl70Hem6JJ5ZmEvHodXyBlBQN0rY63sDgUYFNWXGCs2f66677i9R8YuMWb2BW18tg4K6r9a85ZaABNqSQN4aloJuvfPOOxVXxbOFTJFJG9lDjVUMN7ZsxNK2BPf/Mp2sCOwlxULMHt38frfuKt9dd90VXWlxk0bYt/oYrVqCGgHLHudK509T/qKCujMW08S5klCtZTHlvgsvvDAG16q057ir6q9SWat5jDSahyKCurPeAClPlUR5LW8Agh3ST/bff/8h9tNroW60lr2+nQgkQc2Ccf78aPoQMR84izobGBTRnLZHENsgm1h4e/LJJ7t1zGon3u2eVwV1u9eg+ZeABPoUAT7K7Cll3yuWvNNPPz3uoeSjX89lmAk51myEddGE2CQAUk8E8Cqax0auSwHK2LO700471Q2a1cizG72WAGWcW4p1epFFFmm5Z0E1QV1v/zTlqCai8mVkYoml88orr4x7rQnQdcIJJ0Sr93jjjVcISRLPbFlIXhe1LKY8tNqe40IvbPKiSnlKHiMbbbRRWHbZZTuCh7GP/Iknnohu7Ow7pozsOycKMIHocJvH7TpZw4ssEKSFB6Jzp73Wjz/+eHjppZcqRmKvVkzE83/+859oUSeieD1vgGr76RXUTbzsZPsAACAASURBVDYkb2sLAiky98ILL/yX/kXb33fffWNU/uwpCFin+RbjsVKWQIptAbsXZFJB3Qsq0SJIQAJ9g0A2mjDig7Mx2W+K22ZPWVnbiXzau8zCwhFHHBEXCnoqERyNSO0EguoqK3k1QZ0ELIsK1aJSJ5FFsKvsxJBjmghqRRAzglQxqSTCbQpsRoAe/jDJZOsBUanZY015WTioFNwuiXfc8ZdYYom44INgZF92PuI09ZWswvPOO29DQrIzdZ2swywcpMWD7L782267LRDAj73gBAokmBhHaRFfgKi+iFcs6mxdwM2fM8jpv8nzA7HOQkS+vAhzgr/xN32cY8WoMxYs4ITLPkEDJ5poolg8RDwRuQcNGhQjDlfa/oF4v/POOzvO1k0B+2CeFwE8E68YjvQiknsKgpgWNYhrkAKxwSO5vxPMjiPETBJoVwIpMjeLXnlrMx5OLIiyKEa/J6WtV++++27sx6lP8ru0iMnCaaU+1q6MzPf/J6CgtjVIQAISaBMCyRqGJRq3Ms60rGeV7s6iMTFn7xhucJ2NYsriAaIXq1+zgZ6yZWdCQ6AYXO4QMtnJTncy4l0IWoQ0iyFdaSXPC2reyznlCODzzjsvYHlBwHIuaiV3cyyZLEKkqNvkHUHNXu/ll18+WqNHGmmkwHsQtxyvhnAmyFqKOI2g5n6EZCWrDc9k4opYI7AeYhDxiOWHfGEJyp/rjABHZHIMTT76d1fVZVpgwLLLYhaClXOgEZSIYVxC2XaxwQYbxEUEykTk8y222CIGFGPiTfA1xCf5h/8OO+zQEY2fuqHstNHs0VS45HMcHu9kjznWad7HkVdYuqk/9n2n9Nhjj8XYANRnpcUIrmPCz+LFOuusE0YdddTYH1i8qBRNnesR4FjB83WRt1BTZo4OolwstuRFSFfVjc+VQFcR4AQD+iCLXYx1Kf3xxx+xX7LYlLxx6G/0Ub5b+ZMR+HbT91lc7K4xq6uY+NzKBBTUtgwJSEACEmgJgXrHNDHZwDI21VRTxcjLTOwXW2yxKEbygaDSij4us4iGzqS0zxyx3xV7lRvJW3I5n3DCCbvcSl7vHOp6+UbgYlXmqCW2F2QnkxwXw6IJwjltJUD4VjuznMUWArFRn9USdY71GcHJJBXXSUR1PpEv6rErIqNXy1t2/zTtEXdQPBw4no7JNTxY3ErH1eGKzUICUff5GdbiffbZJ7p/8zuOK8P9OyVEOCKXc71ToLD0u8QFazZWahYyWOiothUD63iKD4BLd6WU8sxWDqzlDz74YMUAfeSLxQAWUOir2VTN5RvxwKIIot8kgXYmwCIZC0S4cmcXulKZ6IssUH711Vdhsskmi6cEVNoexVjMWMCCU5kWwdu5bsqWdwV12WrE/EhAAhJoUwLVBByr+ExKsFxiWU/imck6go29pVgAsqv6rRLUyS2XgErsN++KvcpFqyu5nL///vvdYiXvrKCmDrCgY/HMi6miZU7XYenBKyDvbUDgHyzNHDWD5RsXZcQyVljch7NCnmchFrl+1lln/YvwbDRPjVzfaHRtrNdYthD9TMqxPjOZZjGJ8i211FJxAp5NuJFime/sQgFeBDwHi1j+PHrqAffzAw88MAoE2iJinzPHV1pppb8gef7556PV/Pjjj/9LXVQT1Cx4sCjCdgGTBNqZQPK6YKEQr5RmEmMW/W322Wev2Meaeab3lI+Agrp8dWKOJCABCbQlgUoCDssk1kYm1wih/Oo9IhMhxXW4zE099dSx7K0S1OxzQ8iz17er9ioXqayesJJ3VlBTLuoF92T20DZrWWFvISISgZd/BpZfhBltALHN8Wu4ChOBfPrpp/8LWvLDwgj7iHFX7o7UTHRtPBGwSLOXnH3NiGXOqibBAItvfn8zbQTOeGwsuuiiTRcN8Y+3QKVnYGljzyfWY/oiYhnRTWC5fN8kPyxEkZ8ll1zyL/mpJKi5B+s4+7onmGCCpsvgjRIoCwEWnejL9M1mtgq1YgwtCwvzUZ2AgtrWIQEJSEACLSGQF3DJjZV9u9WOZ+LFCAAm7ARvIjASYqAVgrorAn8RfGr00UcP//znPwszS1ZyAjXhXtuK47Fgy5nNuA1nA0VlM9UKQU3e2ftMQhA2c8Y59c++wUoukwgwAprhOo7bNJNXFkBwic8nFl8QcexTriS2C1dIgxfyXiy4U0455RD7yYs8hnvxyECsfvfdd1G85q3G2ecgxI8++ui4/7polPTs/bhb058Q8pVcT3G7v/nmmyM/tl/geYALe6VrOdaNmANEoq/0+0qCmgUs+u/8889fBI/XSKAtCNCuCSaIx04jJ1701JjVFlB7WSYV1L2sQi2OBCQggZ4ikBdwKXozLqiIMtxdK6W0P5X9ZymQUmcFdVccj8UZ1ogIRD/BqIqmrjgeC7GDKz37W6tFeMf1FrGKVTIFCSua5+x1iN4rrrgiBsRqZCGhmXdVu4c991i5iUyO62R3prRHHIa1xHCr8kSAsmuuuSZakTtTb53JD8d63X333WGTTTapmgeEP302Wd478z7vlUCZCTAGMI6zV5pI+0US8SDwpmHBaoYZZihyi9e0MQEFdRtXnlmXgAQkUCYCeUGdopITuAVhxz7Z7hDUXXE8FpZT3JLnnHPOaD0sekxZq63kaWKHpYQjk4iubZKABCQgAQlIoOcIKKh7jr1vloAEJNCrCOQFdXKV5efVjuQBAPtLiW6MYE3nIjdroU57lYla3Irjsdj/i7WQo1CIjIylNntMUa0KbKWVHCGN5ZIyEayL6NfZc4x7VUOyMBKQgAQkIIE2IqCgbqPKMqsSkIAEykyg0p5dzurkqCREaf44oFQWBOKuu+4az7BO0aSbEdQIXizhBFpiv3Ize5UR0AhXjjXCxY9ozV988UXMKsHVeG6RYFicW8x53LgIciYvRxw1mjhWDLd59rHefvvtYfDgwR2POPPMM6M7bjN7mhvNh9dLQAISkIAEJFCdgILa1iEBCUhAAi0hUElQs3+a6M5E/EXo5s+bRnhuvfXWYaSRRorHBaU9o40K6hT4a4sttgg8syvSlVdeGY+Qqidik8s50Y67IrGPOBsRvSve4TMlIAEJSEACEihGQEFdjJNXSUACEpBAHQLVokrzcyJ4E5V68sknH+IpBM7aaqutwrnnnhsjQafUqKAmgjJn7xIpuisSwaiwtPfv37/u44mkjGW+qxIRsBH2PRWwqqvK5XMlIAEJSEAC7UhAQd2OtWaeJSABCZSQQDVBzb5m9kZjpR40aNAQOccqPcooo/zFfblRQV1CHGZJAhKQgAQkIIE+QEBB3Qcq2SJKQAIS6A4CeUH90ksvhcceeyyst9564c033wzs+9133307LKtYkzmCir3G448/fgyyxT5rLLAK6u6oMd8hAQlIQAISkEBnCSioO0vQ+yUgAQlIIBLIC2r2Tx9zzDGBfc3DDDNMPJOT/dQIZtJrr70Wo2bzewJ/XXDBBVFcE8BLQW2jkoAEJCABCUigHQgoqNuhlsyjBCQggTYgkBfUnD+9xx57xGBjpFlmmSUK6GmnnTb+/6GHHgpLLrlkRxAxrNX8IeiXgroNKtwsSkACEpCABCQQFNQ2AglIQAISaAmBanuom3l4GQQ1VnOCi/3www9htNFGCyuvvHL8uyfSs88+G+65557AfnSCt3Fu97DDDtsTWfGdEpCABCQgAQlkCCiobQ4SkIAEJNASAr1JUOOuvvPOO4cddtghCliikXPG9SGHHBJGHnnklvAq+hD2obP//Oijj47u8Mcff3wYb7zxwjrrrFP3CK+i7/A6CUhAAhKQgASaI6Cgbo6bd0lAAhKQQI5AbxLUgwcPjgKWo7jGGmus8Pnnn8fgavvss0+Yb775uq3uf//993DAAQeE4YYbLh49RoLzwQcfHM+iHnvssbstL75IAhKQgAQkIIG/ElBQ2yokIAEJSKAlBMogqN99991w/fXXh48//jjMM888gTOhP/nkk7DxxhuHqaeeunA5L7zwwvDAAw/E/d+c94ygXnfddcPAgQPj30USluXrrrsuTDHFFGGDDTaI1mT+P/HEE8e8FUm4m2+//fZh4YUX7ngvnLfeeush9qMXeZbXSEACEpCABCTQegIK6tYz9YkSkIAE+iSB5BZ92GGHdRyN1SyIn376KQYoW3HFFQtbhHHTPuecc8KWW24ZnnrqqeiyzVFchx56aDz/evbZZw+XX355+Pnnn2tmi6O7uO7999//i6AeMGBAWH/99esW68MPPwxXXXVVmH/++aObOC7bQw89dBTku+22WwzE9txzz9V8Tv/+/aOQ3mijjYYQ8ghqynjllVeG6aabrm5evEACEpCABCQgga4joKDuOrY+WQISkIAEupEAQcS+++67gBC95JJLwv33398hiBvNBosCb7/9dtMWas7Y5s/VV18dvvrqq7g48Pzzz0cxfcYZZ4RJJ520UJZYJECEs186Wca1UBdC50USkIAEJCCBbiGgoO4WzL5EAhKQgAS6i0A6rovjuTj3OiUiZGMZ/uOPP2pmhcBfuGYjhs8+++wY2Tu5fG+11VbRal4kIag32WSTsNlmm4UlllgiumjffffdUaSzN7qepZwo3sMPP3zYZZddwlRTTRV23HHH+FoENcKcIGlFhXmR/HqNBCQgAQlIQAKNE1BQN87MOyQgAQlIoIQE3njjjWiVXmSRRaKQ3nPPPaO7+MknnxxWWWWVMMYYY4Snn346Hj1VK80444xxD/Zee+0VTjvttDDhhBOGN998M2y77bbhmGOO6ThHux4C8rPddtvFe6accsqw9957h/HHHz8K4xdffDG+o1YaffTRw0wzzRTOP//88Prrr4eDDjooDDPMMPEor9tvv71p63u9fPt7CUhAAhKQgASKE1BQF2fllRKQgAQkUGICt9xyS7jpppui4H388cfDggsuGI+4wsK83HLLNXTEFKL7rLPOCt988010uWZvNkHN1lprrcLP4SxtooLPNtts0RX9wAMPjPuqG40S/umnn0aXcc7BnmSSSWL0cSzUlNMkAQlIQAISkEDPElBQ9yx/3y4BCUhAAi0kQDAzXKX58/3334d+/frFfzebEMK4Zo800kgNB1ojqBkJSzNB0tiXjUifYIIJGs4Obuq4kJNwSe9MmRp+uTdIQAISkIAEJFCVgILaxiEBCUhAAhJoMQGs0+x9nnnmmQORwTlDGrfzhRZaqMVv8nESkIAEJCABCfQkAQV1T9L33RKQgAQk0GsJcCwWR4kRJG3ppZcOk002Wa8tqwWTgAQkIAEJ9FUCCuq+WvOWWwISkIAEJCABCUhAAhKQgAQ6RUBB3Sl83iwBCUhAAhKQgAQkIAEJSEACfZWAgrqv1rzlloAEJCABCUhAAhKQgAQkIIFOEVBQdwqfN0tAAhKQgAQkIAEJSEACEpBAXyWgoO6rNW+5JSABCUhAAhKQgAQkIAEJSKBTBBTUncLnzRKQgAQkIAEJSEACEpCABCTQVwkoqPtqzVtuCUhAAhKQgAQkIAEJSEACEugUAQV1p/B5swQkIAEJSEACEpCABCQgAQn0VQIK6r5a85ZbAhKQgAQkIAEJSEACEpCABDpFQEHdKXzeLAEJSEACEpCABCQgAQlIQAJ9lYCCuq/WvOWWgAQkIAEJSEACEpCABCQggU4RUFB3Cp83S0ACEpCABCQgAQlIQAISkEBfJaCg7qs1b7klIAEJSEACEpCABCQgAQlIoFMEFNSdwufNEpCABCQgAQlIQAISkIAEJNBXCSio+2rNW24JSEACEpCABCQgAQlIQAIS6BQBBXWn8HmzBCQgAQlIQAISkIAEJCABCfRVAgrqvlrzllsCEpBACwj8+OOP4eKLLw7LLbdcmHDCCVvwxMYf8eWXX4ZrrrkmrLrqqmHMMcds/AHeIQEJSEACEpCABJokoKBuEpy3SUACEujrBH777bdw0kknhdlnnz0stNBCPYrjxRdfjMJ+r732CiOPPHKP5sWXS0ACEpCABCTQdwgoqPtOXVtSCUhAAi0lcPnll4f3338/7LDDDmGYYYZp6bObedgll1wSPvvss7DddtuFoYYaqplHeI8EJCABCUhAAhJoiICCuiFcXiwBCUhAAhBASO+yyy7h0EMPDZNPPnkpoOD6jbjfeeedw8wzz1yKPJkJCUig+wj8/PPPYe+99w5PPfVUOO+888Lwww8fNtxwwzDVVFOFI488Mow44ojdlxnfJAEJ9BkCCuo+U9UWVAISkEDrCJxzzjnh7bffDvvtt18prNOpZGeccUYU+2XLV+vI+yQJSKAagV9++SX861//Cu+++27cjjLccMOFbbfdNowzzjjhkEMOCf369ROeBCQggZYTUFC3HKkPlIAEJNC7CXz77bdh6623DgMHDgxLLLFEqQr7zDPPRDF96qmnhgkmmKBUeTMzEpBA1xP4/vvvw6233hoefvjh8Ouvv4Y55pgjrLbaasZW6Hr0vkECfZaAgrrPVn15C/7JJ5+EV199NX4Ihx566DDqqKOGn376Kf4ZdthhwyyzzBL+9re/hXfeeSdayH7//fd4Ddd+88034Y8//ogWs2mmmSaMN9548f/3339/uOeee+IHlWesu+66ccW6SHrttdfCTTfdFFj55t1LL710x218uNlHOuecc8bfdUXK8uD5I400UphpppkCAaGefvrp+Ddln3HGGWOE4zSZeO+998IXX3wR3XHXWmutjslElhvPG3300cMkk0wSmcOYxKr+9NNPHxl/9dVXVYvFvbjQMXmBz9///vfoWvfQQw+FH374IUw22WRh4YUXHmIiQ3088sgj4e67747vYa/rGmusEfr37z/Ee/7888+AOIIv14w99thhscUWi668n3/+eXjuuedq4oYHeUhtpFZZuXa00UaLbYVJ2IMPPhi54j6IaKQc2QTjK664IuYP5lNMMUVYZZVVwggjjBCeffbZusxg9PLLLweEKSnbXvOFIoo27ou8g/bcaHr88cfDK6+8EieUuD+Svv766/DCCy/ENkNfajSRd/Ypn3jiiWHaaaf9y+3wueOOOwJtd6KJJoqi+957743tiT640korFXa9pJ7/97//hTHGGCPelyxMcOF300033RBl+PTTT2Od7b///mGeeeZptGgNX5/Gl2uvvTbmkXZEW6DNZMeOon2j3ljFGEfd0Vdpb6OMMkqsT8ZL0vjjjx/79Ouvv97xM8aMKaecMrz11lsV21yRMZK+8O9//zu2ecZQ2mJ2XKkGjny99NJLsc+msQVGpO+++65jzCHPM8wwQxwTivbDepXFO2+88cbIh3bBOL3sssvGNpTPF2MoYxD1RoC7jz/+OD6e/j3uuOMW4km/ZszlXSSeyc+Ifs94THsg0QdmnXXWWNZqKTtOp+8g3BlnaQOJJf3vww8/7ODLzxnPeXZ+7MvypZ1VarOVvg/cB8M05vJs8k85qo2FKTBgkbaVnk2dcB/flHyb5nsOB9owYy9jGd8mIvvzTWC8zrazIhyqsa80B6GcJL69zDdS4jvFe+kbJGI4rLnmmjFPfLcYp+iv+bGe71n2W0EboXxprlFrvIApbbRIOxtrrLGixw7zJL4z9D3yAmvGj9lmm62m1T6f/zTmUNZ64w7X0v5ph/nyM55Uap/V2hllJUYGngeMFQTCXHzxxTvyXqSd0XZo36RUh5XmjPyefka9VZr/8M2kfmv139Q+6vWPemOYv28fAgrq9qmrPpVTBs8BAwaE+eabL1qb+DDxUdhxxx3D7rvvHlecSXzI+ACxl5N0wAEHhLvuuitceumlYeKJJ44f2WOOOSZOjnD34kPN708//fToDlZEoDCwIlwHDRoUDj744LDiiit21AXCcP31148DfcpTV1RUJR58eBA1RFdeZ511YtkQxbi7sYf0H//4R+Bjj3A988wzwwknnNBRXrjx0Ycb+SchPrfffvs4ATjllFPihAX2iBMmEffdd19813//+98w77zzxudef/31UbjAd/PNN48CCrZcxwcc9gi6LOsbbrghXgdPJhDUx4EHHhhOO+20KOJJ5Puyyy4LV199dfw59cSHif26TIhJ3LfbbrvF95BvJgvHHXdcrHPaCIsmtJ8iZWWSkZ7PhHqjjTaKooE2B8stt9yyI4o1ZeX/q6++euRO20SAc2wTEaYPP/zwusyOOOKIOJmhvSIWaa/VFnhuueWWsPzyy4ddd901tuEiH/HUBqlL+gyCinwlQY3IIA+8d9JJJ224yZLngw46KLZ7JmzZBEesw/RfxMhOO+0U2Nu8xRZbxHqFG+0RgV8vMWlkIYxJM/sgaa8sqpAoA+2GBRcmbfkyL7DAArENdGVK4wuTNPZnIgaYUO+zzz6x3TAGMYkr0jcaGavoq9TfNttsE9tN6pssbC2zzDKxyJXGDPg3M0ZSp/Q1ONPXaPPUPe0+lbse5wsvvDAcffTR4corr4yLIGn8ZhyiP9E+eG7RfljvfeSNMY92T59mwk17Z7EPdknwVcrXbbfdFs4666x4HWUmX0V5whhxxWIDY90iiyzSMaYxNn7wwQdxnCiyl7fo2MULivKt12annnrqimMmCwLUEXW11FJLxfGx1ljI+MBYVfT7W6RNsyjHN4DvE/Xy0UcfRXdu+kE6ZaAoh3rtJ1/f1CvfHOqOdrzgggvGbw11yvdszz33jHWKcNxjjz3ityd9H1K/y471/Ix7WaRgvMCbhvG66HjRSDur1I5477777hu/mfW+AZXyD7/OjDvZ/p+dh1RqZ3wHttpqqzjXoJ7JD3MDrmUOxP+LtrN6c8b0beFdzH84DpK2Tr/le8J4lcaqem2oXv8oMgbUe4e/Lw8BBXV56sKcZAhgWUiCCIGYEh9LLC18rEhYyphEIhpIfMT5aKWJ/u233x6DFDHpTkGKEKKbbLJJtDQj6ookrG0IGlbGk0UOIcfkFOsfAiG7al3kmY1ck+fBpJN38lFPQj6JJ6wp2f2j5BOGLAykPWRwY8JHmZLoSPeTLz6yTHAQwkykEWRwnX/++aOghj8TB8QuEyyezXNYNaYOUsRnhBSMsa6md/N7JppJCCX3YcQ0kxISVrC11147ToiTSzET4SWXXDJOPrB6YoWh/Pl885GivkjcW6Ss3EObOf/88+PENOsqzLOoZ45kQiDBllVyJnWsVGMpRDyxcICQROgVYca9+fZaqU10xkKdJgG091TPqT0wGUllaKQtci2sELrUD20jmxBMCJi55portgsml4hM3sU7H3vssbgolayU1d5NPrkHAc79tAdEDm2vVhnS7+Cb2lOj5St6faXxhTGCvDLhY9Eg9d16fQOxUHSsok0wqWeSyYJGvm+S/2pjaKNj5MYbbxzOPvvsKEap93TWONYl2hR9Iy1y1OLGvUcdddQQY2ilvlmkH+Y9RvLvReBsuummsZ1lx/g01jBmpkjw2XxhBaV9wpNFkOyEtyhP8pLGPTxA0lhMuzz++OPj4lDRIH5Fx67UJ7N8k3Cm/zF2pf5fpM3m34u4RPyx+JrEF8+vNRbSXrDIt6pNs7jJ4i7fLeomJb5VfC9OPvnkuEiSb2fVONTr45XqG2sl/YFvLO999NFH44LhBRdcEL0rUiI/XAczvCLycxM8WVi0wZsB0Y1gS6noeIGXRdF2VqkdJRG6wgorVPQyyvOp9K0qOu4giFmkxrKcXYQt0s6wILNowjc/zS0oN20BbgSeox6KtrN6c8Y0n2BhI5vXVC+8t8hCbZH+wbzI1HsIKKh7T132qpJUm7xggSWxik5icMR1DcGQ/2gxoWYygdtOdmBMk3xcjljVxFJYLx122GHhiSeeiBPLJATefPPNsN5668VJBUKvK1OWB5MaPiyINiaA2Y844oP85Ad8ROKxxx7bMZktMlFjAsgkH1GKZTP/8YQjYpMVY1hWWgBJK9tYstNiBKu2CCtc5PkgVrKiMllhkpJdwOADBXNELR4DCAnaQSVBTTuBGS6/RcrKs9kTjDjk3dmJdFrdx+rNggKWVxZjsgs9TOB5Bm2OVfsizHDVLSKoO9OuqDPqBet5WnhJkxFEUFqIavQd9Cf6XZ4VbYafzz333JEhQpgJCP2j0XdRr7jfY2nGtRwhcNFFF0XX/7QohkitJJrhSsrWUaNlrHd9Gkfy4wv5pn0jmmjf1caybN9A8Jx77rmFxyregYDYbLPN4nhUdGLbzBiJFQsLIP0tW9/16iDPr4igToK3Xj+sN6FlXKLNpcW/lJfEnHaV2lLKF38jpmmzWOGzIof7GxHUXE/QPhaA8LShLTB24WLdyBFzRcauNFblFwZY0EEIs/CaFk6Lttnse1no5BksnGQ9ulhQqTUW0l7om0W/v/XaNAuVbPnI12neU6UIh3p9u1J9M74jgpkz4PWABxjjC/OCvKdOsm7zbSTiOB4OaaxnDsHCLd9utjrlj/crMl5kv4tF2lmldkQZn3zyybh4zDaReqlZQc33nvkH3gTPP/98VUFdrZ2xUI3oZ7Eo9Xv6Mdsc6KOI9EbmebXmjMnbisV+vJ+oV1zis+2hqKCu1z/g7tGO9Vpde/1eQd1e9dVnclvto5IHwGDLXkHccPKTRYQyE0FWR/mo5feKMhDjylzv/Nw0yeMDmD6OafWRdzLRyE++8vlExCCA0/6d9HssTEwS6qXEA6sx7pK4mrPimz1vd/DgwXFPEcIjHyiKDwPiP01G0gcWax8TAxJ7qrAu4gGQF0r8vtKkPeW7Vn3l3532OvFzVmgRRUww+KAyQam2QlyNUSVBnb22SFlZBcdSgADPWth5Trofa+Oiiy4aRXXW4lOr7moxS+0VsYs1DesKbRU+LBBV2ptcr53kf0/EaxYzknjg91hPWHjB+ttsQLFqgjr//uRpkCzLjeaf65Nw++c//xlFOZOQemUoKqjxLsBzgv6UTbjYYxWplVKbx1paqb800jfuvPPO2KaKjlUwQeQwviGoaglqAnJgPQAAIABJREFUPGfSNgnyhEcP7Z06LDJGYo1j7EC4442Stg2k8iGy0laNWryKCGom30X6Yb2FEkQG7tqIyvzxabQN+lwSJeQLwUmsB/oeiyHURd4Knuq7Fs/s9gcENGWhb2MlZ4EQTnhuFE3NCmrKgQcJHjyIkCSoi7bZ9F4m/SxgsrCKoMl+q1KbqzYW4kXVyPe3XpumThkX8QLKt7dsbJVsO6vGoQj/bH0zTvINRxQSH4HvJt8dypc8abLzi0qcaXcsrlD/LNqwaMT4jLU6mxr5lnJfkXZWTVAX4ZCuaUZQs6DC2E/foi9mvQez39Za7Sw/f8jnudF2VmvOmPovgp1xgLESYcy2GrYvsBiS9eor8u0vOldopC68tpwEFNTlrJc+n6uigvqqq66Krr8p+FB20OeDxQQ877rTKFzc1nDhxFKDC2Gl/b31nsmHnQkDf2cTeSyyjybxwKqLAODjRH74WKW9Y2mCw+oqbnHZxEeJyTBiu6jVNp+vZgU1YoPJGHvdyT8r/Nddd1101WJilAQxLl1MlJPLLpO4Int8iwrqeu7tTDxZTMh7LaTJCEzZT4UYhWURi2sRQZ2dZNC2+GinOk7ugvXaV6XfV9s/jZDA4luEbbX3FhXUXMcEuDPvqiTKq+2fJr/JCslCWT3hxbWISxbIsgl3SjwIaqW00AbnrOdK/p5aY1nqG/RnrDhFxyrGJPbpMqEnNWuhLjJGFhVh9dpoEUGd3lWvH9Zz5c+Pd9m85beccC2LovQLxCPuxEzw83vDG7VQpy1B7FXF1ZvFSsaNtHe7Hq+s4Kg1duUt1LwLF1gWaxEF2a09RdtsGvNgwYIA7ZRFiDRmk7e0qFVtLGx0YRSrLuMEbZq+m2/T9YRV4pnaWS0ORdhXqm/EW4pJwdYj/sCYBcusMK7Ujml3eE5QRthg6UScs12okss3oj0/fmW/pcnjqEg76wlBTZwVvu8suLGwU0mQF2lnyduEbWLZ+DWpDhttZ3iQ4VGXFpOreYmleR57qalf9uwzRyhqoa7XP4q0Qa9pLwIK6vaqrz6T2yKCmkGRPbwbbLBBx8csPziyqs0+4KyLFBAZhLHWIkbzFpc8ZAZ0PnpMiLAaIgZx/SI4StFI4Z2tuDyPtC8sK0xxgcIdHGtUVuzxYUCgMclCgGNxasTykfLejKBOHztcoqkL9h4jSOGZ9sGlSR7u23ywCHbG5ISJFdbVrEWnUr21QlDTBphUYyHMi6PkNo3gwaMBaxOLOEy4s2ea4oaOQEnbEaoJnfzkPr9qT0RvrOFYY+oJh1rtKu2fZjEosU6LFUxemXAyQcadjv/TlvAYoD8lbwUsC/wbax+Tx7R/kkkJ7T/v6pjNT/Zdaa81q/3UKdZfAtIVSYhnFo9SH663Bzy1ByZ0KeBekfc0eg39igku40Jy603PoL/SHvBoqDaW5fsG7sBFxyqY4KaZ+kazghqLTL0xEo8MtrwwfmQ9HShrtpz1+BUR1Ekc1OuHTNBrJVxLcafFNTc7Ca80VuTzlfZ75sVOo4Ka/OH5gPcUk3Am5PStRlIj43SytFNftEsWKPP3F22z+ftSUDr2MWNVRSSl/bu1xkLGiaJtmq01uNzjDVFp7Ex1ipdY3uWfbSaMu/SJIhyK1EG1+k7PZ4GYsZqtGvkFw0r1lp+bsGDMYgWCLQUvS32q0vap/HiRFfD12llPCGqs+cxDGIOzLu/Zb0aRdpYs8PSj5KGU6i/VO4E7i7YzviMI/eS5Uk1QMw6wD55vFfXDfvdGBHWR/pGdKxRpk15TbgIK6nLXT5/NXT1BnSJuMmgh0FLKD44p+jSRVrPu0bjD4XaVvbcabCYnDzzwQBQVuO8gohlos2KqqyuqEg/KjlAiP4g7xBwTez4YTHrSvigmQURIRqAml71GJmqNCGqOnYFXssIw0WdvMoKKxYu0H4qJbhI7yQLJvmTc2HF/ZW8oLvK45Wdd6ivVWysENVYePqBYWxBvCCFScu1n8SYFVWMixH5qXG7TR5kJJ3taaRfZRZZmLdQsOCBw2efMHj14IOSLRhdNE1IiPpOvxDqJBSzttAcWWBAeTA6ZiFNGykXfYK8nkxRcGZlUZKPrU2f8nmuzEbaZENOn6CuIPSYi1Cv7+klMpmCWuCGw2a+KJR4rXKU+xaSc+7mXgFgpOBEWhkoLDvQL2jvtJwUv7Kr+mcYXeLIAwsSRsQmRjbWT96e+W69vFB2rsIgxgadOknWyM4K6yHvT5JK9imkMyZezHuMigppnFO2Htd6XFhzZDpQdj2i39CX6RPL+qJQvrGG0x6wHUDOCOm1XYCExv+hSjxe/b2ScTkKPb1QavyrdX6TNVroP7wnELgtwyapabyzEI4tvVLXvL0dDMTYxxrO/m8Xe1GfzbTrVKd+QrKs0wo3FztQfinKox79SffOtSVu3aBv0AcrHmIfYSv2fRVkW4rP5zM9NuBdPIdpF1vJfdLzI5r9eO+sJQZ0f72pZqLMeGPl2hrdCYsTWMBaKSNl6x8uoVjvj+8yWC+qD7yrfaWJxkCrlK/UR3pU8VVK9FLVQ8+x6/aO7DDL12rq/bw0BBXVrOPqUFhJgko07I1YRLMIIMlyFk3WMCRcTnptvvjlO8tPeJawbDJpMwJloY8VgJZKBl0GRwQuBgWWaiSjWgnp7n5P1lL3PWPoQH/ljglpY9IqPyvNAgBCoibzxb9xFyRcfJdzAsABiwWL1mz2iuIAjbJjU8MGHH9YwRA97RRGRBM2BC0KXxMSZ/dh8dHg/kcwRCUwUuB7rDcE60kcpfWzYk0ld8XsmkVi/WMhI72ZSxM+YAOHOBkv2frM/naBpTHL52CG4WBHmZ9wD+3TmNpM6hBcil6AqWC5w08bKDA/ylfbGN1pWrCTpaC72qrOlAGsMLJN4SUeRsQeZvDBxgDeM03FA9ZhRd6yus9AAJ1jAkpV2PA0QzixAYMVlAklbRbgy8crvuavW/pg80CaYXNOXEKKUD3bUJ/VE3vmbCRntiCi2iFfywf8pI67P5JM6TX2Q62EC76xoJa+IciadtCeezQQX8c0xRpSBdpWCsaTJU2qnWXGeysVkiX7OXnv+4JXCAgDCodIecMpI/yfvKSJ1V/ZR6o9JGXlHWONhwUQM4Un9Fe0baZJYbayibugrtHUWnrL7SOHO0TNYcPBuQJhwxE8aQ6kn+hSCkrpkgg0jFjuo0yJjJIH+eB572TmDmHLS3hFYtYLr0E+xoFFvacwm0jUpPw6xCEP7LNIP69Up78V6mBYDsHSxJ5LvCfmvli/GIhYl4cmYgnhkYYv+WpRnNm+Md4wH2ZMX6uU9LSwUGaf5zrFw0AjfWm2WtlGpXvg5/Zh65xtAdGtc8/l/rbGwVtticYhjqBCjnMmMKOYbguWXcYPFENo0v6fO+BbQ7znxgUUzvhG0Lb4x7G1vtJ1Vq4fsN5cYIyzCIPhxe2cvLd46WOZTn2VBgP5FXdDGGN9hxbGB2bE+2+9Y8GbBkjGacZIxjn7B2eyUt963NJ/3au0s/w1k7Mh+u+u1xUr5T3vK83XEt4mFhCL9hHgwRdsZ8Qz4HjF+kH9ENvM86iUZDmq1M75niFuCZTImswAC5/QNTvVCudLRo3jkMB9iIRtBzvyH9sj3jvaWxqpa/IrMFerx9/ftQ0BB3T51ZU7/HwEmr0wYWdmutP+YVWSOq2DSn86w5lZ+zsQdAV5PSLc77LQ3lHIw0ejqaJLZ1XwmG4igWu9mYsSHmslJvb2qTGS4lnqr557fqnor0la6kzEMsGYwmSiyoJPdP83Z6YiHLGsmE6TEPlk4mKAgeBHFTFoQXflgQdyXXEf5d94Nj7wyAUn9LNU1XgvV6o+JGYsp1QKxZVnjwcBCS7V92UzSmJA3KmA623aqtZlG+0a1sQqLHQtaLPhkj3VL+U7B/hDMLKY0Y/0o0u5pO2wDIEhZUbf9ZtkWyU+9Z6f4FUXGmnrPaub32WPkmrm/K+9pBd80HtQb86u9i58jrhoZ39OYgugsEoOkKxmmZ7fqO9XMeEEeytzOWsW/SF+u1M7S94P7u2Pcype3O+cKrWLtcxonoKBunJl39CABBktWP7Hg1bI+sX8UUY0gKMsHtwexdfmr67nod3kGevkLcGPGMoNbW5FFhUrnT9dChMUK6xBeC1itEcl4QWApYRWfyTLW12xiVR/3ePZiVxJ4RasEsU9fxeKUP5saF3LEPdZCLAPpTFIs1dktHOldKWgQ7teNRFMumtdmrmtV32DRgYXEWpHZ8dKhDrFStyJKfDPl7ev38I1CXLGQiVcBbZu22kgwsr7OsC+Xv+h4YTvry63EspeRgIK6jLVinqoSYCWbfTRMvtkzXC1xHVYaJtb547LE23oCaRJABPGsV0Dr39Q3n4gbHanoMVeVzp+uRQ6LD+5sCFpc6Nhnhgv6yiuvHF3OcXvLC4IUkZwFq7R/sJnawQ2ZSMicaZtPiEhcQXG7xTJPUCzcOvMRmNN9RLHHFZBAP2XxQmlV38DlccYZZ+zYVlCNdT7oTjN14j3NEWBxCBfeN954I7ZV2iNuv0X7bXNv9a7eRKDIeGE76001bll6CwEFdW+pyT5SDlx2sELhqlrLjZnJPq6JiICudkvsI+irFhOxh/WUPUy4VbKXlP11WDpNnSeAtRnGiNaiIpH9dAiwfFTmernBsoaVE5HMv/lTyyWfvogLMnvJi5xFnH8/fRTXbcpWyYJH9HEW0NgT//DDD8co5Ox/q+R1kvbQsReRfe9lSK3sG7Bmf3G9NoDlCnf9Ip4MZWDU2/LA/l6ENF4b1EEj/ba3sbA8jRFoZLywnTXG1qsl0NUEFNRdTdjnS0ACEuhmAogqhHG9/emtyBaBgQj+ROC0ZvbttiIPuILjWsuZuylwWiue6zMkIAEJSEACEpBAPQIK6nqE/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PXXX+OLRhpppDDTTDOF3377LTz99NPx76GHHjrMOOOMYcwxxwzff/99uPXWW8N7770XvvjiizD55JOHtdZaK4w88shDZPTzzz8PN954Y/j666/Dp59+Guacc86w7LLLhn79+oVvv/02XHvtteGjjz4Ko402WlhmmWXCAw88EL777rswzDDDhKWWWipMNNFEHc/78ccfwwsvvBDvG2644eI9XPvTTz/Fa0YfffQwxRRTxHJwDYk887MffvghvuePP/6IPx9//PHj9a+//voQZZ5yyinDW2+91XE/+ZhmmmnCeOON11Fmfs/zpp122rDCCit0lPnnn38OTz75ZEd+KtUYz5l++ukDXK677rr4Hv690EILhQUXXDByIcHrueeei3n729/+FmaZZZYw7LDDDvHIF198MXz88cexjFNNNVWso7fffjv8/vvv8Trum2yyySKPxAhu1CHsTBKQgAQkIAEJSEACEmhHAgrqdqy1PpBnBO+AAQPCfPPNF/bbb78w1FBDRWG33XbbRcG3zjrrhBFHHDEKtH/9619h5513Dv/4xz/Cn3/+Ge6+++5w5plnhhNOOCGKT9KDDz4Y/3/44YdHYYeYvfTSS8NDDz0UjjjiiCgev/rqq/h77t1nn33C9ttvH39+7733hl133TUcffTRUWimxLv4GUJ2uummCy+99FJYc801w5Zbbhm22GKLmGeuOeCAA8L//ve/+L5xxhkn3n7ffffFcrAQgHgnVSpzuv+uu+6K90888cQBsXzIIYeEVVZZJcw222xRvJLvDz/8MBx55JFRVCOM991337DnnnvGey688MJw7LHHhiuuuCJMPfXU8VmI8a233joceOCBYccddwz9+/ePQp1/I+ZhmoTzl19+GQYNGhTLeNVVV4UZZpihg0P63QcffBAuu+yyuKBBSjx22WWXsP7668efIf7hyoLEKaecopjuA33ZIkpAAhKQgAQkIIHeTEBB3Ztrt43LhiBcd911o6BGMCP0ELoI2jnmmCOWDFGG+Bt33HGj6MaCS8Iqyj2//PJLFJ4I8U033TSsuOKKURSmhEUWQcnzEOoI4IMOOiggXi+55JIw4YQTxksRtccdd1y0YF988cVRkKfEz7FyYyF++eWXo2Uc8U3eU+KZCGqeOdZYY8Wy7LbbbuHUU08N//3vf2MZSfkyV7s/XYfoPeaYY8III4wQnnnmmbD22muHc889N8wzzzwxLzfddFMUxZSLdx911FFRUJNXxC//xvLOwgX5RnyT7rjjjvjvyy+/PFqbE2uENyJ5gQUWiNx5Lumee+4JF1xwQRT0qYz8vBIPFic22GCDsPTSS0emLIqYJCABCUhAAhKQgAQk0K4EFNTtWnO9PN9ZcYl1E1GKCMXlOSVE5Oqrrx7FdFbA8vusRfadd94JSy655BDiNQllrMcPP/xwuOiii8LYY48d35MVv+ldyaKMoM6+6+STT44W6kknnbSQoMa9+ayzzopiFEt2M4Iagf/8889HV3hcyLPiFdHLwgEu5c8++2xYYokl4u/zghr3dMTtIossEnDXxoqdrPmUf4011oiCPLt4gTUe6/Z5550Xzj///DDBBBNEazmsWcS4/vrrawpq3nPzzTdHV3ks/wrqXt6JLZ4EJCABCUhAAhLoAwQU1H2gktuxiElQ4yKMO/UjjzwSNtpoow5LMmUaPHhwWHzxxcPtt9/eIRxTWRGQ6623XhSsWFVx67766qvDzDPPPAQOBPQ111zTYbmtJqiTtXW11VaL1m8SFvATTzwx5gvLcxELNUKYvcZYv+eff/6KgnrUUUeNVu+UcAv/5ptvhhCrWLmxICN+cR1HXJP30047rcPinS1oXlBnf4erOaL4lVdeiRwR28cff3wHE67FGwBBjRV89913j2xXXXXVKOzZK43bN4sS1SzUK6+8crTIswBCXZAU1O3YM82zBCQgAQlIQAISkECWgILa9lBKAklQEwALt23EMHuCse4iIEmISUQpwhKX5byAxAKM2CbYV/o37tDZhAi94YYbOtybqwnqxx9/PFqicefG3ZmEiMQNnT3BuF3XE9R77713DO6F+zlW8WqCOrm5p3zm84Qg33zzzWOQtLRnOr2bfcnJhbyIoMZqzIIA+7HTnmm44gqf3MOToGYP9lZbbRVd31moYDEBqzSLGrjJVxPU8GJhZOGFF47u8omfgrqUXc9MSUACEpCABCQgAQk0QEBB3QAsL+0+Avn9xATeYr8w0ahxOSY6NXt2cQfHmptEGjnEJRoR/uijj0YBjgUWF2YCd+EOnVLag83/k7irJqixvCKmEZBzzTVXfARWc1yr0zNrCepzzjknCnLyhQU6LQY04/J9xhlnRBZZi3tyf4fNZ599Fl24k7s2ea1koU57zQnYlt0zzh5qyoqgJn+4hePejWAeOHBgLDMinIUErNlYq++8886Yp0oWaoKk7b///tH6XYl597Uq3yQBCUhAAhKQgAQkIIHWElBQt5anT2sRgUoBurAIY5klUjaWWdyciSqN8ENkcvwU6f333w8bbrhh2GabbcJKK60Uo2Aj9rBUI5zTcVqI0M022yywD5ojtEjJBZznItpJCHLeO/fcc3dYcQlohjWYIGcpcnctQY1befaZnRHUlAHhfOWVV0Z3eBYQzj777FgWrO3kDUtw1lJdSVDjsr7HHnvEvdYpAjms2JPO89lDzd5xFixgy8+xsnNUGXvPcUUnGBkRv7nu0EMPrSiocfPmPUQMrySoyT97suGJxX/22WdvUSvyMRKQgAQkIAEJSEACEuhaAgrqruXr05sgwJ7cf//73+Gwww6LEamxhBJZGqHIv7HMYnHGiooVFqsx50vjSs0Zx7iAc6wWltUUiZrgWUTAxsV54403Dm+++WYUhLg2zzrrrB25TIIaN2bux62a47a4BsGK4Lz//vvjXmXejRtzSjwTwcnPNtlkkyjIOQua+xHbRM7GSsvCAAIXYYxlnSBnY4wxRoyunS0z+70R/dn7iY7NQgLvwY2avzmbm/KxkIC1mcUBnoslnPK+8cYb0VKPW/YOO+wQFltssShaORuaY8fYE03EcBYNyANR0wlYhms53FmUwL2bfdZ4BHAMFnWEtwD7yXFjZ881AccQ2uytJm+4hrNfevnll48u9xynhcUbTwESIhvO7D9HTJ9++ulRoGct6000H2+RgAQkIAEJSEACEpBAtxFQUHcbal/UlQSwchK4i4SQTEI6/07On+YYreGGGy6MMsoof8lS1uUb4YpAR3im85gRxrgvIxyJeJ1/T4rAzX5vLLZYkLsqYe1FuJK/4YcfvlOvwXX7119/HaKsnXqgN0tAAhKQgAQkIAEJSKAPEFBQ94FKtojFCVTbQ52egKs2FlmsubUSLugzzjhjxQBhxXPjlRKQgAQkIAEJSEACEpBAmQkoqMtcO+at2wkgqNkPnPYU5zPA70gLLrhgzbxxHW7Y6Rzobi+IL5SABCQgAQlIQAISkIAEupyAgrrLEfuCdiDwzjvvBI6Feu2116LrM0G4iF6dF8S4WQ8zzDB1XawJ+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uf0svAQlIQAIlJPDUU0+FCy64IMw333wxd5deemlYcsklwwYbbBBGHHHEEubYLElAAhKQgAT6JgEFdd+sd0stAQlIQAIlJfDhhx+G/fbbL+y9995h0kknjbl85JFHwsorrxx23333sN1224WhhhqqpLk3WxKQgAQkIIG+RUBB3bfq29JKQAISkEDJCTz00EPRGj1w4MBwzDHHRHfvTz/9NAwYMCCMNdZY4cwzzwyjjjpqyUth9iQgAQlIQAJ9g4CCum/Us6WUgAQkIIE2IfDjjz8GXL7HG2+8MMUUU8Rcv/baa2HttdcOCy64YDj88MPD8MMP3yalMZsSkIAEJCCB3k1AQd2769fSSUACEpBALyBw7bXXhp122ilccsklHfuqe0GxLIIEJCABCUig7QkoqNu+Ci2ABCQgAQn0RgJ//vln+Oabb8KDDz4YhfSOO+4YZpttNvdP98bKtkwSkIAEJNC2BBTUbVt1ZlwCEpCABHozgY8//ji8+OKL4bPPPgu33HJLWH755eOffv369eZiWzYJSEACEpBAWxFQULdVdZlZCUhAAhLoiwQQ1uuss078s/POO4dhhx22L2KwzBKQgAQkIIHSEVBQl65KzJAEJCABCUhgSAI//fRTFNJ33313uOqqq8IMM8wgIglIQAISkIAESkBAQV2CSjALEpCABCQgAQiwb/rCCy8MgwcPDvvvv39HlG9+d9BBB4V99903XH755WGttdYSmAQkIAEJSEACJSCgoC5BJZgFCUhAAhKQAAQ4MovgY5deemm47bbbOiJ6Jwv1RRddFG6//fYwzzzzCEwCEpCABCQggRIQUFCXoBLMggQkIAEJSCARIKI3wnrQoEEdEb3ff//9MHDgwDDJJJOndrWqAAAHIElEQVSEk046KYw66qgCk4AEJCABCUigBAQU1CWoBLMgAQlIQAISSAR+/vnncO6554ZPP/00DBgwIAw33HDh5JNPDl988UU45JBDwvjjjy8sCUhAAhKQgARKQkBBXZKKMBsSkIAEJCCBLIHvv/8+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AerR6EWbttU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367470" y="1057016"/>
            <a:ext cx="10186230" cy="75273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6" name="Picture 2" descr="HSL and HSV - Wikipedi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9156"/>
          <a:stretch/>
        </p:blipFill>
        <p:spPr bwMode="auto">
          <a:xfrm>
            <a:off x="9556968" y="2000579"/>
            <a:ext cx="2281918" cy="4488089"/>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55575" y="7010317"/>
            <a:ext cx="4739054" cy="369332"/>
          </a:xfrm>
          <a:prstGeom prst="rect">
            <a:avLst/>
          </a:prstGeom>
        </p:spPr>
        <p:txBody>
          <a:bodyPr wrap="none">
            <a:spAutoFit/>
          </a:bodyPr>
          <a:lstStyle/>
          <a:p>
            <a:r>
              <a:rPr lang="ru-RU" i="1" dirty="0">
                <a:solidFill>
                  <a:schemeClr val="accent1">
                    <a:lumMod val="60000"/>
                    <a:lumOff val="40000"/>
                  </a:schemeClr>
                </a:solidFill>
              </a:rPr>
              <a:t>https://en.wikipedia.org/wiki/RGB_color_spaces</a:t>
            </a:r>
          </a:p>
        </p:txBody>
      </p:sp>
      <p:sp>
        <p:nvSpPr>
          <p:cNvPr id="8" name="Прямоугольник 7"/>
          <p:cNvSpPr/>
          <p:nvPr/>
        </p:nvSpPr>
        <p:spPr>
          <a:xfrm>
            <a:off x="7904901" y="7041095"/>
            <a:ext cx="3856377" cy="338554"/>
          </a:xfrm>
          <a:prstGeom prst="rect">
            <a:avLst/>
          </a:prstGeom>
        </p:spPr>
        <p:txBody>
          <a:bodyPr wrap="none">
            <a:spAutoFit/>
          </a:bodyPr>
          <a:lstStyle/>
          <a:p>
            <a:r>
              <a:rPr lang="ru-RU" sz="1600" i="1" dirty="0">
                <a:solidFill>
                  <a:schemeClr val="accent1">
                    <a:lumMod val="60000"/>
                    <a:lumOff val="40000"/>
                  </a:schemeClr>
                </a:solidFill>
              </a:rPr>
              <a:t>https://en.wikipedia.org/wiki/HSL_and_HSV</a:t>
            </a:r>
          </a:p>
        </p:txBody>
      </p:sp>
      <mc:AlternateContent xmlns:mc="http://schemas.openxmlformats.org/markup-compatibility/2006" xmlns:a14="http://schemas.microsoft.com/office/drawing/2010/main">
        <mc:Choice Requires="a14">
          <p:sp>
            <p:nvSpPr>
              <p:cNvPr id="9" name="Rectangle 5"/>
              <p:cNvSpPr>
                <a:spLocks noChangeArrowheads="1"/>
              </p:cNvSpPr>
              <p:nvPr/>
            </p:nvSpPr>
            <p:spPr bwMode="auto">
              <a:xfrm>
                <a:off x="5782186" y="2194020"/>
                <a:ext cx="4050904" cy="411144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𝑅</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𝑅</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/255;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𝐺</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𝐺</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/255;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𝐵</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𝐵</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/255</m:t>
                      </m:r>
                    </m:oMath>
                  </m:oMathPara>
                </a14:m>
                <a:endParaRPr kumimoji="0" lang="ru-RU" altLang="ru-RU" sz="1400" b="0" i="0" u="none" strike="noStrike" cap="none" normalizeH="0" baseline="0" dirty="0">
                  <a:ln>
                    <a:noFill/>
                  </a:ln>
                  <a:solidFill>
                    <a:schemeClr val="tx1"/>
                  </a:solidFill>
                  <a:effectLst/>
                </a:endParaRPr>
              </a:p>
              <a:p>
                <a:pPr lvl="0"/>
                <a14:m>
                  <m:oMathPara xmlns:m="http://schemas.openxmlformats.org/officeDocument/2006/math">
                    <m:oMathParaPr>
                      <m:jc m:val="left"/>
                    </m:oMathParaPr>
                    <m:oMath xmlns:m="http://schemas.openxmlformats.org/officeDocument/2006/math">
                      <m:sSub>
                        <m:sSubPr>
                          <m:ctrlPr>
                            <a:rPr lang="en-US" altLang="ru-RU" sz="1400" i="1">
                              <a:latin typeface="Cambria Math" panose="02040503050406030204" pitchFamily="18" charset="0"/>
                              <a:cs typeface="Arial" panose="020B0604020202020204" pitchFamily="34" charset="0"/>
                            </a:rPr>
                          </m:ctrlPr>
                        </m:sSubPr>
                        <m:e>
                          <m:r>
                            <a:rPr lang="en-US" altLang="ru-RU" sz="1400" i="1">
                              <a:latin typeface="Cambria Math" panose="02040503050406030204" pitchFamily="18" charset="0"/>
                              <a:cs typeface="Arial" panose="020B0604020202020204" pitchFamily="34" charset="0"/>
                            </a:rPr>
                            <m:t>𝐶</m:t>
                          </m:r>
                        </m:e>
                        <m:sub>
                          <m:r>
                            <a:rPr lang="en-US" altLang="ru-RU" sz="1400" i="1">
                              <a:latin typeface="Cambria Math" panose="02040503050406030204" pitchFamily="18" charset="0"/>
                              <a:cs typeface="Arial" panose="020B0604020202020204" pitchFamily="34" charset="0"/>
                            </a:rPr>
                            <m:t>𝑚𝑎𝑥</m:t>
                          </m:r>
                        </m:sub>
                      </m:sSub>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r>
                        <m:rPr>
                          <m:sty m:val="p"/>
                        </m:rPr>
                        <a:rPr kumimoji="0" lang="ru-RU" altLang="ru-RU" sz="1400" b="0" i="1" u="none" strike="noStrike" cap="none" normalizeH="0" baseline="0" dirty="0" err="1" smtClean="0">
                          <a:ln>
                            <a:noFill/>
                          </a:ln>
                          <a:solidFill>
                            <a:schemeClr val="tx1"/>
                          </a:solidFill>
                          <a:effectLst/>
                          <a:latin typeface="Cambria Math" panose="02040503050406030204" pitchFamily="18" charset="0"/>
                          <a:cs typeface="Times New Roman" panose="02020603050405020304" pitchFamily="18" charset="0"/>
                        </a:rPr>
                        <m:t>max</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𝑅</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𝐺</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𝐵</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m:t>
                      </m:r>
                    </m:oMath>
                    <m:oMath xmlns:m="http://schemas.openxmlformats.org/officeDocument/2006/math">
                      <m:sSub>
                        <m:sSubPr>
                          <m:ctrlPr>
                            <a:rPr lang="en-US" altLang="ru-RU" sz="1400" i="1">
                              <a:latin typeface="Cambria Math" panose="02040503050406030204" pitchFamily="18" charset="0"/>
                              <a:cs typeface="Arial" panose="020B0604020202020204" pitchFamily="34" charset="0"/>
                            </a:rPr>
                          </m:ctrlPr>
                        </m:sSubPr>
                        <m:e>
                          <m:r>
                            <a:rPr lang="en-US" altLang="ru-RU" sz="1400" i="1">
                              <a:latin typeface="Cambria Math" panose="02040503050406030204" pitchFamily="18" charset="0"/>
                              <a:cs typeface="Arial" panose="020B0604020202020204" pitchFamily="34" charset="0"/>
                            </a:rPr>
                            <m:t>𝐶</m:t>
                          </m:r>
                        </m:e>
                        <m:sub>
                          <m:r>
                            <a:rPr lang="en-US" altLang="ru-RU" sz="1400" b="0" i="1" smtClean="0">
                              <a:latin typeface="Cambria Math" panose="02040503050406030204" pitchFamily="18" charset="0"/>
                              <a:cs typeface="Arial" panose="020B0604020202020204" pitchFamily="34" charset="0"/>
                            </a:rPr>
                            <m:t>𝑚𝑖𝑛</m:t>
                          </m:r>
                        </m:sub>
                      </m:sSub>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r>
                        <m:rPr>
                          <m:sty m:val="p"/>
                        </m:rPr>
                        <a:rPr kumimoji="0" lang="ru-RU" altLang="ru-RU" sz="1400" b="0" i="1" u="none" strike="noStrike" cap="none" normalizeH="0" baseline="0" dirty="0" err="1" smtClean="0">
                          <a:ln>
                            <a:noFill/>
                          </a:ln>
                          <a:solidFill>
                            <a:schemeClr val="tx1"/>
                          </a:solidFill>
                          <a:effectLst/>
                          <a:latin typeface="Cambria Math" panose="02040503050406030204" pitchFamily="18" charset="0"/>
                          <a:cs typeface="Times New Roman" panose="02020603050405020304" pitchFamily="18" charset="0"/>
                        </a:rPr>
                        <m:t>min</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𝑅</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𝐺</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𝐵</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m:t>
                      </m:r>
                    </m:oMath>
                  </m:oMathPara>
                </a14:m>
                <a:endParaRPr kumimoji="0" lang="ru-RU" altLang="ru-RU" sz="1400" b="0" i="0" u="none" strike="noStrike" cap="none" normalizeH="0" baseline="0" dirty="0">
                  <a:ln>
                    <a:noFill/>
                  </a:ln>
                  <a:solidFill>
                    <a:schemeClr val="tx1"/>
                  </a:solidFill>
                  <a:effectLst/>
                </a:endParaRPr>
              </a:p>
              <a:p>
                <a:pPr lvl="0"/>
                <a14:m>
                  <m:oMathPara xmlns:m="http://schemas.openxmlformats.org/officeDocument/2006/math">
                    <m:oMathParaPr>
                      <m:jc m:val="left"/>
                    </m:oMathParaPr>
                    <m:oMath xmlns:m="http://schemas.openxmlformats.org/officeDocument/2006/math">
                      <m:r>
                        <m:rPr>
                          <m:sty m:val="p"/>
                        </m:rPr>
                        <a:rPr kumimoji="0" lang="ru-RU" altLang="ru-RU" sz="1400" b="0" i="0"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Δ</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sSub>
                        <m:sSubPr>
                          <m:ctrlPr>
                            <a:rPr lang="en-US" altLang="ru-RU" sz="1400" i="1">
                              <a:latin typeface="Cambria Math" panose="02040503050406030204" pitchFamily="18" charset="0"/>
                              <a:cs typeface="Arial" panose="020B0604020202020204" pitchFamily="34" charset="0"/>
                            </a:rPr>
                          </m:ctrlPr>
                        </m:sSubPr>
                        <m:e>
                          <m:r>
                            <a:rPr lang="en-US" altLang="ru-RU" sz="1400" i="1">
                              <a:latin typeface="Cambria Math" panose="02040503050406030204" pitchFamily="18" charset="0"/>
                              <a:cs typeface="Arial" panose="020B0604020202020204" pitchFamily="34" charset="0"/>
                            </a:rPr>
                            <m:t>𝐶</m:t>
                          </m:r>
                        </m:e>
                        <m:sub>
                          <m:r>
                            <a:rPr lang="en-US" altLang="ru-RU" sz="1400" i="1">
                              <a:latin typeface="Cambria Math" panose="02040503050406030204" pitchFamily="18" charset="0"/>
                              <a:cs typeface="Arial" panose="020B0604020202020204" pitchFamily="34" charset="0"/>
                            </a:rPr>
                            <m:t>𝑚𝑎𝑥</m:t>
                          </m:r>
                        </m:sub>
                      </m:sSub>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sSub>
                        <m:sSubPr>
                          <m:ctrlPr>
                            <a:rPr lang="en-US" altLang="ru-RU" sz="1400" i="1">
                              <a:latin typeface="Cambria Math" panose="02040503050406030204" pitchFamily="18" charset="0"/>
                              <a:cs typeface="Arial" panose="020B0604020202020204" pitchFamily="34" charset="0"/>
                            </a:rPr>
                          </m:ctrlPr>
                        </m:sSubPr>
                        <m:e>
                          <m:r>
                            <a:rPr lang="en-US" altLang="ru-RU" sz="1400" i="1">
                              <a:latin typeface="Cambria Math" panose="02040503050406030204" pitchFamily="18" charset="0"/>
                              <a:cs typeface="Arial" panose="020B0604020202020204" pitchFamily="34" charset="0"/>
                            </a:rPr>
                            <m:t>𝐶</m:t>
                          </m:r>
                        </m:e>
                        <m:sub>
                          <m:r>
                            <a:rPr lang="en-US" altLang="ru-RU" sz="1400" i="1">
                              <a:latin typeface="Cambria Math" panose="02040503050406030204" pitchFamily="18" charset="0"/>
                              <a:cs typeface="Arial" panose="020B0604020202020204" pitchFamily="34" charset="0"/>
                            </a:rPr>
                            <m:t>𝑚𝑖𝑛</m:t>
                          </m:r>
                        </m:sub>
                      </m:sSub>
                    </m:oMath>
                  </m:oMathPara>
                </a14:m>
                <a:endParaRPr kumimoji="0" lang="ru-RU" altLang="ru-RU" sz="1400" b="0" i="0" u="none" strike="noStrike" cap="none" normalizeH="0" baseline="0" dirty="0">
                  <a:ln>
                    <a:noFill/>
                  </a:ln>
                  <a:solidFill>
                    <a:schemeClr val="tx1"/>
                  </a:solidFill>
                  <a:effectLst/>
                </a:endParaRPr>
              </a:p>
              <a:p>
                <a:pPr lvl="0"/>
                <a14:m>
                  <m:oMathPara xmlns:m="http://schemas.openxmlformats.org/officeDocument/2006/math">
                    <m:oMathParaPr>
                      <m:jc m:val="left"/>
                    </m:oMathParaPr>
                    <m:oMath xmlns:m="http://schemas.openxmlformats.org/officeDocument/2006/math">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𝐻𝑢𝑒</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m:t>
                      </m:r>
                      <m:d>
                        <m:dPr>
                          <m:begChr m:val="{"/>
                          <m:endChr m:val=""/>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dPr>
                        <m:e>
                          <m:eqArr>
                            <m:eqArr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eqArrPr>
                            <m:e>
                              <m:sSup>
                                <m:sSup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sSupPr>
                                <m:e>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0</m:t>
                                  </m:r>
                                </m:e>
                                <m: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𝑜</m:t>
                                  </m:r>
                                </m:sup>
                              </m:s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𝑖𝑓</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m:t>
                              </m:r>
                              <m:r>
                                <m:rPr>
                                  <m:sty m:val="p"/>
                                </m:rPr>
                                <a:rPr kumimoji="0" lang="en-US" altLang="ru-RU" sz="1400" b="0" i="0"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Δ</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=0</m:t>
                              </m:r>
                            </m:e>
                            <m:e>
                              <m:sSup>
                                <m:sSup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sSupPr>
                                <m:e>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60</m:t>
                                  </m:r>
                                </m:e>
                                <m: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0</m:t>
                                  </m:r>
                                </m:sup>
                              </m:s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d>
                                <m:d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dPr>
                                <m:e>
                                  <m:f>
                                    <m:f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fPr>
                                    <m:num>
                                      <m:sSup>
                                        <m:sSup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sSupPr>
                                        <m:e>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𝐺</m:t>
                                          </m:r>
                                        </m:e>
                                        <m: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sup>
                                      </m:s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sSup>
                                        <m:sSup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sSupPr>
                                        <m:e>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𝐵</m:t>
                                          </m:r>
                                        </m:e>
                                        <m: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sup>
                                      </m:sSup>
                                    </m:num>
                                    <m:den>
                                      <m:r>
                                        <m:rPr>
                                          <m:sty m:val="p"/>
                                        </m:rPr>
                                        <a:rPr kumimoji="0" lang="en-US" altLang="ru-RU" sz="1400" b="0" i="0"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Δ</m:t>
                                      </m:r>
                                    </m:den>
                                  </m:f>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𝑚𝑜𝑑</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6</m:t>
                                  </m:r>
                                </m:e>
                              </m:d>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𝑖𝑓</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m:t>
                              </m:r>
                              <m:sSub>
                                <m:sSub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sSubPr>
                                <m:e>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𝐶</m:t>
                                  </m:r>
                                </m:e>
                                <m:sub>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𝑚𝑎𝑥</m:t>
                                  </m:r>
                                </m:sub>
                              </m:sSub>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𝑅</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e>
                            <m:e>
                              <m:sSup>
                                <m:sSupPr>
                                  <m:ctrlPr>
                                    <a:rPr lang="en-US" altLang="ru-RU" sz="1400" i="1">
                                      <a:solidFill>
                                        <a:schemeClr val="tx1"/>
                                      </a:solidFill>
                                      <a:latin typeface="Cambria Math" panose="02040503050406030204" pitchFamily="18" charset="0"/>
                                      <a:cs typeface="Arial" panose="020B0604020202020204" pitchFamily="34" charset="0"/>
                                    </a:rPr>
                                  </m:ctrlPr>
                                </m:sSupPr>
                                <m:e>
                                  <m:r>
                                    <a:rPr lang="en-US" altLang="ru-RU" sz="1400" i="1">
                                      <a:solidFill>
                                        <a:schemeClr val="tx1"/>
                                      </a:solidFill>
                                      <a:latin typeface="Cambria Math" panose="02040503050406030204" pitchFamily="18" charset="0"/>
                                      <a:cs typeface="Arial" panose="020B0604020202020204" pitchFamily="34" charset="0"/>
                                    </a:rPr>
                                    <m:t>60</m:t>
                                  </m:r>
                                </m:e>
                                <m:sup>
                                  <m:r>
                                    <a:rPr lang="en-US" altLang="ru-RU" sz="1400" i="1">
                                      <a:solidFill>
                                        <a:schemeClr val="tx1"/>
                                      </a:solidFill>
                                      <a:latin typeface="Cambria Math" panose="02040503050406030204" pitchFamily="18" charset="0"/>
                                      <a:cs typeface="Arial" panose="020B0604020202020204" pitchFamily="34" charset="0"/>
                                    </a:rPr>
                                    <m:t>0</m:t>
                                  </m:r>
                                </m:sup>
                              </m:sSup>
                              <m:r>
                                <a:rPr lang="en-US" altLang="ru-RU" sz="1400" i="1">
                                  <a:solidFill>
                                    <a:schemeClr val="tx1"/>
                                  </a:solidFill>
                                  <a:latin typeface="Cambria Math" panose="02040503050406030204" pitchFamily="18" charset="0"/>
                                  <a:cs typeface="Arial" panose="020B0604020202020204" pitchFamily="34" charset="0"/>
                                </a:rPr>
                                <m:t>⋅</m:t>
                              </m:r>
                              <m:d>
                                <m:dPr>
                                  <m:ctrlPr>
                                    <a:rPr lang="en-US" altLang="ru-RU" sz="1400" i="1">
                                      <a:solidFill>
                                        <a:schemeClr val="tx1"/>
                                      </a:solidFill>
                                      <a:latin typeface="Cambria Math" panose="02040503050406030204" pitchFamily="18" charset="0"/>
                                      <a:cs typeface="Arial" panose="020B0604020202020204" pitchFamily="34" charset="0"/>
                                    </a:rPr>
                                  </m:ctrlPr>
                                </m:dPr>
                                <m:e>
                                  <m:f>
                                    <m:fPr>
                                      <m:ctrlPr>
                                        <a:rPr lang="en-US" altLang="ru-RU" sz="1400" i="1">
                                          <a:solidFill>
                                            <a:schemeClr val="tx1"/>
                                          </a:solidFill>
                                          <a:latin typeface="Cambria Math" panose="02040503050406030204" pitchFamily="18" charset="0"/>
                                          <a:cs typeface="Arial" panose="020B0604020202020204" pitchFamily="34" charset="0"/>
                                        </a:rPr>
                                      </m:ctrlPr>
                                    </m:fPr>
                                    <m:num>
                                      <m:sSup>
                                        <m:sSupPr>
                                          <m:ctrlPr>
                                            <a:rPr lang="en-US" altLang="ru-RU" sz="1400" i="1">
                                              <a:solidFill>
                                                <a:schemeClr val="tx1"/>
                                              </a:solidFill>
                                              <a:latin typeface="Cambria Math" panose="02040503050406030204" pitchFamily="18" charset="0"/>
                                              <a:cs typeface="Arial" panose="020B0604020202020204" pitchFamily="34" charset="0"/>
                                            </a:rPr>
                                          </m:ctrlPr>
                                        </m:sSupPr>
                                        <m:e>
                                          <m:r>
                                            <a:rPr lang="en-US" altLang="ru-RU" sz="1400" b="0" i="1" smtClean="0">
                                              <a:solidFill>
                                                <a:schemeClr val="tx1"/>
                                              </a:solidFill>
                                              <a:latin typeface="Cambria Math" panose="02040503050406030204" pitchFamily="18" charset="0"/>
                                              <a:cs typeface="Arial" panose="020B0604020202020204" pitchFamily="34" charset="0"/>
                                            </a:rPr>
                                            <m:t>𝐵</m:t>
                                          </m:r>
                                        </m:e>
                                        <m:sup>
                                          <m:r>
                                            <a:rPr lang="en-US" altLang="ru-RU" sz="1400" i="1">
                                              <a:solidFill>
                                                <a:schemeClr val="tx1"/>
                                              </a:solidFill>
                                              <a:latin typeface="Cambria Math" panose="02040503050406030204" pitchFamily="18" charset="0"/>
                                              <a:cs typeface="Arial" panose="020B0604020202020204" pitchFamily="34" charset="0"/>
                                            </a:rPr>
                                            <m:t>′</m:t>
                                          </m:r>
                                        </m:sup>
                                      </m:sSup>
                                      <m:r>
                                        <a:rPr lang="en-US" altLang="ru-RU" sz="1400" i="1">
                                          <a:solidFill>
                                            <a:schemeClr val="tx1"/>
                                          </a:solidFill>
                                          <a:latin typeface="Cambria Math" panose="02040503050406030204" pitchFamily="18" charset="0"/>
                                          <a:cs typeface="Arial" panose="020B0604020202020204" pitchFamily="34" charset="0"/>
                                        </a:rPr>
                                        <m:t>−</m:t>
                                      </m:r>
                                      <m:sSup>
                                        <m:sSupPr>
                                          <m:ctrlPr>
                                            <a:rPr lang="en-US" altLang="ru-RU" sz="1400" i="1">
                                              <a:solidFill>
                                                <a:schemeClr val="tx1"/>
                                              </a:solidFill>
                                              <a:latin typeface="Cambria Math" panose="02040503050406030204" pitchFamily="18" charset="0"/>
                                              <a:cs typeface="Arial" panose="020B0604020202020204" pitchFamily="34" charset="0"/>
                                            </a:rPr>
                                          </m:ctrlPr>
                                        </m:sSupPr>
                                        <m:e>
                                          <m:r>
                                            <a:rPr lang="en-US" altLang="ru-RU" sz="1400" b="0" i="1" smtClean="0">
                                              <a:solidFill>
                                                <a:schemeClr val="tx1"/>
                                              </a:solidFill>
                                              <a:latin typeface="Cambria Math" panose="02040503050406030204" pitchFamily="18" charset="0"/>
                                              <a:cs typeface="Arial" panose="020B0604020202020204" pitchFamily="34" charset="0"/>
                                            </a:rPr>
                                            <m:t>𝑅</m:t>
                                          </m:r>
                                        </m:e>
                                        <m:sup>
                                          <m:r>
                                            <a:rPr lang="en-US" altLang="ru-RU" sz="1400" i="1">
                                              <a:solidFill>
                                                <a:schemeClr val="tx1"/>
                                              </a:solidFill>
                                              <a:latin typeface="Cambria Math" panose="02040503050406030204" pitchFamily="18" charset="0"/>
                                              <a:cs typeface="Arial" panose="020B0604020202020204" pitchFamily="34" charset="0"/>
                                            </a:rPr>
                                            <m:t>′</m:t>
                                          </m:r>
                                        </m:sup>
                                      </m:sSup>
                                    </m:num>
                                    <m:den>
                                      <m:r>
                                        <m:rPr>
                                          <m:sty m:val="p"/>
                                        </m:rPr>
                                        <a:rPr lang="en-US" altLang="ru-RU" sz="1400">
                                          <a:solidFill>
                                            <a:schemeClr val="tx1"/>
                                          </a:solidFill>
                                          <a:latin typeface="Cambria Math" panose="02040503050406030204" pitchFamily="18" charset="0"/>
                                          <a:cs typeface="Arial" panose="020B0604020202020204" pitchFamily="34" charset="0"/>
                                        </a:rPr>
                                        <m:t>Δ</m:t>
                                      </m:r>
                                    </m:den>
                                  </m:f>
                                  <m:r>
                                    <a:rPr lang="en-US" altLang="ru-RU" sz="1400" b="0" i="1" smtClean="0">
                                      <a:solidFill>
                                        <a:schemeClr val="tx1"/>
                                      </a:solidFill>
                                      <a:latin typeface="Cambria Math" panose="02040503050406030204" pitchFamily="18" charset="0"/>
                                      <a:cs typeface="Arial" panose="020B0604020202020204" pitchFamily="34" charset="0"/>
                                    </a:rPr>
                                    <m:t>+2</m:t>
                                  </m:r>
                                </m:e>
                              </m:d>
                              <m:r>
                                <a:rPr lang="en-US" altLang="ru-RU" sz="1400" i="1">
                                  <a:solidFill>
                                    <a:schemeClr val="tx1"/>
                                  </a:solidFill>
                                  <a:latin typeface="Cambria Math" panose="02040503050406030204" pitchFamily="18" charset="0"/>
                                  <a:cs typeface="Arial" panose="020B0604020202020204" pitchFamily="34" charset="0"/>
                                </a:rPr>
                                <m:t>, </m:t>
                              </m:r>
                              <m:r>
                                <a:rPr lang="en-US" altLang="ru-RU" sz="1400" i="1">
                                  <a:solidFill>
                                    <a:schemeClr val="tx1"/>
                                  </a:solidFill>
                                  <a:latin typeface="Cambria Math" panose="02040503050406030204" pitchFamily="18" charset="0"/>
                                  <a:cs typeface="Arial" panose="020B0604020202020204" pitchFamily="34" charset="0"/>
                                </a:rPr>
                                <m:t>𝑖𝑓</m:t>
                              </m:r>
                              <m:r>
                                <a:rPr lang="en-US" altLang="ru-RU" sz="1400" i="1">
                                  <a:solidFill>
                                    <a:schemeClr val="tx1"/>
                                  </a:solidFill>
                                  <a:latin typeface="Cambria Math" panose="02040503050406030204" pitchFamily="18" charset="0"/>
                                  <a:cs typeface="Arial" panose="020B0604020202020204" pitchFamily="34" charset="0"/>
                                </a:rPr>
                                <m:t> </m:t>
                              </m:r>
                              <m:sSub>
                                <m:sSubPr>
                                  <m:ctrlPr>
                                    <a:rPr lang="en-US" altLang="ru-RU" sz="1400" i="1">
                                      <a:solidFill>
                                        <a:schemeClr val="tx1"/>
                                      </a:solidFill>
                                      <a:latin typeface="Cambria Math" panose="02040503050406030204" pitchFamily="18" charset="0"/>
                                      <a:cs typeface="Arial" panose="020B0604020202020204" pitchFamily="34" charset="0"/>
                                    </a:rPr>
                                  </m:ctrlPr>
                                </m:sSubPr>
                                <m:e>
                                  <m:r>
                                    <a:rPr lang="en-US" altLang="ru-RU" sz="1400" i="1">
                                      <a:solidFill>
                                        <a:schemeClr val="tx1"/>
                                      </a:solidFill>
                                      <a:latin typeface="Cambria Math" panose="02040503050406030204" pitchFamily="18" charset="0"/>
                                      <a:cs typeface="Arial" panose="020B0604020202020204" pitchFamily="34" charset="0"/>
                                    </a:rPr>
                                    <m:t>𝐶</m:t>
                                  </m:r>
                                </m:e>
                                <m:sub>
                                  <m:r>
                                    <a:rPr lang="en-US" altLang="ru-RU" sz="1400" i="1">
                                      <a:solidFill>
                                        <a:schemeClr val="tx1"/>
                                      </a:solidFill>
                                      <a:latin typeface="Cambria Math" panose="02040503050406030204" pitchFamily="18" charset="0"/>
                                      <a:cs typeface="Arial" panose="020B0604020202020204" pitchFamily="34" charset="0"/>
                                    </a:rPr>
                                    <m:t>𝑚𝑎𝑥</m:t>
                                  </m:r>
                                </m:sub>
                              </m:sSub>
                              <m:r>
                                <a:rPr lang="en-US" altLang="ru-RU" sz="1400" i="1">
                                  <a:solidFill>
                                    <a:schemeClr val="tx1"/>
                                  </a:solidFill>
                                  <a:latin typeface="Cambria Math" panose="02040503050406030204" pitchFamily="18" charset="0"/>
                                  <a:cs typeface="Arial" panose="020B0604020202020204" pitchFamily="34" charset="0"/>
                                </a:rPr>
                                <m:t>=</m:t>
                              </m:r>
                              <m:r>
                                <a:rPr lang="en-US" altLang="ru-RU" sz="1400" b="0" i="1" smtClean="0">
                                  <a:solidFill>
                                    <a:schemeClr val="tx1"/>
                                  </a:solidFill>
                                  <a:latin typeface="Cambria Math" panose="02040503050406030204" pitchFamily="18" charset="0"/>
                                  <a:cs typeface="Arial" panose="020B0604020202020204" pitchFamily="34" charset="0"/>
                                </a:rPr>
                                <m:t>𝐺</m:t>
                              </m:r>
                              <m:r>
                                <a:rPr lang="en-US" altLang="ru-RU" sz="1400" i="1">
                                  <a:solidFill>
                                    <a:schemeClr val="tx1"/>
                                  </a:solidFill>
                                  <a:latin typeface="Cambria Math" panose="02040503050406030204" pitchFamily="18" charset="0"/>
                                  <a:cs typeface="Arial" panose="020B0604020202020204" pitchFamily="34" charset="0"/>
                                </a:rPr>
                                <m:t>′</m:t>
                              </m:r>
                            </m:e>
                            <m:e>
                              <m:sSup>
                                <m:sSupPr>
                                  <m:ctrlPr>
                                    <a:rPr lang="en-US" altLang="ru-RU" sz="1400" i="1">
                                      <a:solidFill>
                                        <a:schemeClr val="tx1"/>
                                      </a:solidFill>
                                      <a:latin typeface="Cambria Math" panose="02040503050406030204" pitchFamily="18" charset="0"/>
                                      <a:cs typeface="Arial" panose="020B0604020202020204" pitchFamily="34" charset="0"/>
                                    </a:rPr>
                                  </m:ctrlPr>
                                </m:sSupPr>
                                <m:e>
                                  <m:r>
                                    <a:rPr lang="en-US" altLang="ru-RU" sz="1400" i="1">
                                      <a:solidFill>
                                        <a:schemeClr val="tx1"/>
                                      </a:solidFill>
                                      <a:latin typeface="Cambria Math" panose="02040503050406030204" pitchFamily="18" charset="0"/>
                                      <a:cs typeface="Arial" panose="020B0604020202020204" pitchFamily="34" charset="0"/>
                                    </a:rPr>
                                    <m:t>60</m:t>
                                  </m:r>
                                </m:e>
                                <m:sup>
                                  <m:r>
                                    <a:rPr lang="en-US" altLang="ru-RU" sz="1400" i="1">
                                      <a:solidFill>
                                        <a:schemeClr val="tx1"/>
                                      </a:solidFill>
                                      <a:latin typeface="Cambria Math" panose="02040503050406030204" pitchFamily="18" charset="0"/>
                                      <a:cs typeface="Arial" panose="020B0604020202020204" pitchFamily="34" charset="0"/>
                                    </a:rPr>
                                    <m:t>0</m:t>
                                  </m:r>
                                </m:sup>
                              </m:sSup>
                              <m:r>
                                <a:rPr lang="en-US" altLang="ru-RU" sz="1400" i="1">
                                  <a:solidFill>
                                    <a:schemeClr val="tx1"/>
                                  </a:solidFill>
                                  <a:latin typeface="Cambria Math" panose="02040503050406030204" pitchFamily="18" charset="0"/>
                                  <a:cs typeface="Arial" panose="020B0604020202020204" pitchFamily="34" charset="0"/>
                                </a:rPr>
                                <m:t>⋅</m:t>
                              </m:r>
                              <m:d>
                                <m:dPr>
                                  <m:ctrlPr>
                                    <a:rPr lang="en-US" altLang="ru-RU" sz="1400" i="1">
                                      <a:solidFill>
                                        <a:schemeClr val="tx1"/>
                                      </a:solidFill>
                                      <a:latin typeface="Cambria Math" panose="02040503050406030204" pitchFamily="18" charset="0"/>
                                      <a:cs typeface="Arial" panose="020B0604020202020204" pitchFamily="34" charset="0"/>
                                    </a:rPr>
                                  </m:ctrlPr>
                                </m:dPr>
                                <m:e>
                                  <m:f>
                                    <m:fPr>
                                      <m:ctrlPr>
                                        <a:rPr lang="en-US" altLang="ru-RU" sz="1400" i="1">
                                          <a:solidFill>
                                            <a:schemeClr val="tx1"/>
                                          </a:solidFill>
                                          <a:latin typeface="Cambria Math" panose="02040503050406030204" pitchFamily="18" charset="0"/>
                                          <a:cs typeface="Arial" panose="020B0604020202020204" pitchFamily="34" charset="0"/>
                                        </a:rPr>
                                      </m:ctrlPr>
                                    </m:fPr>
                                    <m:num>
                                      <m:sSup>
                                        <m:sSupPr>
                                          <m:ctrlPr>
                                            <a:rPr lang="en-US" altLang="ru-RU" sz="1400" b="0" i="1" smtClean="0">
                                              <a:solidFill>
                                                <a:schemeClr val="tx1"/>
                                              </a:solidFill>
                                              <a:latin typeface="Cambria Math" panose="02040503050406030204" pitchFamily="18" charset="0"/>
                                              <a:cs typeface="Arial" panose="020B0604020202020204" pitchFamily="34" charset="0"/>
                                            </a:rPr>
                                          </m:ctrlPr>
                                        </m:sSupPr>
                                        <m:e>
                                          <m:r>
                                            <a:rPr lang="en-US" altLang="ru-RU" sz="1400" b="0" i="1" smtClean="0">
                                              <a:solidFill>
                                                <a:schemeClr val="tx1"/>
                                              </a:solidFill>
                                              <a:latin typeface="Cambria Math" panose="02040503050406030204" pitchFamily="18" charset="0"/>
                                              <a:cs typeface="Arial" panose="020B0604020202020204" pitchFamily="34" charset="0"/>
                                            </a:rPr>
                                            <m:t>𝑅</m:t>
                                          </m:r>
                                        </m:e>
                                        <m:sup>
                                          <m:r>
                                            <a:rPr lang="en-US" altLang="ru-RU" sz="1400" b="0" i="1" smtClean="0">
                                              <a:solidFill>
                                                <a:schemeClr val="tx1"/>
                                              </a:solidFill>
                                              <a:latin typeface="Cambria Math" panose="02040503050406030204" pitchFamily="18" charset="0"/>
                                              <a:cs typeface="Arial" panose="020B0604020202020204" pitchFamily="34" charset="0"/>
                                            </a:rPr>
                                            <m:t>′</m:t>
                                          </m:r>
                                        </m:sup>
                                      </m:sSup>
                                      <m:r>
                                        <a:rPr lang="en-US" altLang="ru-RU" sz="1400" i="1">
                                          <a:solidFill>
                                            <a:schemeClr val="tx1"/>
                                          </a:solidFill>
                                          <a:latin typeface="Cambria Math" panose="02040503050406030204" pitchFamily="18" charset="0"/>
                                          <a:cs typeface="Arial" panose="020B0604020202020204" pitchFamily="34" charset="0"/>
                                        </a:rPr>
                                        <m:t>−</m:t>
                                      </m:r>
                                      <m:sSup>
                                        <m:sSupPr>
                                          <m:ctrlPr>
                                            <a:rPr lang="en-US" altLang="ru-RU" sz="1400" i="1">
                                              <a:solidFill>
                                                <a:schemeClr val="tx1"/>
                                              </a:solidFill>
                                              <a:latin typeface="Cambria Math" panose="02040503050406030204" pitchFamily="18" charset="0"/>
                                              <a:cs typeface="Arial" panose="020B0604020202020204" pitchFamily="34" charset="0"/>
                                            </a:rPr>
                                          </m:ctrlPr>
                                        </m:sSupPr>
                                        <m:e>
                                          <m:r>
                                            <a:rPr lang="en-US" altLang="ru-RU" sz="1400" b="0" i="1" smtClean="0">
                                              <a:solidFill>
                                                <a:schemeClr val="tx1"/>
                                              </a:solidFill>
                                              <a:latin typeface="Cambria Math" panose="02040503050406030204" pitchFamily="18" charset="0"/>
                                              <a:cs typeface="Arial" panose="020B0604020202020204" pitchFamily="34" charset="0"/>
                                            </a:rPr>
                                            <m:t>𝐺</m:t>
                                          </m:r>
                                        </m:e>
                                        <m:sup>
                                          <m:r>
                                            <a:rPr lang="en-US" altLang="ru-RU" sz="1400" i="1">
                                              <a:solidFill>
                                                <a:schemeClr val="tx1"/>
                                              </a:solidFill>
                                              <a:latin typeface="Cambria Math" panose="02040503050406030204" pitchFamily="18" charset="0"/>
                                              <a:cs typeface="Arial" panose="020B0604020202020204" pitchFamily="34" charset="0"/>
                                            </a:rPr>
                                            <m:t>′</m:t>
                                          </m:r>
                                        </m:sup>
                                      </m:sSup>
                                    </m:num>
                                    <m:den>
                                      <m:r>
                                        <m:rPr>
                                          <m:sty m:val="p"/>
                                        </m:rPr>
                                        <a:rPr lang="en-US" altLang="ru-RU" sz="1400">
                                          <a:solidFill>
                                            <a:schemeClr val="tx1"/>
                                          </a:solidFill>
                                          <a:latin typeface="Cambria Math" panose="02040503050406030204" pitchFamily="18" charset="0"/>
                                          <a:cs typeface="Arial" panose="020B0604020202020204" pitchFamily="34" charset="0"/>
                                        </a:rPr>
                                        <m:t>Δ</m:t>
                                      </m:r>
                                    </m:den>
                                  </m:f>
                                  <m:r>
                                    <a:rPr lang="en-US" altLang="ru-RU" sz="1400" b="0" i="1" smtClean="0">
                                      <a:solidFill>
                                        <a:schemeClr val="tx1"/>
                                      </a:solidFill>
                                      <a:latin typeface="Cambria Math" panose="02040503050406030204" pitchFamily="18" charset="0"/>
                                      <a:cs typeface="Arial" panose="020B0604020202020204" pitchFamily="34" charset="0"/>
                                    </a:rPr>
                                    <m:t>+4</m:t>
                                  </m:r>
                                </m:e>
                              </m:d>
                              <m:r>
                                <a:rPr lang="en-US" altLang="ru-RU" sz="1400" i="1">
                                  <a:solidFill>
                                    <a:schemeClr val="tx1"/>
                                  </a:solidFill>
                                  <a:latin typeface="Cambria Math" panose="02040503050406030204" pitchFamily="18" charset="0"/>
                                  <a:cs typeface="Arial" panose="020B0604020202020204" pitchFamily="34" charset="0"/>
                                </a:rPr>
                                <m:t>, </m:t>
                              </m:r>
                              <m:r>
                                <a:rPr lang="en-US" altLang="ru-RU" sz="1400" i="1">
                                  <a:solidFill>
                                    <a:schemeClr val="tx1"/>
                                  </a:solidFill>
                                  <a:latin typeface="Cambria Math" panose="02040503050406030204" pitchFamily="18" charset="0"/>
                                  <a:cs typeface="Arial" panose="020B0604020202020204" pitchFamily="34" charset="0"/>
                                </a:rPr>
                                <m:t>𝑖𝑓</m:t>
                              </m:r>
                              <m:r>
                                <a:rPr lang="en-US" altLang="ru-RU" sz="1400" i="1">
                                  <a:solidFill>
                                    <a:schemeClr val="tx1"/>
                                  </a:solidFill>
                                  <a:latin typeface="Cambria Math" panose="02040503050406030204" pitchFamily="18" charset="0"/>
                                  <a:cs typeface="Arial" panose="020B0604020202020204" pitchFamily="34" charset="0"/>
                                </a:rPr>
                                <m:t> </m:t>
                              </m:r>
                              <m:sSub>
                                <m:sSubPr>
                                  <m:ctrlPr>
                                    <a:rPr lang="en-US" altLang="ru-RU" sz="1400" i="1">
                                      <a:solidFill>
                                        <a:schemeClr val="tx1"/>
                                      </a:solidFill>
                                      <a:latin typeface="Cambria Math" panose="02040503050406030204" pitchFamily="18" charset="0"/>
                                      <a:cs typeface="Arial" panose="020B0604020202020204" pitchFamily="34" charset="0"/>
                                    </a:rPr>
                                  </m:ctrlPr>
                                </m:sSubPr>
                                <m:e>
                                  <m:r>
                                    <a:rPr lang="en-US" altLang="ru-RU" sz="1400" i="1">
                                      <a:solidFill>
                                        <a:schemeClr val="tx1"/>
                                      </a:solidFill>
                                      <a:latin typeface="Cambria Math" panose="02040503050406030204" pitchFamily="18" charset="0"/>
                                      <a:cs typeface="Arial" panose="020B0604020202020204" pitchFamily="34" charset="0"/>
                                    </a:rPr>
                                    <m:t>𝐶</m:t>
                                  </m:r>
                                </m:e>
                                <m:sub>
                                  <m:r>
                                    <a:rPr lang="en-US" altLang="ru-RU" sz="1400" i="1">
                                      <a:solidFill>
                                        <a:schemeClr val="tx1"/>
                                      </a:solidFill>
                                      <a:latin typeface="Cambria Math" panose="02040503050406030204" pitchFamily="18" charset="0"/>
                                      <a:cs typeface="Arial" panose="020B0604020202020204" pitchFamily="34" charset="0"/>
                                    </a:rPr>
                                    <m:t>𝑚𝑎𝑥</m:t>
                                  </m:r>
                                </m:sub>
                              </m:sSub>
                              <m:r>
                                <a:rPr lang="en-US" altLang="ru-RU" sz="1400" i="1">
                                  <a:solidFill>
                                    <a:schemeClr val="tx1"/>
                                  </a:solidFill>
                                  <a:latin typeface="Cambria Math" panose="02040503050406030204" pitchFamily="18" charset="0"/>
                                  <a:cs typeface="Arial" panose="020B0604020202020204" pitchFamily="34" charset="0"/>
                                </a:rPr>
                                <m:t>=</m:t>
                              </m:r>
                              <m:r>
                                <a:rPr lang="en-US" altLang="ru-RU" sz="1400" b="0" i="1" smtClean="0">
                                  <a:solidFill>
                                    <a:schemeClr val="tx1"/>
                                  </a:solidFill>
                                  <a:latin typeface="Cambria Math" panose="02040503050406030204" pitchFamily="18" charset="0"/>
                                  <a:cs typeface="Arial" panose="020B0604020202020204" pitchFamily="34" charset="0"/>
                                </a:rPr>
                                <m:t>𝐵</m:t>
                              </m:r>
                              <m:r>
                                <a:rPr lang="en-US" altLang="ru-RU" sz="1400" i="1">
                                  <a:solidFill>
                                    <a:schemeClr val="tx1"/>
                                  </a:solidFill>
                                  <a:latin typeface="Cambria Math" panose="02040503050406030204" pitchFamily="18" charset="0"/>
                                  <a:cs typeface="Arial" panose="020B0604020202020204" pitchFamily="34" charset="0"/>
                                </a:rPr>
                                <m:t>′</m:t>
                              </m:r>
                            </m:e>
                          </m:eqArr>
                        </m:e>
                      </m:d>
                    </m:oMath>
                  </m:oMathPara>
                </a14:m>
                <a:endParaRPr kumimoji="0" lang="ru-RU" altLang="ru-RU"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chemeClr val="tx1"/>
                    </a:solidFill>
                    <a:effectLst/>
                    <a:cs typeface="Arial" panose="020B0604020202020204" pitchFamily="34" charset="0"/>
                  </a:rPr>
                  <a:t>   </a:t>
                </a:r>
                <a:endParaRPr kumimoji="0" lang="ru-RU" altLang="ru-RU" sz="1400" b="0" i="0" u="none" strike="noStrike" cap="none" normalizeH="0" baseline="0" dirty="0">
                  <a:ln>
                    <a:noFill/>
                  </a:ln>
                  <a:solidFill>
                    <a:schemeClr val="tx1"/>
                  </a:solidFill>
                  <a:effectLst/>
                </a:endParaRPr>
              </a:p>
              <a:p>
                <a:pPr lvl="0"/>
                <a14:m>
                  <m:oMathPara xmlns:m="http://schemas.openxmlformats.org/officeDocument/2006/math">
                    <m:oMathParaPr>
                      <m:jc m:val="left"/>
                    </m:oMathParaPr>
                    <m:oMath xmlns:m="http://schemas.openxmlformats.org/officeDocument/2006/math">
                      <m:r>
                        <a:rPr kumimoji="0" lang="ru-RU"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𝑆𝑎𝑡𝑢𝑟𝑎𝑡𝑖𝑜𝑛</m:t>
                      </m:r>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m:t>
                      </m:r>
                      <m:d>
                        <m:dPr>
                          <m:begChr m:val="{"/>
                          <m:endChr m:val=""/>
                          <m:ctrlP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ctrlPr>
                        </m:dPr>
                        <m:e>
                          <m:eqArr>
                            <m:eqArrPr>
                              <m:ctrlP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ctrlPr>
                            </m:eqArrPr>
                            <m:e>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0, </m:t>
                              </m:r>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𝑖𝑓</m:t>
                              </m:r>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 </m:t>
                              </m:r>
                              <m:sSub>
                                <m:sSubPr>
                                  <m:ctrlP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ctrlPr>
                                </m:sSubPr>
                                <m:e>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𝐶</m:t>
                                  </m:r>
                                </m:e>
                                <m:sub>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𝑚𝑎𝑥</m:t>
                                  </m:r>
                                </m:sub>
                              </m:sSub>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=0</m:t>
                              </m:r>
                            </m:e>
                            <m:e>
                              <m:f>
                                <m:fPr>
                                  <m:ctrlP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ctrlPr>
                                </m:fPr>
                                <m:num>
                                  <m:r>
                                    <m:rPr>
                                      <m:sty m:val="p"/>
                                    </m:rPr>
                                    <a:rPr kumimoji="0" lang="en-US" altLang="ru-RU" sz="1400" b="0" i="0"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Δ</m:t>
                                  </m:r>
                                </m:num>
                                <m:den>
                                  <m:sSub>
                                    <m:sSubPr>
                                      <m:ctrlP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ctrlPr>
                                    </m:sSubPr>
                                    <m:e>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𝐶</m:t>
                                      </m:r>
                                    </m:e>
                                    <m:sub>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𝑚𝑎𝑥</m:t>
                                      </m:r>
                                    </m:sub>
                                  </m:sSub>
                                </m:den>
                              </m:f>
                              <m:r>
                                <a:rPr lang="en-US" altLang="ru-RU" sz="1400" i="1" dirty="0">
                                  <a:solidFill>
                                    <a:schemeClr val="tx1"/>
                                  </a:solidFill>
                                  <a:latin typeface="Cambria Math" panose="02040503050406030204" pitchFamily="18" charset="0"/>
                                  <a:cs typeface="Arial" panose="020B0604020202020204" pitchFamily="34" charset="0"/>
                                </a:rPr>
                                <m:t>, </m:t>
                              </m:r>
                              <m:r>
                                <a:rPr lang="en-US" altLang="ru-RU" sz="1400" i="1" dirty="0">
                                  <a:solidFill>
                                    <a:schemeClr val="tx1"/>
                                  </a:solidFill>
                                  <a:latin typeface="Cambria Math" panose="02040503050406030204" pitchFamily="18" charset="0"/>
                                  <a:cs typeface="Arial" panose="020B0604020202020204" pitchFamily="34" charset="0"/>
                                </a:rPr>
                                <m:t>𝑖𝑓</m:t>
                              </m:r>
                              <m:r>
                                <a:rPr lang="en-US" altLang="ru-RU" sz="1400" i="1" dirty="0">
                                  <a:solidFill>
                                    <a:schemeClr val="tx1"/>
                                  </a:solidFill>
                                  <a:latin typeface="Cambria Math" panose="02040503050406030204" pitchFamily="18" charset="0"/>
                                  <a:cs typeface="Arial" panose="020B0604020202020204" pitchFamily="34" charset="0"/>
                                </a:rPr>
                                <m:t> </m:t>
                              </m:r>
                              <m:sSub>
                                <m:sSubPr>
                                  <m:ctrlPr>
                                    <a:rPr lang="en-US" altLang="ru-RU" sz="1400" i="1" dirty="0">
                                      <a:solidFill>
                                        <a:schemeClr val="tx1"/>
                                      </a:solidFill>
                                      <a:latin typeface="Cambria Math" panose="02040503050406030204" pitchFamily="18" charset="0"/>
                                      <a:cs typeface="Arial" panose="020B0604020202020204" pitchFamily="34" charset="0"/>
                                    </a:rPr>
                                  </m:ctrlPr>
                                </m:sSubPr>
                                <m:e>
                                  <m:r>
                                    <a:rPr lang="en-US" altLang="ru-RU" sz="1400" i="1" dirty="0">
                                      <a:solidFill>
                                        <a:schemeClr val="tx1"/>
                                      </a:solidFill>
                                      <a:latin typeface="Cambria Math" panose="02040503050406030204" pitchFamily="18" charset="0"/>
                                      <a:cs typeface="Arial" panose="020B0604020202020204" pitchFamily="34" charset="0"/>
                                    </a:rPr>
                                    <m:t>𝐶</m:t>
                                  </m:r>
                                </m:e>
                                <m:sub>
                                  <m:r>
                                    <a:rPr lang="en-US" altLang="ru-RU" sz="1400" i="1" dirty="0">
                                      <a:solidFill>
                                        <a:schemeClr val="tx1"/>
                                      </a:solidFill>
                                      <a:latin typeface="Cambria Math" panose="02040503050406030204" pitchFamily="18" charset="0"/>
                                      <a:cs typeface="Arial" panose="020B0604020202020204" pitchFamily="34" charset="0"/>
                                    </a:rPr>
                                    <m:t>𝑚𝑎𝑥</m:t>
                                  </m:r>
                                </m:sub>
                              </m:sSub>
                              <m:r>
                                <a:rPr lang="en-US" altLang="ru-RU" sz="1400" b="0" i="1" dirty="0" smtClean="0">
                                  <a:solidFill>
                                    <a:schemeClr val="tx1"/>
                                  </a:solidFill>
                                  <a:latin typeface="Cambria Math" panose="02040503050406030204" pitchFamily="18" charset="0"/>
                                  <a:cs typeface="Arial" panose="020B0604020202020204" pitchFamily="34" charset="0"/>
                                </a:rPr>
                                <m:t>≠</m:t>
                              </m:r>
                              <m:r>
                                <a:rPr lang="en-US" altLang="ru-RU" sz="1400" i="1" dirty="0">
                                  <a:solidFill>
                                    <a:schemeClr val="tx1"/>
                                  </a:solidFill>
                                  <a:latin typeface="Cambria Math" panose="02040503050406030204" pitchFamily="18" charset="0"/>
                                  <a:cs typeface="Arial" panose="020B0604020202020204" pitchFamily="34" charset="0"/>
                                </a:rPr>
                                <m:t>0</m:t>
                              </m:r>
                            </m:e>
                          </m:eqArr>
                        </m:e>
                      </m:d>
                    </m:oMath>
                  </m:oMathPara>
                </a14:m>
                <a:endParaRPr kumimoji="0" lang="ru-RU" altLang="ru-RU" sz="1400" b="0" i="0" u="none" strike="noStrike" cap="none" normalizeH="0" baseline="0" dirty="0">
                  <a:ln>
                    <a:noFill/>
                  </a:ln>
                  <a:solidFill>
                    <a:schemeClr val="tx1"/>
                  </a:solidFill>
                  <a:effectLst/>
                </a:endParaRPr>
              </a:p>
              <a:p>
                <a:pPr lvl="0"/>
                <a:r>
                  <a:rPr kumimoji="0" lang="ru-RU" altLang="ru-RU" sz="1400" b="0" i="0" u="none" strike="noStrike" cap="none" normalizeH="0" baseline="0" dirty="0">
                    <a:ln>
                      <a:noFill/>
                    </a:ln>
                    <a:solidFill>
                      <a:schemeClr val="tx1"/>
                    </a:solidFill>
                    <a:effectLst/>
                    <a:cs typeface="Arial" panose="020B0604020202020204" pitchFamily="34" charset="0"/>
                  </a:rPr>
                  <a:t>   </a:t>
                </a:r>
                <a14:m>
                  <m:oMath xmlns:m="http://schemas.openxmlformats.org/officeDocument/2006/math">
                    <m:r>
                      <a:rPr kumimoji="0" lang="ru-RU"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𝑉𝑎𝑙𝑢𝑒</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sSub>
                      <m:sSubPr>
                        <m:ctrlPr>
                          <a:rPr lang="en-US" altLang="ru-RU" sz="1400" i="1">
                            <a:latin typeface="Cambria Math" panose="02040503050406030204" pitchFamily="18" charset="0"/>
                            <a:cs typeface="Arial" panose="020B0604020202020204" pitchFamily="34" charset="0"/>
                          </a:rPr>
                        </m:ctrlPr>
                      </m:sSubPr>
                      <m:e>
                        <m:r>
                          <a:rPr lang="en-US" altLang="ru-RU" sz="1400" i="1">
                            <a:latin typeface="Cambria Math" panose="02040503050406030204" pitchFamily="18" charset="0"/>
                            <a:cs typeface="Arial" panose="020B0604020202020204" pitchFamily="34" charset="0"/>
                          </a:rPr>
                          <m:t>𝐶</m:t>
                        </m:r>
                      </m:e>
                      <m:sub>
                        <m:r>
                          <a:rPr lang="en-US" altLang="ru-RU" sz="1400" i="1">
                            <a:latin typeface="Cambria Math" panose="02040503050406030204" pitchFamily="18" charset="0"/>
                            <a:cs typeface="Arial" panose="020B0604020202020204" pitchFamily="34" charset="0"/>
                          </a:rPr>
                          <m:t>𝑚𝑎𝑥</m:t>
                        </m:r>
                      </m:sub>
                    </m:sSub>
                  </m:oMath>
                </a14:m>
                <a:endParaRPr kumimoji="0" lang="ru-RU" altLang="ru-RU" sz="1400" b="0" i="0" u="none" strike="noStrike" cap="none" normalizeH="0" baseline="0" dirty="0">
                  <a:ln>
                    <a:noFill/>
                  </a:ln>
                  <a:solidFill>
                    <a:schemeClr val="tx1"/>
                  </a:solidFill>
                  <a:effectLst/>
                  <a:cs typeface="Arial" panose="020B0604020202020204" pitchFamily="34" charset="0"/>
                </a:endParaRPr>
              </a:p>
            </p:txBody>
          </p:sp>
        </mc:Choice>
        <mc:Fallback xmlns="">
          <p:sp>
            <p:nvSpPr>
              <p:cNvPr id="9" name="Rectangle 5"/>
              <p:cNvSpPr>
                <a:spLocks noRot="1" noChangeAspect="1" noMove="1" noResize="1" noEditPoints="1" noAdjustHandles="1" noChangeArrowheads="1" noChangeShapeType="1" noTextEdit="1"/>
              </p:cNvSpPr>
              <p:nvPr/>
            </p:nvSpPr>
            <p:spPr bwMode="auto">
              <a:xfrm>
                <a:off x="5782186" y="2194020"/>
                <a:ext cx="4050904" cy="4111447"/>
              </a:xfrm>
              <a:prstGeom prst="rect">
                <a:avLst/>
              </a:prstGeom>
              <a:blipFill>
                <a:blip r:embed="rId4"/>
                <a:stretch>
                  <a:fillRect b="-10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
        <p:nvSpPr>
          <p:cNvPr id="5" name="Прямоугольник 4"/>
          <p:cNvSpPr/>
          <p:nvPr/>
        </p:nvSpPr>
        <p:spPr>
          <a:xfrm>
            <a:off x="75740" y="3719412"/>
            <a:ext cx="6096000" cy="1785104"/>
          </a:xfrm>
          <a:prstGeom prst="rect">
            <a:avLst/>
          </a:prstGeom>
        </p:spPr>
        <p:txBody>
          <a:bodyPr>
            <a:spAutoFit/>
          </a:bodyPr>
          <a:lstStyle/>
          <a:p>
            <a:pPr marL="631825" lvl="1" indent="-342900">
              <a:buFont typeface="Arial" panose="020B0604020202020204" pitchFamily="34" charset="0"/>
              <a:buChar char="•"/>
            </a:pPr>
            <a:r>
              <a:rPr lang="ru-RU" sz="2000" dirty="0">
                <a:solidFill>
                  <a:schemeClr val="bg1"/>
                </a:solidFill>
              </a:rPr>
              <a:t>Цвет комбинация значений  в каналах</a:t>
            </a:r>
          </a:p>
          <a:p>
            <a:pPr marL="1200150" lvl="2" indent="-285750">
              <a:buFont typeface="Arial" panose="020B0604020202020204" pitchFamily="34" charset="0"/>
              <a:buChar char="•"/>
            </a:pPr>
            <a:r>
              <a:rPr lang="ru-RU" dirty="0">
                <a:solidFill>
                  <a:schemeClr val="bg1"/>
                </a:solidFill>
              </a:rPr>
              <a:t>Белый (0°, 0%, 0%)</a:t>
            </a:r>
          </a:p>
          <a:p>
            <a:pPr marL="1200150" lvl="2" indent="-285750">
              <a:buFont typeface="Arial" panose="020B0604020202020204" pitchFamily="34" charset="0"/>
              <a:buChar char="•"/>
            </a:pPr>
            <a:r>
              <a:rPr lang="ru-RU" dirty="0">
                <a:solidFill>
                  <a:schemeClr val="bg1"/>
                </a:solidFill>
              </a:rPr>
              <a:t>Черный (0, 0, 0),</a:t>
            </a:r>
          </a:p>
          <a:p>
            <a:pPr marL="1200150" lvl="2" indent="-285750">
              <a:buFont typeface="Arial" panose="020B0604020202020204" pitchFamily="34" charset="0"/>
              <a:buChar char="•"/>
            </a:pPr>
            <a:r>
              <a:rPr lang="ru-RU" dirty="0">
                <a:solidFill>
                  <a:schemeClr val="bg1"/>
                </a:solidFill>
              </a:rPr>
              <a:t>Красный (0°, 100%, 100%)</a:t>
            </a:r>
          </a:p>
          <a:p>
            <a:pPr marL="1200150" lvl="2" indent="-285750">
              <a:buFont typeface="Arial" panose="020B0604020202020204" pitchFamily="34" charset="0"/>
              <a:buChar char="•"/>
            </a:pPr>
            <a:r>
              <a:rPr lang="ru-RU" dirty="0">
                <a:solidFill>
                  <a:schemeClr val="bg1"/>
                </a:solidFill>
              </a:rPr>
              <a:t>Желтый (60°, 100%, 100%)</a:t>
            </a:r>
          </a:p>
          <a:p>
            <a:pPr marL="1200150" lvl="2" indent="-285750">
              <a:buFont typeface="Arial" panose="020B0604020202020204" pitchFamily="34" charset="0"/>
              <a:buChar char="•"/>
            </a:pPr>
            <a:r>
              <a:rPr lang="ru-RU" dirty="0">
                <a:solidFill>
                  <a:schemeClr val="bg1"/>
                </a:solidFill>
              </a:rPr>
              <a:t>Коричневый (12°, 63%, 50%)</a:t>
            </a:r>
            <a:endParaRPr lang="en-US" dirty="0">
              <a:solidFill>
                <a:schemeClr val="bg1"/>
              </a:solidFill>
            </a:endParaRPr>
          </a:p>
        </p:txBody>
      </p:sp>
    </p:spTree>
    <p:extLst>
      <p:ext uri="{BB962C8B-B14F-4D97-AF65-F5344CB8AC3E}">
        <p14:creationId xmlns:p14="http://schemas.microsoft.com/office/powerpoint/2010/main" val="3222738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9834" y="299103"/>
            <a:ext cx="10515600" cy="786214"/>
          </a:xfrm>
        </p:spPr>
        <p:txBody>
          <a:bodyPr>
            <a:normAutofit fontScale="90000"/>
          </a:bodyPr>
          <a:lstStyle/>
          <a:p>
            <a:r>
              <a:rPr lang="en-US" b="1" dirty="0" err="1">
                <a:solidFill>
                  <a:schemeClr val="bg1"/>
                </a:solidFill>
              </a:rPr>
              <a:t>М</a:t>
            </a:r>
            <a:r>
              <a:rPr lang="ru-RU" b="1" dirty="0" err="1">
                <a:solidFill>
                  <a:schemeClr val="bg1"/>
                </a:solidFill>
              </a:rPr>
              <a:t>ногоканальное</a:t>
            </a:r>
            <a:r>
              <a:rPr lang="ru-RU" b="1" dirty="0">
                <a:solidFill>
                  <a:schemeClr val="bg1"/>
                </a:solidFill>
              </a:rPr>
              <a:t> представление изображений</a:t>
            </a:r>
          </a:p>
        </p:txBody>
      </p:sp>
      <p:sp>
        <p:nvSpPr>
          <p:cNvPr id="3" name="Объект 2"/>
          <p:cNvSpPr>
            <a:spLocks noGrp="1"/>
          </p:cNvSpPr>
          <p:nvPr>
            <p:ph idx="1"/>
          </p:nvPr>
        </p:nvSpPr>
        <p:spPr>
          <a:xfrm>
            <a:off x="367470" y="1085316"/>
            <a:ext cx="11591966" cy="1906112"/>
          </a:xfrm>
        </p:spPr>
        <p:txBody>
          <a:bodyPr>
            <a:normAutofit fontScale="92500" lnSpcReduction="20000"/>
          </a:bodyPr>
          <a:lstStyle/>
          <a:p>
            <a:pPr algn="just">
              <a:lnSpc>
                <a:spcPct val="110000"/>
              </a:lnSpc>
              <a:spcBef>
                <a:spcPts val="600"/>
              </a:spcBef>
            </a:pPr>
            <a:r>
              <a:rPr lang="ru-RU" sz="2400" dirty="0">
                <a:solidFill>
                  <a:schemeClr val="bg1"/>
                </a:solidFill>
              </a:rPr>
              <a:t>Изображение могут быть получены по средствам разных физических волн. </a:t>
            </a:r>
          </a:p>
          <a:p>
            <a:pPr>
              <a:lnSpc>
                <a:spcPct val="110000"/>
              </a:lnSpc>
              <a:spcBef>
                <a:spcPts val="600"/>
              </a:spcBef>
            </a:pPr>
            <a:r>
              <a:rPr lang="ru-RU" sz="2400" dirty="0">
                <a:solidFill>
                  <a:schemeClr val="bg1"/>
                </a:solidFill>
              </a:rPr>
              <a:t>Например: свет, инфракрасное (тепловое), гамма, радиоактивное излучение, </a:t>
            </a:r>
            <a:br>
              <a:rPr lang="en-US" sz="2400" dirty="0">
                <a:solidFill>
                  <a:schemeClr val="bg1"/>
                </a:solidFill>
              </a:rPr>
            </a:br>
            <a:r>
              <a:rPr lang="ru-RU" sz="2400" dirty="0">
                <a:solidFill>
                  <a:schemeClr val="bg1"/>
                </a:solidFill>
              </a:rPr>
              <a:t>ультразвук и т.д.</a:t>
            </a:r>
          </a:p>
          <a:p>
            <a:pPr marL="180975" lvl="1" indent="-180975" algn="just">
              <a:lnSpc>
                <a:spcPct val="110000"/>
              </a:lnSpc>
              <a:spcBef>
                <a:spcPts val="600"/>
              </a:spcBef>
            </a:pPr>
            <a:r>
              <a:rPr lang="ru-RU" b="1" u="sng" dirty="0">
                <a:solidFill>
                  <a:schemeClr val="bg1"/>
                </a:solidFill>
              </a:rPr>
              <a:t>Изображения могут иметь разное число каналов </a:t>
            </a:r>
          </a:p>
          <a:p>
            <a:pPr marL="180975" lvl="1" indent="-180975" algn="just">
              <a:lnSpc>
                <a:spcPct val="110000"/>
              </a:lnSpc>
              <a:spcBef>
                <a:spcPts val="600"/>
              </a:spcBef>
            </a:pPr>
            <a:r>
              <a:rPr lang="ru-RU" sz="2000" dirty="0">
                <a:solidFill>
                  <a:schemeClr val="bg1"/>
                </a:solidFill>
              </a:rPr>
              <a:t>может быть больше трех – мультиспектральное изображение,  </a:t>
            </a:r>
            <a:endParaRPr lang="ru-RU" sz="1600" i="1" dirty="0">
              <a:solidFill>
                <a:schemeClr val="bg1"/>
              </a:solidFill>
            </a:endParaRPr>
          </a:p>
        </p:txBody>
      </p:sp>
      <p:sp>
        <p:nvSpPr>
          <p:cNvPr id="4" name="AutoShape 2" descr="data:image/png;base64,iVBORw0KGgoAAAANSUhEUgAAA9QAAAVqCAYAAAAPxDa7AAAAAXNSR0IArs4c6QAAIABJREFUeF7s3QWQ7Mb1/n2FyWFmZmZmZoeZmZkTh5mZmZnjgMOcOMzwCzMzJ37ro/qf+8qyZqZHu/d6995HVS7bsyOp+9unD/XpnkMccMABB3S5QiAEQiAEQiAEQiAEQiAEQiAEQiAE1iJwiATUa/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MMfdt///vebn3Xc4x63O/3pT9/8/T3hi3/961+7j3/8491vf/vb7hrXuEZ32MMedk/odvq4mxL473//2334wx/uPvvZz/Y9vPrVr96d+tSn3k17m261Evjf//7X/eAHP+je/e53d5e+9KUjE63g8r0NE4iN3TDCPCAEQmABgQTUEY1NIfDKV76ye9nLXtY94AEP6M585jN3Rz7ykbt3vetd3VWvetXu0Y9+dHe3u92t+8c//tH94he/6B760Id2JzvZybqHP/zh3aEOdahNef92fMgBBxzQ/eQnP+ne9KY3dW9+85v74OPCF75w97jHPa473/nOtx27lDaHwA4C5PtPf/pT98Y3vrG7xS1u0X3sYx/rLnjBC4bQHkjg73//e/fpT3+6e8UrXtHtt99+3Z///OfuTne6U3eve92rO9KRjrQHEkmXdwWB2NhdQTnvCIEQQCABdeRgUwg89rGP7c51rnN1l7zkJXc8z2rrhS50od6JusENbrDjcyvZz3ve87p99tmnO8IRjrAp799uD+FgPvGJT+xe/OIXd1e84hW7K1zhCt1ZznKW7njHO153yEMecrt1J+0NgYUESg8koN4zheTzn/98d+c737k7/OEP31fenP/85+9Oe9rT7rG6f8+Ugl3f69jYXc88bwyBPZlAAuo9efQ3se/PeMYzuitf+crdSU960pUBtdWJZz/72d3tbne7fiV7T7ys6L/nPe/pV6MF0blCYHclkIB6dx3Z1f361a9+1d3xjnfsrnWta/XBdJKFq5nlG5tDIDZ2czjmKSEQAm0EElC3ccq3lhBQym219ba3vW13zGMec2VAvej7ewrk3//+99097nGP7j73uU+/UpMrBHZnAgmod+fRXd4321m+9a1vdfe+97336O09e64EHDw9j409eLjnrSGwJxNIQL0nj/5O7vuiku96rf1N3/zmN7t3vOMdvbMl0L7a1a7Wne50p+sOcYhDdP/+97/7vzuky2V14yQnOUm///ob3/hG98tf/rL//BjHOEZ3ylOesv+u1e/67ilOcYrub3/7W79v20E4LqvBDkT7+te/3j/fCvlZz3rW7tCHPvSBaNTzvfNUpzpVd4ITnKCZlnfZL/jJT36y+89//tP985//7G50oxv17XZ9+ctf7vts5eYtb3lL37+//OUvfXCt/NueQve8853v7L7zne90hzvc4frV/6985Sv9dz3zYhe7WHea05ym51SXv9mLjYH/vuhFL9pd5CIX6e93eSdmODswyj8cD/u2h9+rcXFokOs3v/lNd+1rX7svSfe+P/7xj91Xv/rVncZvDHodOTjTmc7U3/6Zz3ym++AHP9gd5jCH6dtshYzsuDzvi1/8YueAGpexNcbf/e53DyIrGP/4xz/eceCesTnb2c7WP1dJITnC2/8f9ahH7ccRX9fRjna07oxnPGP/N+9ypoA987/73e+6k5/85N11rnOdg+wfdVjTa1/72v5Auj/84Q/9QV7FvVkAu64f/7e97W39WP3617/ut2PYVkAWhu32THPP/NH28VzRh//7v//rmbmU7WLlEMKaa+7HybxyVV+tTuqHd97kJjfpnvOc5/Rz+F//+lc/F8hw7Z91cJkzBMgkefQ9bM1fY6pMuOTYO1bJqHebO9rtWUc5ylF2jLczHvx/XebrKnmZ0kOei4M213gf+9jH7g/cKl5HPOIRe7Y+W8Rr2VgN2/jRj360+9CHPtQzo69so/G+lms8h9xz4hOfuJfNcR+0mR5RbfS9732vO9axjtV/x4Fy9NAwabqs7bg86lGP6nW6/37f+97Xy5rxv8pVrrJDz5t3b3/72/vPz3CGM/Ty9alPfaof+7GcaHfLeG3G/DZvXvOa1/Rjac46QI1s6kurPLBB5LDFLplDZGqjOmAj+nnZeNJdxspFbuhBLMzT0nk+N1/piS984Qs7PjemJzrRiXq7xq6wgWSYzig9yM6wK8suzyaPq64WG+sZP/rRjw4i/6Wz/X2sK40P3Y0T/bzoojf1WTJp0bxf1Yfh38ftwHevvfbqv2K8S9/UljG+Q+t88oxVMucsjBrnevf4vSW/9D8bZgz4ZuYAHeA+PswqbvQzm71MJ495lB3xbvqWrA19I/0z1q7S/fpEl4zt1yIWZLzs/Sq7OWTRYvfXkYV8d+sSSEC9dcdm27dsVUC9//7790Hjfe97395ZFsTe6la36h75yEf2wWBdDjt7whOe0L3uda/rnTDXvvvu2z3/+c/v7N1muChPTrYDz7z3Va961Q5n8yMf+Uj/PIrt8pe/fH+/QNJBSRyj17/+9X3gU1f97Wc/+1n36le/ujegrReFzonkCN7sZjfrnYaf/vSn/Yq0Enft0D7Brf46xO3c5z5333YBoL3lT33qU/u2M1gvf/nLuwc+8IF9QOK5EgDFSUDOGdF3bX7Ywx7WH/4mcNQO/824eLd2KIHzbsyq1F7bBPvnOMc5eu6Mi8BHQHK/+92v3+fIITBGDpS63vWut+N9O4PfMs6tcvDWt761b7/2cYA+8IEP9GxsM6iT5RlSQZx+OTSvDoErWRHcSTK4OIYOT/LdS1ziEgcqWzVuZFOgQTbJk+SDsVaxYWw41A960IP6cZga6wpEvdMYP/OZz+xlWnDr4CbjPJwPq2RRIocMPeYxj+nlUF/NB0GKsed8rDNXBBbXv/71+/F/8IMffKC5hq1nc2Bc+mq/rOD91re+df/Zk570pO7+979/37e73/3uOz4ji2TNvYL5L33pS/2c4RQ+61nP6h1zcmx1k6NOPrVdQqlFRsft1mft1RZjVuPbIi8aPSV/U+O9Dq+WsdJfFUCSYRiYk/qBwdOf/vQdiYxVctHah29/+9u9rJKfSlBpg7Eno87EIFer2m7ukTdjK0hfpE84qpzY29zmNv281S/yLljT78997nMH6mfLeG10ftOxt7/97XsG5z3veXs5xITMlA5slYd15tpm6YA59m3VeJp7ghC6xTg9/vGP74MkiY+73OUuvfj5m7EmL3SevuPGntVcptt8n25kk7zX1idJEHJtvht732GPnvzkJ/fPU9ElidRysGGLjS29W3P4nve8Z3fjG9/4INOoxq90nYSSucBuCv7KZjgj4gIXuEBvxyXKyT4+Uz5Jy1wdf6dVjgSb68ynVpkzzvrEHhnPKb+KjmL7rnnNa+6YJ8bXwZT0rvnUwu29733vShs+xUPQfNe73rVPwPJ/hgslxlnizji7jMvYfq1i0ToGZQtb7P4cWcg9W5NAAuqtOS67RatWBdSMKeVLeQpoGFEKSCDJkWKMXL7HeMt6yvwJxD2bAzY+1MzJ4f7mHoavjDgHfXgoEqMjyKJkrTpQvpXRtAr00pe+tPv5z3++4zmtA+K9L3nJS3rn+/jHP/6O26zOUOCcUUGsw9r0lWGuk86r/zLLHGdJBs9z3xve8IZ+pbIupZSCE59bfZQJF1z7h+Pq8k7/bZWFE+P/MRE818VREdR/7Wtf64N3GWTP1f9hkkG2+eY3v3nv7HrfzuK3jHOrHJABTnf1W0LgDne4Qx9MF5t6j5UnssEBEBCPy5Ot0L3oRS/qnYhFe905fAJIFQY1DgJwzh9OZOs4xznO0rG2OsPRMH7kui7Pxt4ZBS2nIXN0JaWsAEoo1FUMznnOc/YBL1kfzxXfnSrPthpTjiyZdQk4BL9WYmquVV/9W6BXKwFTz+Tw6yenljNtHhc7OmHIwCGGghj/aLuV2hYZnWq31RFybDyw9d5WeRnKX23VGI83NlPv9fmYd+tYmbecRPJcOoCOvOUtb9ld7nKXO9A4r9JT4z5UsC5ZVIdHqsjAuALHeqYkJvmkr606rZIzfzdOHO9x0nKsT4oZ3TT89YcKDL2vdGLreGn3nPktaJTIOuEJT3igtqj4INel21vlYWrsp+xSJTc3qgO8b1393CqLlbgmA4IXAajkBR3nMqckUthqgbUKG/8vEHnBC17QJ99wq4ovlQ90CxsngahqQtKidEk90zw1D1wqBVZdpXNabOzUHB4/fzh3/Y0cCPz1cazfxmfETOnZVe1f9Pd1dfaq+bSO3TEmEpESTfyIcb8r6UZ/SApL2kuWSahIirGz5lALt6c85SlNNnyKB9+RL0MGh1vqjLNFlZLV8b2t869lDFrt/rDqaq5M5L6tQyAB9dYZi92uJasCak4hJSfLW4ExZcXZYnyV0LrKcfFvwTQjIHs9LtMeOy7ut4rNCeCkjwNqxkEZo5O2BcECYCVpHCbBrSxzBQstg1NBCyNbznrdV1lwWXbO/GUuc5mDnH7uu95tRa+MwZTT5nv1PKuhAmLttcJnta8y7/grdZaVFUiNL46QDO0jHvGIPnNs9ZQD4lTecb9r1c3KkfcxlJvNbxXjVjmQJVeeWKX8ZdyMi36Of99b5l1iwwn1nADJDrJiPN///vf3zp57F13DA/nGzhlZFqx7/vCk+/FYu89PzI1PwuaASPxUcmAVI04n2Ro/pzLrtiJwNpRNtjgG3jcOEPElpxxgiZiSFU6TlXqMhys9i/ZQP/e5z+0TZ5UsWuTY1gqYMTVPrYK1yKhgapgI4PAJCr1TG6sqoVVeWgOo1oC6Zaxe+MIX9vNMqeFwTkq6CYLpq2HycZV8jJNS2JvbKmMqCTT1DMETR/RSl7pUH0hbhVslZypC/JKDYG2VPhmPVbWh5JYuLp3YOl71jHXnd8mxJO5wzvrcwWrmItlplYdWu2Sub4YO8L4KflrtW4sslt4orhIlxkXShA1xqaZiv/bee+8dFSA+rwSQQGxoG+tzgd/FL37xPlDT5qmAWvWLudXyk5LVn/EvjEzZ2HUDakGQlUyBPVsy1m/mpvezlcqyD86A2mp+JUH1fTyf1rE7xoStU3nEtxr3W3JEJZMk3/Cd5j/dy7aSmRZuEk4tNnzIVnm5LQn02GUve9leTw19RH2VKJSIHM9Jctc6/1rsZqvdzxk6qyzW9vp7AurtNV7bqrWrAmrKneKxGmo1WkDDQNsPNDS6HBdK0p5LQSBFW2WHYyBDZcfZ53zJhleQVOVi5XBc97rX7UvJbnjDG/bZdPcwDFZGOBDrBNTeZVWHwR//xnYZbQ6ZQI/jJMs/zrZ7n7ZUQLQooC6nXellseIYC3SUbHquUkuZ3nGm1so7g+/f/tEmXDCxEis4rwxz8R2/z+cc/c3kt0q4W+WAjDCcvm9li7MmELNCPTT09b5abeXIcYZsLZCokOT5xCc+0SdlFpVc+/7Tnva0frWWUR47ZwJyQciqsZYgYehl8assvdrHKSAzLSfiC8CU5Y0rGsqBUHpX8tDiGIwDaiv8eJiL3jGsBvFc8jAsl3f/ooC6nF7VBFbUlzm22qrtFVC3yKhASkBkpdx8MKclAeznI+914nSrvJAnySQrNJJiLs6iMbN6WsFXzRXvVblQl9URq5+lU1rGqvpb20PGMqBCQEKyqlxa5lBV++i3ahwrgto+DqgF636JwIoT+VSZIjmkUqKl7ZKiZNE8WqVPaqzGAYD+jHVi63jNnd81ZyXByPn4qn28rfIwdt4X2SVMN0MHDAPqVv3cMp5DO1KVDZK1qp8kfFyqmpQb2wuv8qSqaso2CsQkt8dJTUngod6bCqhXyfbw7xUcrdK75K30jv+WVBbM2Q4kKJMYqCqWoa4bvmvVoYuluwR4eJjLZNhYrxtQzdHZY5s3nE/r2B3JD4k3PgIm436v8vfG47eMW+scL7ZY8hv5QLa5kftxRZeEmPNA2PapgLp1/o3H07NUsvm8/LZWu9+yfWEduc93D14CCagPXv679duXKVjBtP3JD3nIQw4UsFBKSm/GAbVVQgbdCqxyUKvJQ4NdIMvgcHwdcMKIWZWbCqhl0jnHyqcpQoGRgF4AZOV23YC6HGkKfbxqNCzJ5sBqj5UO5X3Di7EblsEvCqgrG2x/n9U2hkJQJ1ioPdP4K3UeB9TD9ymBVUYrGGR47XOSsND3ox/96Du+Ou6b8dtsfqsmQ5W/L5ODcvQcqqTygJNWzpkSzrFzwdEjT/5GnmTQBUGCH0EYp5oDbDW1Vv6H7RSkcTJUTEgKjYPCmgOrxtr4DRMpq1gs+vtYfobfG5fKruuc2R+IJw5keHz/OECudy9ynMYB+KKAulZjzWPl93RDi4xyjMel6nW2gIqDKiE2V1vkpXVFsnWFumWsBNRWhQQp6yT3lsmHgFqiTdBA/2FJDy1boebgSqTQC9pkLIZ6akrOqu1zx6qeaby1WfAmsdQ6Xu6fM79bA4NWeRg678vs0jhxMFcHVEC9jn5ukcWqkhnbboeTsTMuiRO2iS5TQVHbBqYSwMv6t9GAulXvSn5P6Z3x2SJsw0YC6uG9Vf5O/9SWrdaxXldnTyWohvNJQN1qd6z+OlBOQO0a6/ValaUXqqx6Wb8W2YV1bPiYB7Zk2dY0AfIwYcG2SxLWIsb43tb51zIG68hf69jne1ufQALqrT9G27aFyxwTB35xdh0eUau5tYdY+Z9SQStSAmL/rlUVCrJWFIfB4zCgpkiVnjJYVommFDeDzTm0b9WqlWBUUGRVl4HZb7/9esdtHSdW+wX+2jcsWS/jo79WkK2EKokVuA0ND2OgzVb4lu3Tq+c5YI3TarVboOjwD+2t/WkCHE6ywEXCQBJCAD48pbecvVo1WNwoAAAgAElEQVS59D1Bi71uw98Un9obvNn8Vgn62IGdkoMy6pIKtQ+3SvFxNwbKVe0vZlw5uByFCpjHsjJ2yMdZbyeRkh8rrK4xJxUAy8ZaUCNQkVlXnq8949Jwq+3a3vJ75YJ/z5FkqTaVgz3c57ho1WXZHmr99Az9mdqDXXsqJaT0o84kmHpmzXUVAGTdQXqLAura5+f8BI6t6pQWGV0U2FalgwDNYWdWXVvkpTWAag2oW8fKXLRnc5wYo8PMV9UT4xW/ZQE1nSChx7GWSBpzN84SReNKiaE+F0S1yJm2Lxsre5XNxUXMKrBSCUCvWy1vHa+587vmbG1vGZ4WbFuNZIz52CoPpWNX2aWSh43qgJrv6+jnVlmkN2y7UtorGS5gtv1nqFskFsfJ8rKN9N24dNzY4+rAx7o2GlCv0rtDGzuld+psESuNEgn6s1kBtT46gE1lmJXV8bkey+xgSzDn/tb5xA9rtTtW/dmg85znPJMBdZ13YB88PT3cHzycN9W/RQH1OjZ8ikeNp4Nch/4V/Umn1TkU43tb51/LGKySv7L7Vem0yvfJ37cHgQTU22OctmUr6xRI2cLhIUM6UyustQrIaamssIBPqSCHxYmMVpCHAbX7lYlyDMfluFWOwwCWQziluJUvWX3kvNh7IxC2KlmHcWm7U4nXCai1S5AnQyshUA5CHdbBwRMwc361j4IXyFWgpP83velNewdTyZKrnH9BRD2Ps+FgD6tGDJegwGqAA8XqdPN6p1VagYP+6Kdge1hmrk2eZQUMS0G9seK0CuzqEBoJAgG69lq5nsPPmDv5Wgk2PuseyDHlwI7lYGofLwONp71dEieSJQ55KqcPoyq9mpKVup9x5gCVgy1QtyJjvOrni8bOWa3mLBpr2X4JkcrKa38xNv6CGwGnwGN8AN+UUqjnWPEWMFUCQB/sfbPaqXS3nPyxk7gsoBb0Dp85tTqAqZUxTnPNv1q5HpZfmieSWfZf1ipWsSN75Ln2v3Fo7ZsWmHlmJTlWyeiUU1lzR/BP3gVo433fU/Ji7FsDqNaAunWsqr/2mNaBcsZPubZkAw6t15Q+mUoCOUTM6vVwDyI9TF6Nh2oFCcdVcrZsrOxnJ+vmTjEby1hV2Rh/Ae6umN9YkmOVJxKW9XOHqhvMH4faaXOrPNRck7RcZpc2Swd437r6eV1ZrKCJTpoKfsv+SPLSBRI35jx25jad56IfbbFReTYsf91oQL1K7w5t7LIVakllY06nbVZAXSvUkngqY2x1a71agrlhQL1qPrXKnCoTvsXQDk3ZCokKW+jMnQpcx/NmVUDdOsfp5CkbZNXf4gg95UBLPh09gzX5q59dG9/byqJlDFbJX9n91nHP97YHgQTU22Octk0rrfAK/qwyc6Q5fVaVZWM5IQIbASSFIxgSKAtAHZpV5U8cNSsAVtgc6uFwGz8zRVHb52ylSoAi2BacMkycSj9vxPFiIGV9a98kx0cgQAELEq3U+n+BitU2zxHsUbhWepWKK4n0ToG2dw5Xa1cNhjIqwbgVaCdHc06VyVptr6BIMKy8XNbX57L8DIDgguNcQVuVOXvW2c9+9j47LLCofguSXQ5swUe5uYAYe9lPBo5T6yRzwSTGxkhwLiDk7AjaJBasOlUQp98MotJeiQbfFYR6n+fZP70uP4wlDOx14qjae9dyCfqtBLfIgeoCDpq2GUvJGasMZIZTJJg0nlZGyZ49qYytVVWrBmNZwQRDBpBTgYHMNxnTHnI73GfJgGPpM8G3PXmC2pax1k9zx89b4WQO6bcgqvX3hvH0HDJSDqw2GUNlmfpjLK16myvGsji51+eSHeaKOUuGbH/w02LmMUeFXAg6h3NNssIcKbk2P73P/3OuBBJkW1Bv77JEhDJjexRrL3M5tsZIEOP9HHIJEEmfks8WGSVryhO12xh4r9JxQY0ElMOTBAWcKCuHy+SFTHHwx/KnHYJMyb8rXelKvR6j29bhtWqsan6Yo5Jn5EBlipVpuoQsTh3OOJ5Xi+bQVB/oGCtK+HH26S5JOfpaQoyu9c512r5MnwwDAKubyrpVH0l2GBvyXzqxZbw2Or/JLc5+0pEcY1w/v2deClKm9NEUSwkg322xS+Rb/zaqA+bq52XjaZ8+maP32UU2RhWM9pqf/tslWKZLyYfDFNlZupBONIb2mpqTKtP0V7UQGympxeZpAztutZAfwM7ROWzfOmcFaEuLjaUjaw4bZ/qInmdD2Eyrt/SS8ZOw1g9zna6jY5xX4rsSzuY/udVWQdtQz5Jletbn5MoKprkkSVT6b5ktHD5rlX+Dq61cfJ1V86nsxSKZMybsp7HgPwyrVgS+fKeyFfS28TKm9Du9aa7wcej++snTVdxa5jjbYUXcuBRbtopdN9+0ibx5N/utMg9nuov/U/avWJb9WmaDsRzft8jHNAbYtdj9Fh8o39keBBJQb49x2m1byejJplN2yrOH5XXbvdOccIGyoG2R07uq/8NVEL+HzbB63qIST8ZCwLrsnQyW53j3smcJQFa9b84YcT44K+seyLLOu6qPgidJmc28GGHljoIEiZ+xzEoWcQgFphIr5Uj43KFUrmWyXm1nwFtWpRf1rWRrXQZ1IAxnpVYQ1+U3fLfgrM4wECyRT4cTjR3J4UoRB4xeWNX2zZLRnSkvLexax6pFp7S8r+U7Ja/YqCZZNI/WabvDx6Z0znBVX7Jj1TzZVePV2rcWnut8Z7N0wDrvrO/uij6XnZrSA3PavOyeVTZ2s9+3FZ637nzS5imZswrNXrNjw58BHcpKBZlDW9Fq65ax2ow5Xu0gA+vI2mbOv81gsRVkKm1YTSAB9WpG+UYIHGwEFh1KdrA1aIMvlgG2BcBKT/0s2gYfuctv52SoYhhvYxg3hIPhRODteJKnPY9WXq0SbzTxseoU3OLW8vM1u3yw88JdQmBRmfwueXleEgK7GYHNmk/8Dyu/y377ezNtxW42DOnOHkYgAfUeNuDp7vYiwKAJbJSV1Urn9urBgVurVNg/tT97O/bFfnSXcvhl1/hU0e3W1/EhLnPbv25AbV/18Hes5743920fAhUAOHXZ2Ra7U6XS9hmFtHR3IbBZ88kWMUnhVb7HZtmK3YV/+rFnEkhAvWeOe3q9xQkod7XH10qoMk97l+2d3M6BhjI/B5sIpsenZW/x4ThQ84yH3/1ddbKycmTZ+42UbR+cXFr7uaiNqhHsO1YSaOyVDCv1t9dwfCCdPcwOqbJvHC9OnEMHt2sVw8E5btvt3c57sIfTPnEl/s5WkFSx/zJXCITAegQ2cz45UIyuXnVOw0ZtxXo9zLdD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XULg97//fbfffvt1RzziEbsrXvGKu+SdeUkIhEAIhEAI7C4EElDvLiOZfoRACIRACIRAA4H//e9/3be+9a3ujW98Y/emN72p+8IXvtBd7WpX6x772Md2pz71qRuekK+EQAiEQAiEQAgUgQTUkYUQCIEQCIEQ2EMI/O53v+se9KAHde9///u7a13rWt0lL3nJ7sxnPnN3jGMcozvEIQ6xh1BIN0MgBDabgEqX29zmNt3hD3/47hnPeEb3k5/8pLv+9a/f3eAGN+jufve7d4c61KE2+5V5XghsGQIJqLfMUKQhIRACIRACIbDzCPz3v//tHve4x3V/+tOfuvvf//7dkY985J33sjw5BEJgjyJAr9z61rfuTnrSk3YPechDul//+tfdrW51q+4KV7hCd+c73zkJuz1KGva8ziag3vPGPD0OgRAIgRDYAwl8//vf7x7+8Id3j3nMY7rjHOc4eyCBdDkEQmBnEvjtb3/bvfWtb+2+/OUvd4c5zGG6C1/4wt1lL3vZ7nCHO9zOfG2eHQIHO4EE1Af7EGx+A370ox91P/zhDzurEUpsrEL8+c9/7stwznSmM3VHOMIRml76q1/9qvvOd77T/fvf/+4OechDdkc5ylG6v/71r/29SgT9v2v4Pv/vfSc72cn6e//xj3/036FYvfuoRz1qvzry9a9/vf+bNu21117dH//4x/49ruMd73jdaU5zmv6dMpyvec1r+r8pVbz0pS/dK2h/W3W552tf+1r3hz/8oedwlrOcpX//8PrNb37TffWrX+0/Ovaxj92d/vSn75/NKLz5zW/uufnvi170ot1FLnKRHUYBX87pouvQhz50d7rTna77yEc+0nNgTK585St3X/nKV/rn/ec//+kudrGL9f1UZjlk7Zm4nOpUp+rHURtc+uD7//znP3eMr8+PdrSjdSc+8YkPwvu0pz1t9/Of/7x/n0u/TnKSk/RjU9fUe43tkY50pKV412nvcY973M6ezW9/+9vdL37xi74fxgEDslDyMW6vz/WL7JQ8V3/PeMYz9p8vu8ZtdODSKU95yu4HP/jBQZhqo8vfXvva13aHPexhe7m5+tWv3stNlcLqx0c/+tF+3+nRj370vh/2nmI6ngfGRTvJdsmYNp/tbGfr+ZpL73rXu/qyOLJ98pOfvLvOda5zIPZ///vfe5n529/+tmOu/OUvf9kxr7zjFKc4RT/2YzmpPi0aazyMtXH40pe+1P+bjBgH7Epulo3DCU94wu6b3/xmr2tqbDyT3H33u9/dIXfmvpLiZdfc+WpstOEd73hHL1v0ijEx/2rcWuYr2Xjve9/by6hxvfzlL9994hOf6PD2XE6h/rrWkf/W+Vr6cSmkFX9cJVPve9/7ejm9ylWu0ssw+SKfF7jABXboN+21p7p0d73S+GnjIt27Sld7F71PTs0DjFfJsneRb/JvXMw/FxtB9v/v//5vh93YyPzW12pb6VryoH0bee/U2A9115BJ6egTnOAEHbtU/NmCs5/97L2+oEeKAftwohOdaOWcMjdqLnsW3UbvHv/4x+/3y7fYUi9pmUNnPetZe3u+bD6a58M2De3SN77xje6Xv/xl36dV8rZMry3T8zVH6HpyRd+xzWXzvve973Wvf/3r+1VW/32sYx2r7ztWvnfMYx5zoa4vmzQ1rsaLjm31zVb5INX/RfPO38vm+m++zdgmmIul+/ltvmNOreszjH2VZfO2fLtlgtsqa9psjr373e/uA3h+lz6WHV3HB3jLW97Syxz9aJ5gw65d4hKX6M573vPumCfm36c//enuk5/8ZD+e3n+jG91oh1/12c9+tvvwhz/c31u+Kt1C1ujP85///EkubMTIbeF7E1Bv4cHZSNMYrGtf+9rdPe95z+7GN75xP/Ff9apXdS94wQu65z//+b0Rabkoa3tgLnjBC3YPfvCDuwMOOKD7wAc+0JcLPuEJT+idMNf4fT6jQO5yl7v0Ttszn/nMAwWz/uYAnDve8Y59ICvwFLQKMDiyLsb19re/fb+aQqExhPe4xz36d17vetdrKh/S3ic/+cn9ffp+i1vcYke3h39zOI/gyWUf0MMe9rDubne7Wx+Aeq//ZqQ9h9J+5Stf2TOlSBkfjLTL3sSf/vSn3QMe8IDuPve5T+/4vfzlL+8e+MAHdje5yU26Rz3qUX3CQd+UQuk/5c/xH7P2mTY+9KEP7Zkbv3Kg1uH9spe9rB+r173udX2QMb7qvec4xzm6Rz7ykX3/Wq512lvPM84cGTK5SD6m2lv9vd3tbtfd9ra3bRp771ynjYyg8SGrHASO9J3udKd+jMim8X7iE5/YG1xlsxwwjq+xJRccrqlxETBrs7YLyvAVAJMV95373Ofux/mDH/xg97znPa976lOfeiDHx9+MH2fO+E2xKDn5+Mc/3suJOTV1TfEQUCnH00fzqhJureNgfjz+8Y/v5YsjKmAwtubMGc5whr4EsDWJN2e+7r///t073/nO7r73vW/vqNTcIsv65GqZr/e+9737VVv6xjgYV/rLM8nGve51rwPpvHVka5352jL3pr7TIlOvfvWre9mTpDFmEkEcRDLzqU99qtfJArl99tmnu9/97tfrm1X6Yx1dvRFZnrIR64zBqvm9aA5t9L1TYz8cvykdz0l/xSte0c8hq30Xv/jFd9gCfyOrEnqt13gM2Tg2SnBtnqxKoLbOITIjEFk1Hz1vSq723Xff3j8hh3Rw657+VjnATn8l3CQp6HTzXQKwdLrD+uhlnwuAXL7H/yFDxsW8mTOuU77SlG/W4oO0zjuJs2tc4xq9vdGH4T7m+hu7RtaK96o5P+UzrDN/Vslti74u/WQukBW6WvvdK9it8WyVDZU7bLO93rWaLki/7nWv2+8LZyPZNT6C8b/ZzW7Wf5+/R17Yd/ZGEk6Swt/5f8961rN6OWIntVXSpXXOreKUv28tAgmot9Z4bFprGAWBGifQgRAuK6ocZj+LQrm2XIJF9wuo6x4rdze/+c1751Owylmeeh/jI4i83OUut+N79U5BtiBBwCzjKxC40IUu1H3sYx/r3yWDLpixIkTRlRF429ve1j396U/vjbEMe8tFwQpWrAK+8IUv3OGIMKKcSj8X8+xnP7t/r6v6gh+l7bKy47+tllPeT3rSk/p9QQKcKUYvfelLe4NtddP7BcVveMMb+v+vizGjvH1+rnOda/I5ggOK2WqM52A1bONwfDFlFF01LuUI6aeV16lEylT7W7hO3beovfU84yygJlOt7a1AVsDEmSl5nttG95EpbSmmjKLkiDFnPOvCkVF1wIrv3/Wud+1loMYRUwbXGHJaxvOAMX/Oc57TJxCseLiq3+bP0MGR0TbH/vWvf/UGd1gipx3kzfhNzbWpPk3xGY8ZIy94lAw65znPeaBbsBnKzbJx0E/czEmODDmwkm8OtyZo6uXrzlff58xYXT7f+c7XrwzgKFHAUbTasM58JRsSWJ5rtdBVgb45Ww71OvI/NWaL5L9FrsffaZUpcnrDG97wIMlFQdAd7nCHXgYkfaz2cxLLQV2mP9bV1XNkuZxRzmnZCAwW6a4581tQOb7PO8a2aZ33LtLV4/Gbeq8x5YD/+Mc/7p773Of2euPFL35x/1lLADx8x3gu+5sKLEnkIc9lstc6hyRrVs3HsV2yaikxhjU90pqAq/a2ykF9T3K8dEMFTS960Yt6/YE33TVO2gv22YfSM4v08JDh1Li2+GYtPkjrvMOUjrfqS35UQrnMKWMq+UFPD+3qlLwM+9XKe9G8XaXjWmRNpddnPvOZPhk41NX6qS98LgcutraVXbd6XHZaGzEmj1auyYuFl5e85CUH8T/5h95XtqHGzzwY+hPlg5Ot7ClfJQXb7+8JqLffmDW1eKy0GWOTnaMkkG39aZSxMuJUMyyUiwwuAzTlNHCovUupi8BgGOBVUCFIsXql9G/stHzuc5/rV+Q4ckNF73OBC+VX714FhLKVFRRMc0YoWZfVcApf8GJVsgLqKoG1OlMlUtrnRNy3v/3tvdNJgSptlYGcUthWewS/OC8yTpXhVklgtUDAP0xeKH2TOLBSqnR9qwfUy9pbY4QjXkpOWwJqjpYgQMDGKRgmEFaN+zqOr0TNVa961YM4lz5XraDKwMoJeR6Ogz5YgeakCByH8075nDYztMNSOw7cNa95zT6YHicHjDdnYpz8MFfMB8Z+swJqQT6Hz5zAeXwN5bZlHCqZYvVHyZ9k2bqOfzna68xXgTMm5mM54vqFs6oU+mWd+TrlBGtXrVRWUmc87zdrvrbI9fg7rTL1oQ99qK+WGAdRtbqklJFu1zfliuPAZyoht66uXleWjZ+5J7jnoM4JqFfN70qUbqWAGnsyxSGXuMVBIntcttsiL2MbJJns0ChJPYnKlnnaOoc8c9V8HMqVtgmmVftYZVw3AbeOnifnbKntAbYSDH0Xep5dmrpUJUlWX+pSl+ory8a6flGStyWgnvLNWnyQ1nnH5kpymNsWLapKT2my5Da/SDJ5swPqZfN2lcy2yJrqikc/+tG9nzX0L9mDW97ylp2KO4sgrQH1uE1VOSCI5jPz9SQdyc7Yny1fTlUijotsdFXl8Rn4FLYT5Np9CCSg3n3G8kA9qQktSLSaRqlQNBSnkszWUqpSRvZL27+sFEmAx2n27Np/NVQge++9d1/mImhQuuUaKyBtEWwop+UEjwNqP+nCeAk67DUeX0poWpURg61Eh0GRvbSCVspSKbnAYhhQe5cATnBjD5J+K+N5ylOeMrnKu2qFd1FAXfdpGz6UbQXUDAEnUt8FlMPV1KET0LpCLWAX4HB2ZOCtyFr5Ps95znOQQL51Sgz7vaq99UyOLQNIdloCauWoggArqNjMDajJrxXeuiRTZJ8rOOZUMMLkViA8vDhP9nJzbGusFq2g1DywUisho0pDUkiwXlfJtpUOsjW8tMcK4jBosGL9tKc9rR8v7JYF1Iw/h4+DLMDFT78qEKoxI2ucdBl+z53Klg/ltnUcBCYCdCshlbhqlaf63rrzlZMsoFQVYjXae+2Hs1dzrHeWOd/1/kUBdXGv8sl15H9nr1C3ypTxVo0zrpbRd/0mP+NkjvGY0h+CW7bFan6rrl5HlkvnCYAElqoFhlVMw7Hc6Py299dWnGJQc8g77KP1+VQgv+q9Q11N59neIYkrmFEJwFbSJYtkzv040H0CYBVfrbZ7rFdqDCW4ya62l05Zd44us3mt85Fc0edsHP0iyKgVvrntaRkP/OkpXJXoCpDwH1apeb/y8Pe85z29vRQwqSLj01TyYehjrTOurb7ZKh+k1UeqqjByhi9bh5OVVnbV6vRUQD3HZxjK8bJ5u874LpI1OsFKr8CdLhJgDy+JJ7Z86MMu8wHqXltiJE/JI1nhH/KZ7cf2Pgs5w6rJ4Rwv27CsemGRnl2HSb67NQkkoN6a47LhVk1NaIGwoIBTItvakgmeUma1p5ghqr0g9T7P5awzkoKPqRJknXNgkYMkBNTlNAydpQqw1y3xnQJn36AVRA4TxctwaqN+CHyUcQ0D6uFKW+2Z1h7Zyamy6bkBteDe3mtBvdV+ZZccJwcE1QEiDF5Lllu/WwLUCqwEc4yopAbu47L+FgGsfre0t56Hn75xxFe1VwKD4ykRwLiNtzCs08bhloUKHoZJiqlAdvj8KonV5lr1nHp/zQPzjFMuoBOkCDArUC/Z5tTp09jxHZZL+htZVfIpMCbDrSvUHFttNUfH2woEEPW5/bKSN7XfuNpTAXXrOEhS2Y4hAaLs2rtl9de91pmv+uj7go1hH8wZSaPNDKhrRUgQQK+tI/87O6BulSkHDo3lq8YHM/t1a7V2LAel+zCnu29605v2+kNikw5p0dUSsu6xEin5sUqWOfUO4jKXaoVtzgr1qvk9ZDBOXu6Mku/aYlLnVkjyjt+rTVgbD1sNlIta1Ron/Frm11RSVyLEGSvmd52F0vIs31lk89aZj7UVilxJPg63jLSsmA/b2roKWSv+tpIN90yPfYAxBwE//YK/QNS2rynZbRnXFt9MUCfZYeFikQ/S6iP5HvtpjM1ZCU+r86oCHLjF9resULf4DOWrrJq3rXK2TNbGCxKLktytsjHVJpUJVvSd6yPRLbgebheoe8Yl+ov0moSiihC6TKn6sLx8HSb57tYkkIB6a47Lhlu1zFHhDLVO5kXKqLLLVQJd72MIObdW3pbtEbRSydm2QuoaOy1K0igvTj7lPMzKO/BBMN9ats5JtBonwGdMrHRY6ZNN1EYG5RGPeES/alr7Lx1qMdyXowSJI834c+gcElMlY3MDan2mqBloe9nqORIfHHb91++dEVAzsIJ5ZbJWlwVr46BzlRCu095yDiUu9NUYLAuoseakC4g4Py371aba22pMZdOV9JO1cfme/XQcKIGbg7cq4Kv3eQeZ5JyM21l7yDhagmJZ85Jt2fJKOBUfQa4kAuetftbISoX5KvnkLIFVQciwJP2LX/xiL+fGd6r8rfZF2085DPq1p+Z46ziYI8o2nZnAOXYwWjmtq2Rp+Pd15uvPfvazfrzsfatVg5rDtlBIFtSqvQBumYO2LKga8rD6TW+tI/87O6BulSmyRM4l8IblrTUXrcopyR4GNFPBWO0F5KSTS05ni662Qk6/1buXybKVNNsczAkrahsJbFfNb7aEPdpVJd/mHV1jlVHATKdMBdQqLySo8FWtJRFdemSdOTU1hiW/Dg4kD+MVvmXPX6RX15mP5uVwb/5UIru1j616HjtbGoYVGrVdgv6jvwRmKpLGiYtxADsluy3juso3E7RLRq7yQayaOiti1bzTbpfEN3sqkW+1nV6XDLNQoFpiVcl3i89g/rTM29ZxXaav6XnbqdjLcfn00Ca3yoZtehLNw8C89KLSeBWLdCM5HSfVq4rEd+jERWNMviQvbKFiG/NTYutIwtb/bgLqrT9Gs1o4NaEpFo41p35q5aY1IKnDUmTvyvGv9ymJkoGz+r0oYKKYBQhKjUp5jZ2lynRbzRBw1k89CVAoNXvJFp1kPO6Hvtr3TNFxYCg0TpoMcJ0AKQkgoKwMoj1HdVpynfDJ4EogKAeqA6JaHPQKTKzgCLpcxVDmu4KOUvxOFtfmcmp3RkAt22ysvEfZ4UZWqJe112FqWNt7zGkTkNa4rwqoh7x2dkBdgaVVSE5XnXUDZxEAACAASURBVKDL+WcktbkOKHGon3lUp7DrkxUW8jPVTsZYdltwYLVBUMyBlpzxrlrFFXRbQRCgKCvz394lePMMe+1drQF1rVB7p4B50QEtVg2nAuApuV30bs6fMxMEsHXStvklEChWrYpsnflaVR4SeAIOY1KrRJJmtpzoh5W40jWrEmBVkmeMyqmuQ9dUk9SK0c6Yr8bMIXacUrrPCmbLVfpymUzZdlBybqV6qGMEFc6zEGzUWRL13qlgbKg/6GKsVulqVR4SamSidPeq7QvDMdhIQN0yvxeVXm/kvYvma8moFSr2zLkJ44DaKiVe5Jo+qtVVgZRAoqXCbNkY+kk4NmB8TkmLvC2aQ+vMR6vu48PuJNMkU6cqZuYE+GPbSebZ8frFi9KRZN+7yagqIPpWZdSQsfbSzRIgi4KmlnFd5ZvRWcZ3lQ8iGf/5z39+5byzeOEgWQl6iSVly5KsfsVAAk21iIrCVQF1i88wpTun5k+LjNV3lulrwS39w+esbVXGdGiTWwNq/p6thMODY9lG+qoO4CUXKnzYufLlyj+sE+TZvyl/WH/Ijl/xcADenEqTdbjlu7ueQALqXc98p7+RkqH8KWZ7rgRMFAPnhDF2UvGq34TVSMbRaraDH+wRYnQEnDLLDg2ikGVyh++70pWu1CscJdZWcgVRLgqPc+j3TTltnO2hQhHIcHqt2FH2Mqje4QRKTqJ+2K+tTE2g0bI6TcFRYNrv+9orM+gnvxwewfkWtOFk1YYBdXKkPXP+rrRHoGHljUK1H5ZT47AeJYhYWJkUTDDUyqllezEe9q1K2wThTv4WIFGoVgQ458ZiyNpzGDmKnaNLAVPQVhit/ikBrvHVPkGXy75037Uyh7ckgoBQibtVDisiVuo5UlaKcLRC7QR0jKy418+ScSqWXa3tlfnmqBgLTqG+cUZkap2uPpQPn3P0tVdwZgzqp8yqvyVfGK7K7ra2EVOObf1UjUw1NjjiZH9xBQD203EarFjjjp0VdMbcGE210+fmnO+aG052x9pKJ2eHLPmpIrLK2VH9wAEyHzhNHOs6jGhqrpE17TT22mfVwsqDuWPl0iFUVjH8reZzyRhZ5kSSN6s25oH/luhpGQdcOC/ebZVYMCi5QN702Vzyb8mA+gmaRXI1Z75aUSArHHNsyXyVt9Mz5j19Yo9v/ebqqvlaTqF7jIXx1T+6oX4CbB3Zap2v+ElOCaL8NItxMAdaL2O2TKaqygdn+qecUavNzhSgu/SxLt+rPdfGU2JM+0p/0OFWmgUd3r1IV0sYqfIgT8ZneCaGd9NLPpN4IctsxFDn1dkd9Cg9y0Zw/ukTupnuWqUzV81v1QvauNnvHY592WIJZXPG3DPf6AfvFUBhYSURb8k2CUlzyrgofaefBTZknY7Cc/gzSGNZGY+h57NPGLOlOAqqW4PzVXNIMEPfL5uPZMZvVY/1C9vM1tN7ZRv1cbNsET2vsg0D4+Lf7DdGAmF6gd9BvuyZpislIS1ASKTrF12KF5089rFWjSvbNSUPU76Z57f4IMt8JDaGja1fZ6HXyJzFA/rYIgVfzvyhm3Hno2Gyrs9Qvl3L/CHLy2S2ZHiVrNX3sNIH+tOz2Vl+jgS2RZ+xzVvkV7GZ5hyb5lnGU2ITYwkOvq6LbNDP9SsvfiqSjLDjlbStgJo84cwGkS/joUpyqGdb9Xu+t/UJJKDe+mO027RQplKpDGU09ZNXnLJyakqx6bzPBYsUG0O8qy4HkTnYiEFvdTim2jZc4ZFoqCz4OiV26/SZgeb8Mhyy0gf3VeMnIaJ0c86hOruyDzLOxoiTvWhfltV1QfBGZYMDauXbNWYjYaMdnMB1f0ZmV/LaCu/aTBkbrmphvxnjvIzR1HwVsHPi64yJdRgvk6nhc0rON1OvTulqziUnnlMqwTGe/3XyslUftoEzvDOvlvm9M9+/Jzx7M+fjzuBFfwtu6e9FdrjmEXmRvN2Vvkf1udUHObh8pJ0xNnOfWawcUlaH5c55Vtldz1hm35f5AMMqBEnyg8N/ndP33LMxAgmoN8Yvd69BQGBppXd8svHwEfbFWDGW0Zv6iZY1XrdlvrrolO+d2UAr2zKzsqG5QiAE2gksO3G5/SnrfXM8X60MKzOv6pP1nra1vi2RanV1+HusUy2URLVSNi4531q9SWtCIARCYDmBuVvUwnV7E0hAvb3Hb1u1Xikmh2nVCsTwJOht1cEFjRVQSxLUvq1d0afxQVa74p15RwjsDgQE1M5JqDMUdkWfhvPVyph9tcqBlZtv9wtL16qTpH1P+e2yhOt2Z5H2h0AI7P4EKqC2vWsrVAnu/sS3Rg8TUG+NcdgjWuFAMaVTq8qnldLYY7OzSqJ3FWxlPvaSWZ3RJ3ul7YndFQpWCRjeytS2eon1rhqPvCcElhGw387hUE5SttXD3l+Hye2KAG84XwWW9J9TeHeHq1WfK7VUoZTtDbvDqKcPIbBnEnCI6b777tufwUKXWURy0J5S9Fy7N4EE1Lv3+KZ3IRACIRACIRACIRACIRACIRACO4lAAuqdBDaPDYEQCIEQCIEQCIEQCIEQCIEQ2L0JJKDevcc3vQuBEAiBEAiBEAiBEAiBEAiBENhJBBJQ7ySweWwIhEAIhEAIhEAIhEAIhEAIhMDuTSAB9e49vuldCIRACIRACIRACIRACIRACITATiKQgHongc1jQyAEQiAEQiAEQiAEQiAEQiAEdm8CCah37/FN70IgBEIgBEIgBEIgBEIgBEIgBHYSgQTUOwlsHhsCIRACIRACIRACIRACIRACIbB7E0hAvXuPb3oXAiEQAiEQAiEQAiEQAiEQAiGwkwgkoN5JYPPYEAiBEAiBEAiBEAiBEAiBEAiB3ZtAAurde3z73h1wwAHd29/+9u6oRz1qd9GLXnQP6HG6GAIhsCcQeM973tMd4QhH6C584Qt3hzjEIfaELqePIRACIRACIRACW4xAAuotNiA7ozkf/vCHu89//vPdne50p+7Qhz70znhFnhkCIRACu5zAf/7zn+7pT396d45znGOXJQt/+9vfdm9605u6H/3oR90pT3nK7tvf/nZ37GMfu7vhDW/Y/ztXCITANAHz9Rvf+Eb3sY99rLva1a7WHe94xwuqEAiBENgtCCSg3i2GcXEnvvOd73RPetKTukc96lHd0Y9+9N28t+leCITAnkbgV7/6VffABz6wu//979+d7GQn22ndV+nzlre8pXvWs57VPeYxj+nOec5z9u/y+f7779+///a3v3239957Z7V8p41CHrzdCPzpT3/qPvShD3WveMUruve///3dkY985O5+97tfd4tb3CIJ/u02mGlvCITAQgIJqHdj4ZANfshDHtKd+9zn7q561avuxj1N10IgBPZkAlaMv/Wtb3X3vve9u0Md6lA7BYVtM/e61736wOBc5zrXQd6hEugud7lL99SnPnWXrZbvlI7moSGwCQQkmmzJuOc979md+tSn7q5+9av380ZVx2EPe9hNeEMeEQIhEAJbh0AC6q0zFpvekq997Wvdgx70oO6Zz3xmd/zjH3/Tn58HhkAIhMBWIPCzn/2su9vd7tavHJ/85Cff9Cb94Ac/6Eu6L3GJS3QPfvCDJ4N2CcwHPOAB3Wc/+9nu5S9/eXfCE55w09uRB4bAdiEgwXXnO9+522effboLXOACqdrYLgOXdoZACMwikIB6FrbtcdNzn/vc7oc//GH38Ic/fKet2mwPEmllCITA7kzgX//6V3ff+963L8O+wQ1usOldffKTn9zd/e5379773vd2l770pRc+/33ve193mctcpnvBC17Ql7TmCoE9kYDVaXPmuMc97k6Zj3si0/Q5BEJgaxNIQL21x2d26/7xj39097jHPbrznve83Y1vfOMdz/n73//eff3rX+/+/Oc/958d6UhH6v/917/+tS/FOtGJTrQyk+y7X/nKVzrvcB3+8IfvznzmM/en7X71q1/tfve73/Wfn+AEJ+j/Jqj/73//2x3ykIfsjnKUo/T7pjjA9la5DnOYw/QlYQ4qsef7cIc7XHflK1+5f4cDgKz8XOxiF+tOc5rTHKht//vf/7pPf/rT3Sc/+cn+O//85z+7G93oRjv2UTo0qN7tPUc72tG6Yx3rWN33v//9vj0u+7kcjGIF6t///nf/2RGPeMQd/fHMd7/73d2Xv/zlvt0chOtc5zo9t6nnn/jEJ+77UGz07bSnPW3385//vO+LC4eTnOQk/b/H7TvjGc/Y81jVtz/+8Y89a23Wh7Oe9awH2Y/m8Jdf/vKX/XtOdapT9eOx6uII6etrXvOanjVel7zkJbuznOUs/Xit+07M8Jhiqy0+/+Y3v7mDjc8wJIuuX//6190rX/nK7sc//nE/fg6futSlLtXLiIs8k5O//e1vvazttdde3V/+8pcd/N1TTD1Lv7yTjAqMnA6Nz7LL897xjnf0Y09GyZp+DWXtN7/5Tc9m2XWmM52p54mxPpMrl3uvfe1r94wxn5qjyphrvliBPelJT9rfS6be9ra3deRB/5RUXuEKV9jBZ9V4+ztZ++hHP9oftOWcBb8G4MCg2o/s7w7e+sUvftEn5vwdg+H81Tefr+qb/c4lD6UP6BMXHUI/1OW9n/nMZ7oPfvCD/ZzA5lrXulY/d6aul73sZd0Xv/jFfpV6M0tK6co73OEO/bx47Wtf28/nRZdxNZbk6olPfGI//+ibRRc5OsMZztDrkj/84Q89X3KA5fAaypeDz05/+tP3crtMP9EtLe/+6U9/epD5h/dYN7ENVh03W+eM2QzntL9hQh+Yh2SQXLjo7WMc4xi9PWuZd5s1X1r0yCq9NdTfbAnb6bPSk/pGd/3f//3fjs/oN3rcuJT9xoZdpJsWXYt07NQYs4N0CvvFRvrn97//fS/PF7nIRQ6kV5bpHu175CMf2R+E+t3vfre302TdHL7GNa6xYw77m60U/AHzQP8+9alP9fqc/mH3y0cpXbVMJ+grHVA6hc3zTO8Zyw5u7ErNEe8529nO1usaHMx1esS8VK5uXuIy9J+Wyeac8Vv03tZfMNDvd73rXd1PfvKT3saxFeWv4Df0WZb5Y2Ofxb3s8pTMlH31bszoSfPyFKc4RW9HFvlKdZ9nj22ethl/c6L8JvJvPNgdFZd8xqHt9r03v/nN/dzw337RZiyz3rWIMb3ClzDeiy5jyk4Z92X9dT8baf7y/cZX+cxD2V6qxPLHbUEgAfW2GKb1G0mhWKlR8n3BC17wQA/g9D70oQ/tPv7xj3evetWr+pNpKdq73vWu3fnPf/6+dHLVaeAcOc9g3AQ8ZdApQM+55jWv2Tv2DEE5mfZSVXDPYNpvSJEqSRcUuleppAOGbnKTm/QHqflcYHirW92qu+Md79gbB8+kzPyd0r3ZzW7Wt5djKIlwu9vdbscexql3M6DXu971esdXXz2P44vXhS50ob6ks95hTyaDrK0+01cB/OMe97jeULT0rZxjDv8TnvCE7nWve113utOdrh+Tul+bb3vb267VN46OVTDPeP3rX98HjnXV35TCvvrVr24qgyUXvvuGN7yhe/azn92PaXE2luRozjs5l9e//vX7+4vtWKKxecQjHtEb5LOf/ez9n427Q56cA8A4ap+2cRaUEtZeWZ/jKgmD6xTTepZgS5JJv8gKg0sWljks5pJyX/KhH4x4Pc+q6GUve9l+Ln3gAx/o9/ByQsmL9lmlYVjvc5/79Pd793Oe85xOYOlgHo40B8Bz8Km2TM1Rc84Bg4wxuSWH9uvqk3nAITCfOaSPfexjD+SILtIg2ibwM/9LpgVv5iA+nJa6PvKRj/TOiDk8nr8VZLf0bSwP+oqdQ72MozFxvfWtb+05kXHMfedhD3tYL5sCyvGlfXSCOXrMYx5zfaW54I5qL1aevSwxJeCkowREvitp4j7JF3JEfvSPXqavlIiTA849WcF8vLpdq33+9sY3vrF37l1keJl+coBay7s5z626ac78nzMQU/LvOcaYLhA0XP7yl2+ed+bWZsyXFj3SqrfMIfOUXWODx33T3yndWWzMB/NdoqPlahljz6PLtIvtdZFT8iuZKUiWzFzFUuDpGWT+fOc730Ibzf7TKbe5zW36uU5/GF86lF763Oc+15/iX/5Fi06gB227oFMf/ehH9+8fyo6zDkrHfOELX+jPRfBd2znoGX+nR/glbL9AXGLAOJUdGvtPU7K57viteu+qMZaopFfoCefmkBPJyOc973m9nSiGO8Nn4T/xYfh9ZcPICH2lQpKdm3rvsE+L5Host3QQvSm4Jo/8MJ+xDeyihCvd6L8l4vAof3YZ4/Oc5zy9f0LWBc01HyXRbVnAkk4l14L6Zf213ZLvwnaxl2XnJWYlA7R7lY+9arzz961HIAH11huTTWkRx+6mN71p94xnPGPHabTDB1NyDOfQ+WTABLSrVmHqOYJpQekLX/jCfhXTJRv3kpe8pC+PrFXEcjIZrirHZEgpPBdHksJxaQ9jJXCSEa7L6pln+twqnO95D2U73B+u5NL9Dg4SZEy9u5INFGe1pz7jeDFKlDvHloMxdKKtDrjHO/R53b49/vGPPxDfqftb+4YhI8JQWUGo5ABmTlV96Utf2o9Ha4Ahs3zd6163N75V1io4U8IqwOK8z3nnmO2UgGvjkA2DxYmxD7W2LDCaxowhevGLX3ygU+vJkKBfcDBmOvUsbbCyy1kby9C4fe4nTxI3Jae+Q+61w9/MJRl8jtqUbJNLlzlBjo3NMAGC/c1vfvPeoawDr6bmqLEWTAjwJZmucpWrHKi0uFZTlT5LOqxa2VDCLAFm5b7mm/lPDsw1q0l16SPnl/xP9ZED0tK3KXmwKqD/xznOcXboA/3nQGsbx7b6JpgWhI4vsqovxsP3N+uyuoWH1ftKQC569jigNs7kUqJnqt/+LoGEvTnAabOyRLbqVxnMYXNjv/3265MJdFSLfvrSl7601ruH868SLQINPId6ezN1zrIxmpJ/MijpycnFAbOWeaeCZ6PzpUWPcO5b9ZY5JIHE8ZYAGvcNmymZEbDTRVbLWnV72dZVY0xPaYvgua46G0CQwD+wCryKJXmhowTGq2x09dE7h9vTKnljpbMC+XV0gnnkRH5Bnvk35vu9732ve9GLXtQHyvXzXZU8kBQT5NfFvtDR/Clj3CKb64xf63sXzZfSx/Tn8IwH/PkzKgCK4UZ8lim94DPvtNpfiyNVISkhQmcaw6n3jvszxXXsG7jHSrTEYumBerZxK9tAlv132Y9VjOk1epefo0pxLC/sD/1L9s3bZf3VZsmEoS9dY8SnMSa5dj8CCah3vzHte1QHgjztaU+bLFEcKi7lOZxGAa/VNgqjJXsmC8gYKdO0uiVYoOj8fwXY1RaKrjWgHgednlHZTQG8QMF7Kb1hMD78Xq0Izg2orZbf8pa37J2L4Tvqc8afst6IcZpiU0FDS9/KIbOKKLCTYJBcsJLJiWFMZVRbnS795OAPjQBjaUXfKohgcs475wTUDLEVZ7JQzrwgQnBBNjkOw4uj4/tKocdjMvUs9/pcwMjg1irGMnWAhfGxQowFB4uzxpmQCScrxmIq2LR6YLVJ6bjfhB+PSa1EWQGRfRcITzkXyl7db4wlOsqhqHZXll+JJedXifmiq/YdK2Ectkf7VQEoFxzqAQ6GsRTEj/totYCT0NI3jq4xreQVrvvuu2+/ImW1vcbCqod21HaGeqe5MVXWvUrnzVX1Jb9WqlYlG0v2yIGEnKSj1Q4O+9Q8kAQouTEGSirLqSsdKoFC13KIOay4tegniZl13l1612q5ZAqZtLo11tucyc3SOcvGxOqiFaWhbI6d3CG/RfMOd/N2o/OlRY8Yv1a9pb301q1vfeu+xL8loDYn6HayKMBt1e3jgHrZGA/HxGqvlXDVQzU365yAZbqHLEksSHCustGL7EPpMjas5t26OkEVAP1sLllxr2QMefATXhLj9Eldkqx+EWXcN58LuCo4mxtQLxq/1vcumi9DWzQ+Q4K8qGwqhnN9lkUyY5FB5c3lLne5AwWKKg7odj4Je7ZZATUfQNUaH0DCT4LDeyQQ+Sm1Em8+2SJkS4EE8yrGkiuCZIsJ7Nl4PrKXZJ9d5CMv6+8nPvGJ3sYJwFXSuBJQz7XA2+e+BNTbZ6zWaukq55JBkEETNMo4c54EBVZi1tnXYeXY6qWSYyvCjKeyluFvXs9V4MO9imV0vUMgK0PP8R4fuFbvEihx8OcG1Ayf0iWOjtKe8Z5MSttKWT2fk6vMyoWnsm48x6vvgiUrEhUQMjqy6JxlCrje29K3Cm6NmQSCFQFZW44WIyfDL6hqcbpK2VuBXPb9Oe+ssZNosVrHMAk07Fez4ozxOAvt//Vn7NhMTQLPkzgiE4KT8ZhznOy75ljZkze+am/zsglmTDnUVnStInuOd8m+WxUdZpwXVV9UAkqiozL59c6hfJfMTDlt9X1Bl9KzcSWHv9fcXhX8Tb1zGQMOiT6T9XEfOd6SXC194+SSdfLAeSGnAgT77Ty79sXV3m6yYIVDEkvSyLybyvCv0nlrKdDBlyvxIEAW+I+30AyfW2WCdNRYN61KLOkn/SYZYv5KUnIUyVidhVEBdat+GstXJTHGLIbzD3cVLqotjNNUQL0ZOmfVeBhPtsQ/2mKFmL2xdWhKLyyad96zGfOlRY/4mahWvSUpImFh3kjQrQqoydTzn//8XveY9+MKs1U8W8fYcwQtggf/9g97WnOzhSUdxi+QIFxlo5fNi7EdWFcn1Gq+BJB5zC5LyuMt6MFTG4d6lU/EJo+3lUguSu4JzEvHCqzKX7Li7fOhbA77tmz8MG1576IxLtmcOjRxzHCuP7ZIL5TcDitZpto59pXYQ6X5FnH23nvvfkwWrVCX32TRBlO2o+x9vYsPK3ngvA92RfL5KU95yo5EwrqMp+ajd7X2l28nGSXJzN8jN+ZtbflZNV/z9+1HIAH19huzphZTXgy1ktbarzu8cay4ZIMpXsECxbPs4J3hcxhbe0Rk4QQtMqUciuE1V4EP21BZUI4lB48yFbBa1bJiWNe49GduQN0abGy0b+P7670tfeNAyjwL0DmaDLnAUkbfWFDmrQF1lYZZEeLA16FXY2Gb884ph6nKJz3PafRW4YaVCbUKouTXiuiyS4DmGRwSRmvMtNUANk2s/3fYiBVi2WzOGVms7Quescixr8+tuhqXYdJpatyXBdTmqkQPB2q8uj4ui1zUr6qG0C7B4vggrPF9AnROpvLkcR99F4OWvnGkhivU7q09b1aLqjTR3FbxovrCe1dl+Oke1StkoVV/tY45h1XAb2VkuLVieH/tdbaCayWr9mnWd1YF1HXWARk2tlY3yDY2VnlU+VRA3aqfWt9dwRYHlJNLpxjLqcqizdI5Lew58QJP/xbQOPhvWPI9fMaygHoz5kuLHllHbwkA6Fp22nkLywJqezjNAYlccrVMNyzi2jrG4/ttxzCvJNPsLWZrVukefoSAusWOLZsXAnN2wSqjYHYdnSDppGxbia3klGSXhC5bI+CSYJV8pi9qVbM1kbvuCvWq8Wt976KxLdmhd8zZ4TWW/Tk+yzK9UKvjZGJoB8dtnXrveH++cRoniqZKvvk2EmvaZT5U4oSOrj3TniMZV4nldRkvCqhb+6v//ClJF9UdEgfalpLvFs2/Pb+TgHp7jtvKVlcJKQdwakVlyiCUwnMg2DLFOOVEKmVVYuje4d5Q352jwMera5SboN0KlZIspVqU6DgQ8D3OukwlRTs3oBZgekf9puywdJYDoLzIISYb7dv4/npvS984kAIzq7xW+AR2DsOSmZXUsOeSA9KyQm2cOEqcOwG5Azrq8h7Beh0Ws+47FzlMggNZe0Gh0zCHAfXUwXHVHidSW3GofW9jx3TMtJI+w3LqepZxFMQND98aTy77wcgBp6gOQvMdzjN5n+I1dT6AeySrlJaNkxZTcrTMaeYIKmdjqIcJh2VBxbhfFQBatRkfXDeUcff5rvFSAeFQrqn3tPZtkTyQU8kyzrPSWeX0HJDay1gJAGNljttvPPxpKnMfs1Z5X6lEB1+oA8DMy0W/MT11eNPwHasCaskjyU+r1Pbx4SyIsTqItz4rvaXPW/XTOgE19oJVQQynb5FuW3f+r8N51XcXObnuWyb7mzFfWvSIoH984OUivWUb0/77778jAb0soKbf6RTJ60XbQVaxq/m1bIwFC8Z+fKjfsOpF1cQq3SOpJDhaZMfoETpQKfaieVHjaaWPbpHAbNUJEp5WNW1lq4B5zHcccFtpLjlx77h0emh31g2oV41f63sXjXHJpoTB0HejtyUo2S+r8VZK1/VZVumF2uvuLIPa+jdlX6feW/vzJSwlA9ihloC6ZMbJ8PpnPByCRsbr0Ej2Wdv5kvwX5eDYrBrbavsiXdPa35IvB/2yY6rcvD8B9SpNtX3/noB6+47d0pbXKbxWKscZSzdOrVArRxGQTa2uLHtZ7S1jZMcKdU5ATQkqHxKwlqPEwbRKUScRM9Qyovvss8+O79XhGIzpsgM4ShkvO5TMe73DQUn26QjiK7AQgFDOHNt1jVPLoWStfbNyI8vOQNgHLwEg+14HXq176nEFDQ678azaP6v808nPnJk571y2Qu0UcskPGechmzpxvPaGM0Iujonvk2mnol/xilfsg3+l6laLp+StnqW8UkKmfg5Kf+1hNMZO2V10uV8QXKsMvlcr7O4rWav7lzn2ZWSx5LBxjuuAKQ4A569WrpcF1HU4jESEAKjKDjnE9mTqVx1utmzuVntwtMJf7SHjHBNBqz3WAnef2RdZe+nHSYPWvk3JA2bmuNPGOX6cZ3tRvbd+GaAOzbN3TfJIwmjoPHKmlHEOq1b8DAo5kWCqU/TnqnxVMlY8VG+UHqpn1QnsTg0enko8fNeqgNo42usnEcjBpJ/Ilr5OJUhb9FO9f9W7K9ga6t0p3TZn/uOGvZJ9+roON115egAAIABJREFUq5wzDnMD6s2YLy16ROJVULBIb7HH5if9qgRZgFMJ72UBtZOLh/N87gr12LaOx5gelqwZ/tY62TY36Vhzk60xx1bpnmV2jP40h+iSks1xH2uF0SGZkqHlZ6zSCbbgGAOLCcZhGd/SKfQI/Tc8XXyoi8vulP5bN6BeNX4ln/q47L3LbJQ+Cx7dPzxkzeG0EuXlw6zrs6ySGW2yEmvbGRtbh1uO7euyFWo6lc1S/dISUNPzbCifgd/JR6Pr69DI8gWNvwQtX8gKsf9uZbxM16zqryS9OSPJWgmdVRVWc/Rh7tlaBBJQb63x2NTWMMDlANVpv1Z5ZFoZKU6rvYiMOgVlXyvDcvGLX3zl6cDDhlKcSsIcTDE8jKyCUiuf9nte6UpX6oNghzrIGDKMLsqQo8EZ4dhxNmRanX4rWBLM2MMsy8eY1yXDrwStTtG1j1vplhIbhppBr3db5RI0uKx+CkKteGuzVUcZXkZSlpXTLHjSHodJORxHltGeXwGGVSTOvve39I2DzPlQwmkln+Gpn74Z36+/HM5VfRO8WAUQXAo4lD9xXJXIGlOlkcqhvA9P71tUxj0cSwdGMWoMkn2SVnD9t4BE6d+67/RsPx2EoT3mnEkyyfgLbP2/FQhsfObgF4ZSeaP3SvLog6DCODGM7sFIn42hMRIUG/vhmJe8YWrF853vfGfvcFhVrp9h4mwsW50uNmTcvjrfFURbMXHgk0ChTv7meAqorDZwOMmsBBU5rt+urKSAMeF4kA1JEPOSI0i+h3OUE2IV31aH4TM8x/vMjQqsyLVnkV+y2nrRA2TfydjmCBmXwLDyzcnxHkG+MmrtlVwRzE7NX47nsr6R0bE8CCyc52CMlImag8YeY/JNnq2YCTIdjEM+JQuMeTlvtWWBjA9P5+U8GW/jhMuqU89XMRPY1u9LO9FcSatVMHNNko3zWT83VM8ynuaRFRQ6GUdtUclDzvGVxDRHyBcG+ulnxOgKbRbo0qGcR+XYxtd8WKaf3Nfybnq/RTeZr7aUrKtzjLl5ZoVGQmvOCezG1+8Lsw8YslMSUjiQlZZ5txnzRVJ3lR5ZprdUuxhXbRcACNBsWZrqmzknyUYuyAxdQt4Fgex36QYJpmW6Xb9bx1jSg85V5SShTX5UJJjXbGbplVaWq+yYOVIBNQ7KupXt0knmP7+i/JEWncDO8WUEWuahYIZvsUh2BEaCTdsb6F/zUkLZfHPgHbllE/HTFm0s/6n41zkQY9lcd/wwXfTeZQnf0jNkU7WUsy74QGSNXlExUQyn7OOUP7auz8LWsRuqmPgKEgja4d38peF76WN7pjGXpPULJfQanuTavCBrDhEkd3STpL7P6ExzXeLHHOIrSPzTg3QlfUz/mzf8WuPLV/IOTFyrGNNX9mFrmwpIPiuZZMerUrF+kmyqv/wblUT8FnOWrpLwVoHEdkh21E92jm3FKvuTv29tAgmot/b4bKh1jIgARdZw2Wm/G3rJ/yu1sypDYQ33hc557nC/DEXPoFM640PBhs+W+WM8fK/ldPJF7aIkKVOGlWM8LJXnYHAI7TOtQ5Pm9G/dezarb+u+V5DTwn7d5875fu2jFHDttddeOx5RbZQNHv6c1bJ3LHpWa7uMh+qPVTLZ8rzNYrzRPlVbp2Stnk3mHQTTGpBuVt/qZPXx2I/5CvI5w1ZAx1tOWsZi3e9gxQGUZOKAC3haZXDdd7V8/+DSTy1tq+9wTjm2m72/fZ02+O5mzJeWZyz6zmbqkHX73vr9mnf6sEzXtXDwzpLPKRs9rJ6QTLJ67Vqkb1p1QmtfF31v/KsOG31e6/0bfS8/ZhXD1ras+72D892r5GzYl40yrmcd3P1dd3zy/Z1LIAH1zuV7sD5dxpOBksEerxxvpGGlRAS5nEj7wGQglShu9Jo6gGKjz1z3ftlNq6bjPVTrPiffD4EQ2DUErF5b+bYysJGS4l3T2j3vLWyRg6qs+K06/G7Po7Nn93jVdoQ9m056HwIhsF0IJKDeLiM1s53KwzgyyjNlfDfj8vMQSqXtybGaqwxY+WXtc93IOwTUShuV20ydTr6RZ7feq0xNgkCZT64QCIGtTcBqTP2syvinbrZ2y/ec1rFD/qlzA/acnqenqwhUQO3XCpwJ0loFs+q5+XsIhEAI7EoCCah3Je2D4V11kIrSrM1yZpTLOPhKCbSSR3uthqdCz+mmfSf2Pdn7qyTOXlL7Y+tAojnPnHuP/llRWef3uOe+K/eFQAjMJ1A/96ck3X69OOPzWe6sO5X7OiyI/YlO3VmUt+dzVYPZ02qvrG0d9tc7m8Ae3FwhEAIhsJ0IJKDeTqM1s62CaYf+ODTH4Vq5QiAEQmB3IOAQNgfG+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61+7FL35xd/WrX707wQlO0HxfvhgCIbD1Cfzzn//sXvKSl3RXutKVuhOe8IRbv8Fp4YYIJKDeEL7cHAIhEAIhEAIhEALrEfjPf/7TPf3pT+/OcY5zdBe96EUnb/7sZz/bffjDH+7++9//9t853/nOt95L8u0QCIGDlcAvf/nL7glPeEJ3z3veszvucY97sLYlL9+5BBJQ71y+eXoIhEAIhEAIhEAIHIjAa17zmu7Xv/51d8c73rE7xCEOMUnnL3/5S/exj32su/nNb949/vGP725wgxuEYgiEwDYj8JGPfKTbd999u4c85CHd4Q53uG3W+jS3lUAC6lZS+d6mE3jrW9/a3e52t+te8IIXdJe97GW7Rz7ykd273vWu7uUvf3l36lOfetPflwdOE9h///2761//+t3d7na3fjxe+tKX9mOhFPGCF7xgsIVACIRACGwigZ/+9Kfdfe973+7hD394d7KTnWzpk7/1rW9117nOdbp73eteCag3cQzyqBDYVQSUfj/gAQ/ornKVq3QXuchFdtVr855dTCAB9S4Gntf9/wTe+c53dve5z326F77whd15znOe7vnPf373spe9rHvFK16x0skIx80j8MUvfrG74Q1v2D3sYQ/r9/LVuNj7c65znWvzXpQnhUAIhEAI9Dbvhz/8YffgBz+4O9ShDpWAOjIRArs5gfe9733dO97xju5xj3tcVql307FOQL2bDux26Nb//ve/7tOf/nRH0fz85z/vTnGKU3TXuta1Ekzv4sE74IADum9+85vd2972tu5HP/pRd7zjHa/PpJ7lLGdZWIq4i5uY14VACITAbkHgz3/+c3eHO9yhu9GNbtRd+tKXXtmnrFCvRJQvhMCWJyCBduc737kPqE972tNu+famgesTSEC9PrNtc8dvf/vbPkj64x//2O/Vstp4hStcYUd2TED73e9+t/vFL37R9+koRzlK57M//elP/f8f5jCH6Se+YNezXIc85CG7k5zkJP2/KQiHpbiOdrSjdWc84xn7eypQ/uQnP9k5eEW5C+ehStsEbcN7j3zkI/d/+853vtP94x//2PHuM53pTN1Rj3rUWbz1+atf/Wr373//u/P8s571rN2hD33oAz3rG9/4RufACH051alO1Z+yWsGlTKKVA+252tWu1p3udKfrg0v9/cpXvtL94Q9/WNguLPRHSTu2+nD5y1+++8QnPtHZE+e5Stzr1Mdf/epXfd+11XX4wx++bw9GnC+Xe05zmtP0LMfcT3ziEy9k5/vvfve7uy9/+ct9/x2KoXzwSEc6UrfOe3fGYRqtLM985jP3/V8lV7MEpev6MTHe+mi/IpnFaiizv/nNb3p5WnaR12Md61j9V1bNvbltHc8dsrZs/DH76Ec/2n3oQx/qx1y/7MM89rGPPbcJ/X2t7RjrD7J92MMettcxxz/+8futHeZfXfSUvaXmwu9+97s+4LjwhS/cz8uWeUdWzNPPfOYz3Qc/+MFeH/l/iTp6a1dcxv7Nb35zP3f9t8OklPlt1t45LMxnnPSNzF3ykpfsE2D4lS7BlU53krQLG/8/vH7wgx90r33ta/sxodNUqHjOv/71r+4LX/jCDn08xc18OeYxj9msuzzj29/+dq9DtZm9GO4dHuoD8117yXfpZHrMZS5e+9rXPkjCTz/1BZtjHOMYfYKW7ib3dOb3v//9hcNvXtCvP/7xjw+iczdb97G59k0/5SlP6e3K+KKz7bn8+te/3rfdP49+9KO76173ur2Oop/YFHMDf9c6uvwtb3lLz8ccNh/JKfaXuMQluvOe97y9jfHusj3kCMu//e1vvT2jU1wSr9qhP+UHHPGIR+xOecpTduRqbLuK4yKZK1konfWmN72pO/rRj96/wziyqVN6hxyVvdcuc/5sZztbpy0SxYts+ZA7edfnKbvOfzAnPHfO1ervsPk/+clPDsQNS/ZpzN34aW+rPVrEnH8zHGvzbtE7zQ+ysGie0SF4l6+obWwTbmOfhTzRUyUjZNzl2d5/ohOdqNcNrXamfMVWXbFMxlp0xRnOcIbOto2xX7xs+4b5c5e73KW78pWv3C9Y5Nr9CCSg3v3GtO+RYPapT31q95jHPKY3RBTIq171qu5Tn/pU99jHPrY30nUx3hTujW98495omvR///vfu2c+85k7Alql2E4qfN3rXrfDCaA8OTb23d72trftFSCF+KhHPap/581udrPegad47nGPe/Tfq9NM614nH3qva9G75w7R73//++4Wt7hFr+Rf//rX9w5cXfW3n/3sZ92rX/3q7uQnP3n/J/uJlTzb38YBFnTf6la36vcUazsuyvQEWxw+7HwuELvABS7QO/EcFt/nmOD/vOc9r3vgAx/Yc/VMp7baD4dn7afhCNvHbM+y52PJODz0oQ/tPvCBD/Rjx8i4WtkZi3vf+959cO7dnvnKV76ylw1ZUjKwznvnjsOi+1pZklfy2yJXc9rIKCp5F2gaA06Dcb/97W/fy4Hkx8c//vF+HPDkPOLJ+Xjyk5/cO7i2Lrjf+K0z9+a0t3X8teuJT3xinzQij0c4whH6PjznOc/pTxfeaKDQ2g59HOsP88+eMk6YtpHFYm7OcOzJL71hjuy99979gS6r5h1Zee9739sHGOa+sdRn2xme/exnd6c//ennIG++R7+8y3kEAnh98N+cRH0ZJ/WaH/z/vkgn0FdveMMb+v4Yw9K5kqXkbzyn3YPB/e9//wPpHHrInKLn6QhO+53udKc+2OOg7rPPPt397ne/Xu8Yvyc96Ul9wCoJQh+xGfTaOjpEUHu9612vT3J6pqRKXfU3iU0l0YIpMkxejae2kGFOuHmpr55Fr5Fx9uWa17zmjs/Mwze+8Y39PmXBmWeRH/PdPCdXD3rQg3r7RBY9X9BA55rv+rjRxNPU+Hq2NtHFFRDX97AkJ5Ktxsu80A66iI4q2+0z40YGBI+u1nHwbnJ497vffUeSRxJCwH6b29ymX0VzTXEoe+esE0nidd7ru8tkjh0tnSWQKhslgULOcCF7U3pHIMoHIQP0tf6tsuXF3KID3cLuXvGKV+zv5RfQ5/yb8m3WnavD77fqyrL5Y/kbc1/HHq1i3vpO/Vk1z8zPVl9x6r3G/a53vWt3/vOfv9ebxqKVXauuWCVjkrEtukKyeKqvi+Sk+stvoHdy7X4EElDvfmPaOx+CQFkwTmVdVWp2znOeszealRGmnDlHDIgghyJzCRYoSBfj75RRDlWVq0yVovmevbdjZ0lZNwNd+6On7qX4b3KTm3SXu9zlDvTuuUOkL5xbCtkql35Vn63YOXzL6vvQsfHfjDKn3E+UCJ4oPxlwwQnnVTAisJIBx+5CF7pQH1Bz8DDm5HgGp5Hzwpn13PqdUYoVW05e8eDkVUBWylaAISlhlWbYxil243Gz8uCwN47X8N2yr95jLKxqrfPeueOw6D7vbmXJ6WmRqzlttFpqHLAuefccTr2D2fzNOMu2c8Kn5gj5dqmEWGfuzWlvy/jrBxnmnFjJtMLiIse3vOUt+zk21A07sx2L9IdVXCui5o7klGBOIGHO1L5S405GJAcl81rmnZU/1SH6LVAsvSeYFjTtzKvGRhVIvYts+O9qz0beX4EPHlUuLEl6mctcpg868Jma01benBR9nOMcp9c9Vv8Fl9opiKrL37xDwmi//fbrg5hKxA31v4CDLWBHPLtVd2kb/WZVzL3Gvy5JT/pKkqBsj0BC4EdXDxOi2qg/gm0BpWDI6rIgk9618qbtn/vc5/pnSnJKOFgRnuLj+Wc/+9n7eUL+zPepgHcjY1f3eq720M/DCiy2RhBJXhzMWRVMU/O9Djn63ve+1z33uc/tA/9WXU4OBSwnPelJd3SHDiQHVj7ZOfZjzKEStM961rN22DsPmHqvz8f3S1wsk7lnPOMZPfexziJngn1JpGtc4xrdmIdEAjmQmB/2aZUt18fS5fyf4XhXn7R3M05WX8ffmZK/sZ+hrS32yErqKuaSNi3vFGSummdWnse+YgWwkmBs6ZDn1HvJH/kvX7PV3rXoClWaU3ZxKGN8pFZdMeUXL9MRKk0kf2qObYY+yTO2DoEE1FtnLDatJQwyB6uCvHpwZcjsW6awqjyVsmZABOAbCajLcRVoDoNx768sY63kjZWk4FFpFkfLKu74/jlw9MUqsKy2wEhAZkWEMyLg58BwbIaGVMChbRz8Cq4ofQ4cB4ijL/DnzFpdGxs6pWP4y7bvtddeC52zyjiXgRk7JTLB2mjV6Gtf+9raAbV2CJysgAxZVkDlt085+eu8d84YLLtHKVsLSwmgCqRWydVG2sjwk2GOlrE35la8OBFWGLEkS1NzRPkalu5fZ+7NaW+Lg0FOOTDm01C+yYXPzYGNGvWWdixKyElkWRUS4GkP/aAUbvzTQAIiTrT5q4KlZd5x/Dkttc2jxotesvpt3u6siwx96Utf6ld1qwKAjlBy/va3v70jyxu5yL/gb5jY9E6ru96J93hO+7ufbDHe+i9RKFFx1ate9SA2wueSkJIY5mcF7WPHcTh3yfwwoF6mu7RNQCaQVFIuiOLQW9mXYOTMSgjrp3ESfH/+858/SHBbq7H0bFWXSBINV348R9/pfMkBOl2Z8lQAKClR83tXBNS2YYx1mb5bOce8qpTIyqI91GXnBQjumavLMZJ0sJpf9nIcEBsvh4ZKrkgWD30LYydoU1Uy5D/muErm+CTeMdZZ5q/5rIrMiuWQhySZCjAJ4nHFzSpbXskMCQYyT8YlVYZJgp0VUC/zd1qC26G8LrNH5sCyeV5JvpZ3lnwum2fj5JuKD4kQ89U4jU+qH75XMsf2Ad9RZSAxPR7vCsbHfW7VFZ7N71kmY6oMW3XFugG170/N/Y3YhNy7dQgkoN46Y7FpLbGypjSMIquVqXo4BcZwDh0yho4zYYV1WUCtLE7pGSfYRVlzjpRsUnQcKSV4HLbhKtPQKeAcM7pDo6ic03MEL9rt2syAWnZbIM/xsiIiQGUcOAKM+DDgqP2JnFaBlVVcQbc9nVNtGgfU40Fc5JxV/4vH0Bmi8DkWF7vYxfoxHK+WtAQyVhyMBaeBAzQOIjgfnJF13rtpArrgQYtYriNXc9tofAVvnFOrHdibE/8fe3cBLMttrAF4wuQwMzODw4kDDtphZoeZmclhZmZmjuMwkxNDHI4dZmaGV5/q9Snd8cyOds/ugXt7qly2z86MpF+t7v67WxqOpoxJ7SiOrRFtz7v2FulvzL/1uvvuu5dX6L8MLuJPTpXIK93luFm3snb1peoh9qYv0ocxR79FfwiYkTv7eVUFwPkjH/lIt+eeexYiAfv+Ve9P99usdRf746xrGRPBI8E08r4RpXacR8Ew+4URHeRT1rzWuYtgPpZN678r1jR8tU/PCczZh0pmlMGTUwE3erdfBs+JFYyoZWaW4ziPDglCrS/kU0bWFx5ij7990jKZtQwLfEbmOcYabdpapCyXnu5nv8YwHsuo9m0khz62IpApeC3jMKExpzoqDQQZYhvU2Drz9wj40e+qr+aZB88LAgrsIquCUNqs97XXtovNpIdVWdUVWd7DZpJt+JtPtkXGVxUFHyHs65TMybjKkpvTWfY/9J9AiSCSoKxAHOJYX6223H0wUMbOL5Dtt+9XAH1Znyqbx98JHy3kz5hUIvh7P0nityl71LLOW9oMnTu1zmpdYd1Y2yq7+IhDhJo/qo9sGN3JhvHZYlviPPZuSlfQ/yqzpmSsr2fozSHbYay1X6xKhv5i1+i1/vflk1AvYvm2zzNJqLfPXDX3tF/qVD9IcdblkH5jwEUdlUeuJ0MdBp1C7Ge/+qWQ8f8cAZknTjQlN1Ru3jzw3o3GYt+fIIDsB2P07Gc/uxBkzrtS7JpQx/5EmTOENvZ7wyycvLokeMqx9/sYoUbeZOQYmNoZsg+bg8spYYSGnm8h1DBlwKYMR8xZS7uLzkPrc2MkaR65am1r1n1xkB7jyFlnHEMupxyYedfeIv1tmX/v1ed+KeMi7Y0909KPWVtGrD9nKCCbMuoc9SlnLfoyJitRXqicXFbbWgqdpoR21YQ6tmkgjLFnWl+d6rxeQh3bTxAIgZ66vLWeoyHCGHu5ZekFQOlAAcYhB31ovlsIdYsO0TcBK0GqCJ6qUPB+2Vn6OnRtyDCyQ0/bU913dNmaffbZp+i6IJZTMt5CqOsgJruAXMFNgHO9nxI0ViQD4TQfcfUJcvx9LEPdJ+Dr0eX2riIa9kXH+RBhexAGBzIieKrb+oQ6+qn6JQ6ZMi7Z7hpH454lc1HhZr32y+HrOQ08kG99Qr6Rsljv7p3Xltf3kzW+EJladoa6xd9pyRbXeMwi1FOYx3ta2hyTz/56C11Brx9wwAHF/7KGh76l3m/XPHiejhCAEcBqsTOtuoJvRy9PyVhfz8wi1P2tkILy5EZGvh/ksT1DZc4yEkZTei5/33gEklBvPOYrb1E0WYmh8r76NMEhxSt7IRvLGZE5Wg+h5vApveJU9g0iw8pAydwgiqEkRSEpOZmUWYZhEdC8j3Gk3GRoECPOgowRw64MEPGPCHocRGJ/WWTYw4m159AhPQw3Iy577Vo0Q61NZJpjK5IZzpB+MrqyBaKbixJqGWlzwaDV5f36rC1lqU51nafdReZgnmfGsJxHruZpL+613xJOCEH9TVgllfb0xxzF/bPkdJ61t0hfPdPiYCCyHBKlu30ip/+IlIDResqfW/uhz0OELGTPPj8Ei0OvTxz4OrJPVjnoyu3jGpOVcPo4TbE3OBx1z9NBSvrWu398aO5CVzgMy3jjzARyZK2bB7hf/vKXL5nzRS6BQZndIZmMOe2XYEc7oXOUntNfbASs+3tElSTCSnl0/Wzfcew7nS26y5wbAx3q8B9bOeg7GUH7FvsOJxl++ctffoQAQi17njOfMpz9b7wOyc68hNo4Dz744LL1QCZtvfvwZYUdBldXRmlDVdEd7nCHcmZG7XCPEWpY2ZNJFuwjb9XliLgKhDo4PFT9wPbAX+BXMEHFw5S9q2W6b7tCN47JHBLrwD2VNvVBoX2b1ccj9nYLxMBEMHpeW85nsSffOQ4qu9j7VRDqFn+nhdzWOLfYo6l13tJmHOQ6tc5Czwi8kGOBzDEZnuXfsL10Q6udadEVgnb6NCVj6yHUggfaUQHWTywZr2vVgd1FbEs+s34EklCvH8Mt94bI0hx++OFFeUTpDGeTwZaRFmVXjmMPjUyHCJxrPYTa8wwTco58ImyuOMzCvk2GGXEPJanMW4ZCmeGyCbU9VEpIGRP7cxBMZV1xwE3fsRnawxYHqShLlVFhLGTVwhmZcjCilIqDEKWVypo4+/acRRYrnCEnA9dztiih1r9wEuAbkVIRYMZEqZw5n6ddexnJD+d1GSef9hfOLCxb5WqRxQgTTntk2MK55Vwp/wuZjXfPktPWtbdIP+OZVgdDiSY5Q+DqQwhlx5yca+2t52rthzaGCLXPyOkDosYBsUZE9ZVnx+dHOMv0FWe3PnF5TFai8kMwMcpm4yAvVTiCagJpsib2TZJp2ZCxbO88+MT+dJ/3ihOiQ/fJniGydA4CuGjpcJAHpIs+i1PD6zkdIoxkFnmViVR9E4dPwQsJiewvUizoSfZrwtWSoW7RXXSsQxvZB+tOcEBZsACsEl5tk4sglCHD5ATBia8fuF+gIvoua29bD/mJbU5jsjMvoY4MNV2t8kF5+Xou5wUIIJFrJLK+jEM1g0qqsJ9DQSLzhNw7bHNeG0I2baGot4MFWYpD68z9kO2asnezCHXoxlkyF4ejOW3b+GK+a5s1pHdU4giSI//wYLf7+9HHbHm0ifjFyeIhI8vOULf4Oy3ktpVQt2Aec93fWjY01y3rLAi1aqOQ4VZCba2pApH44JvWyZe6XHzIBrfqirhvloyth1DLUJtnOqwO3Eaf2WPZ+rx2PgSSUO98c1pGhLwiCUGqHFqDTDLWImci7hSWvTmc7shUWfRK0RhsRMwhOv6bE+TQME5LnMwq04Bk7r333oVEy7QiyxwGEfg4KdHpraLGshJB9PrPOnBEhoUj7NK2suw4OG3eaaI0lZxx0DjWSDBnjkMkOqiETUmSMXFMjYlDqByeg288xh4lfiKNsjayFPrlXfZIMvScO/cr83SoSd3ncEo8Q5Ey2vCVUUBO4eFd9g7KNnAJYOEtAAAgAElEQVS0GRPODkfKvYyRrAhCoJQ7sDNvjIJL8MC9Iuuwi1Nc7ZPzXv+vTdk5J91yPDjXre0iHBwhUWNOIIJQl2DOOz/1/a1YTsnVevrA+baf1BwjbqLd1onAQRALa0q5lkwLebBmzJU5r/cjz1p78YmbRftqPc+zdqxdTqIxKee0xozHPK7nE051P2bJYa0/kD7BLfs04ajkG0nifOiLAJ9P1snk6l988kpJb2Snp2SFA2nurHvrPPZnOxxHObFAInJunamMoSMRG9naZVzWGx2pFBkuSB+SwhGlkxAgenA936S2xo3FWO01lIX13wiF+Y41bX89HYPoq6yRBXYSuAxT2AhOr4wljL1X1ljwJYIX5pmNQMLNFyKIUNqXbo/1PLrLHkn6kM71SSh9g4+tFbASbLCu6Ds6mW6jS43J/9OJHGx2TBZeXwQGXBxxus1eazjQ5c4GkW2Mbz17BlYqCDi7ZIA9JI+CnX6XnadH9Yn8aJ9MOkSPLlBBUX83fRGZiYMhBS3is4nxHuOIzxpyxlU5wN5YYI5kCjbpI3tLlsnSPPNgTHEyOLsgo2bNkA84C9YEDmF7Yi8+sgQ7mUNrlz6rq3qMo8axtl1sCN04JXOwJyfsDBkwr+ymoLD3Dfkd/k4e3Bul//T0LFvOXsPbPKtQ4nvAnC1g141T0Nl6CN9mkflu1dnOnnFYVm3zZ+FuzbfaozHMVarMM9dkf2yd8eHojxZf0Xpzb73W6EnBNH8nX/wlNn9eezelK8zhLBkzxildQY5jrGHX6JnoP33KL671vKoJek6Avn+20SJylc9sPQSSUG+9OVlqjzipDDhj6dRpV2QrkLz47mK/URHrWPj1ASnzdE47ymk5Xutx3udpcxn3BmYUqzK3/sES87RRR5uVra4aj7F5U+bOoXVI2XocQs657EkcJjUPFsu6d5Vy5d2CFmR2PeXQxjq09paFwbzvWSVmQ31Zj/5YBm5xYnut94b6KUikksde+WVesd5Wqftiz+p6ZbV/uv0ycVjmu1rGiyDJOLrWq7uX2ff+uwRxfG6sv72hJtYxDgGF2H8q8LssGxJ4sgerlNMhHFtkbhk6a5m2fJXysBHvbsG8tR9bfZ216IrwhZe1nqawk/EXwOU/RdXo1DP5+/ZCIAn19pqvpfRWOZNMgKxn//TfugEZUtkOpYJ5LYbA2KFki72t7alVzhuiJNpdVzW09Srv2tUQWKUcLgtLmT/Zr/V+zmpZ/cn37BoIKFFW9q7CS6n7rGusXHbXQCpHmQhsfwScr2GLkSqT/kFl2390OYJAIAn1LigL9vAqZZ7aB+s++63sc+uXde2CsC00ZIRaKWPsqVzoJXM+tMp5U6Lpiu/Tztm1vH0XQmCVcrgMGGUA7blVeiybmVcisFEIxL5s7cVe4bG2k1Bv1KxkO4nAahAQXLZNbt99983s9Gog3hJvTUK9JaZhYzsRnwWaKjtRLmU/kVLx9ZQ9b+zotkZr9ifb53jYYYeVUmsn5trbtxFEdFXzZg8QQm3v3HYq4d8aErHr9WJVcrgsJJ3tYC/bogeELasf+Z5dEwG2lYNtS1X/W+CBiLMA9ttvv7K/3dkHDhNzOJOtO3klAonA1kfAOpdYcS7I2Drf+qPIHrYgkIS6BaW8JxFIBBKBRCARSAQSgSUi4PAjh1oKttan2C+xiXxVIpAIbBIC9mf7ioREisMP89q5EUhCvXPPb44uEUgEEoFEIBFIBBKBRCARSAQSgURgRQgkoV4RsPnaRCARSAQSgUQgEUgEEoFEIBFIBBKBnRuBJNQ79/zm6BKBRCARSAQSgUQgEUgEEoFEIBFIBFaEQBLqFQGbr00EEoFEIBFIBBKBRCARSAQSgUQgEdi5EUhCvXPPb44uEUgEEoFEIBFIBBKBRCARSAQSgURgRQgkoV4RsPnaRCARSAQSgUQgEUgEEoFEIBFIBBKBnRuBJNQ79/zm6BKBRCARSAQSgUQgEUgEEoFEIBFIBFaEQBLqFQGbr00EEoFEIBFIBBKBRCARSAQSgUQgEdi5EUhCvXPPb44uEUgEEoFEIBFIBBKBRCARSAQSgURgRQgkoV4RsPnaRGAjEfjVr37Vvfa1r+1uf/vbd7vttttGNp1tJQKJwCYicOCBB3bf+973uutc5zrdkY985E3sSTadCCQCiUAikAjsmggkod415z1HvRMh8Je//KV7/OMf39385jfvznnOc+5EI8uhJAKJwBQC//vf/7o3vvGN5bYb3/jG3ZGOdKSpR1by+5/+9KfukEMO6f79739Pvv8EJzhBd97znrc7ylGOMnlv3pAIJAJbDwHr/Bvf+Eb36U9/ugTzTnGKU2y9TmaPEoENRCAJ9QaCnU0lAstG4D//+U/3zGc+szvLWc7SXeta11r26/N9iUAisA0Q+Nvf/tY98IEP7G55y1t2F7nIRTalxxxspPoLX/hC993vfre70Y1utNaPX/7yl90d73jH7p///Gf30pe+tDvTmc7UHetYx9o08r8pAGWjicA2R+CPf/xj9/GPf7xUw33kIx/pjnvc43YPfvCDu9ve9rbdUY961G0+uux+IrA+BJJQrw+/fDoR2FQEvvKVrxRC/bSnPa074QlPuKl9ycYTgURg8xD44he/2L3mNa/pnvzkJxeyulnXt771re6b3/zmDgG+3/zmN93Nbnaz0qXXve513YlPfOLN6l62mwgkAnMioApm//337+53v/t1Zz3rWbvrXve6JXB35jOfuTv60Y8+59t2jdvf9a53dXe+851LAPEqV7lK97jHPa57//vfX3Q0DPPa+RBIQr3zzWmOaBdBQHb60Y9+dHf605++RIjzSgQSgV0XAdnhe93rXiUTfNGLXnTTgECmlYIqA40rCfWmTUc2nAisGwFBsnvc4x7dIx7xiO6Sl7xkVpY0IPq+972vVA297GUvK/r4JS95SffqV7+6ZPfPcIYzNLwhb9luCCSh3m4zlv1NBP4fgZ/+9KfFeRb5PN/5zpe4JAKJwC6OwDOe8YzOmQoPfehDN83p/cxnPtN9//vfX8tIm5Ik1Lu4YObwty0CstP0yslPfvId1vS2HdAGdfy///1v2f7yoQ99qPvZz35Wtrnc4AY3SDK9QfhvRjNJqDcD9RW3+cMf/rD7wQ9+0MlguuxzERH7zne+0/39738vfzva0Y7Wnec85+mOf/zjd/bfHXrood1f//rX7pjHPGY5JfrPf/7z2r0OkDnpSU9anKR//etf5Xn32berHZkRlwNmzna2sxXFO89lX93Xv/717ve///0RHtP3M57xjN173vOe7uc//3np79WudrXus5/9bOmjNpXTnPrUpy7P9seu7+c+97m7P/zhD91Xv/rVtbFf4AIX6I5znOMU51MZzo9//OPut7/9bWnL3j+/1ZdTtJUq/uhHP+q880IXulC35557llsOOuigNayGxg0P76vnJPplHha9Pv/5z3ePetSjSgmR+YmrxgA+MDRH5syc1+WgjKWM0gc+8IHy+K9//evuhje8YSHo9eFGjMOnPvWp7u1vf3spLTcPMlDkqm7PKcPHO97xyn4q82rPVcibMicHmJDDYxzjGN01rnGNInecbfsvL3e5yxX50a49l+5rkbd//OMfR8D2tKc97RHk/exnP3sxbNqLy33moD83+vHtb3+7yCQM4WHM9QWrkCn4OxBO3+H53ve+tzxnvcHpHOc4xxEIzpTca7NFPlaBlbGY16E1GRjUB0tZHw7GMl/W0ZWudKXuMpe5TDl1emhNDs1P6KNZsrboWMfWAd1H99Q6TBkj3ULf6IvLgTtkwnhadIZ1ZTsGTMjESU5yku6KV7xikSPzviqd8clPfrJ7znOeU8oM+/K6qJ6Z9zmEmu257GUvu/boLEIdupns0JP0k7/F2q+xpycOP/zwso77F/3moLO+7p7V/3B6P/e5zxUdRJfc4ha3WHN6W3XbPLqFPbKuZ8m5PvtdGf/HPvaxcj854pCf7nSnK0OCD10T+oxs+s2/+/qMM0+fhpy7x9/Y/DE5XxbW86wxOsX8GlvYEuvNZW7ZlrgCP3t6zTmbY1sBXWweF11jLbYjsK4zjUO6CcbOEwi/i4xe8IIXLDqE7Qj9wpc6zWlOM7nU+nPugTEbduxjH7t7xzveUSrY9IEOIhfsMNtbb7sgQ+9+97vLuqPLlXNf/epXL3aazAja3/3ud+8OO+ywQhJhTR6vd73rrcmj3/hp9Nu5znWu4h/yUcgYnNj3em22yPfBBx9csHKd6lSnKu/UzpDM8s187cClHT6edcNvfdOb3lRK09kz5er0MPlexfoxx/rS6n9PTnresG0QSEK9baZqvo5SFIiRPS8OqnFRbPe85z0LgX7e8563g8PFAXzqU59aFC3nP563B+ROd7pTUZ4U7U1vetPuUpe6VPfIRz6y/M1zyo4/+tGPdq9//eubjEI9EkocKfS+vfbaqyhqmVeGUf+1TTFRhE984hO7F7/4xd3DHvawMg7K/hOf+ER3//vfv/Q9HLihsSPM3mU8CLh2OBgPf/jDu/ve977d7rvvXsbCedHGs571rLXAgPLFu9zlLqWfe+yxR7nvrW99ayHh+mn8DuZgEJX0PP3pTy8KnOGCCYWuz0P9mm9Wd7wbwUdyRY/7eyb7bTEe+sLRVnrEAfS3F77whYW86r93MJ4PetCDyhzf5CY3KXPsPnu0OZf2ZzJWyKQxwc44W+QNsWewBQA8e6tb3aqcTu7vMPbJr7vd7W4loDGvvLW0HwTDHJGXN7/5zUXWXUPyHpF5Y4RbXVZf//a2t72tGGnXl770pU6pFwzJZ4yLQ0J24mqR+3lOa55nbbZgxfmwJpELjiyipv8CIkr+rJN3vvOd3ZOe9KQi39aH9Xmxi12sOEAwsx5DhlraND8tsraesQ6tg9BhiKA1EsGpGLOAmyCeq0VneN8b3vCGoiNe8IIXFD0SJ/FzUsmc0slV6Aw4c3yf+9znljW+GZd1JShx4QtfeK35qQw120SWrH/4D2FvbZEz65BNC31117vetTvlKU9ZnP55DkaKOeHs3/rWty7P/uQnPymyy07Eem2VXYNt1S0tcm4PJt1svAgcG/uYxzymyFT9NYfWNueR82VjPU/b/fXtWWN/yEMesmbnA79f/OIXZd7JgnvYMwElc7meNTbmKw1hXa+x6LuAe8gjcq/M9973vndnTi9/+cuv+U1+e8ADHjD3+Sctcy4gTJbpZcFKF9zodX5TlB4LJvF33GctILr0IDJsTQoG+Lc1fPGLX3x0rfAr2QJVc+TWXFhD/Df+w5e//OUyN5FwaZFvfTnggAOKPX3CE55Q2neFfjCO8PsEUPiC7r3CFa5Q1ozf+Rj8XWQcEacf6ZlY3y1Y1r5ui52YR2dsho7ONleDQBLq1eC66W+15wUxoWDiMBjKBYm56lWvOkjCEDMOH0ds6PlwipAtRNSFMHBGRJbnPWyGAmZkKOH62WiHMx9919ZjH/vYYjTdK1rpCmIjcxoGot93Ro5y54SJ1rqi7ZOd7GTFwMTnWyh/YxNlZRAZPApYBlz77vvd735XiAajrbQSrgwXpatvT3nKUwqhhqPggP+2/0hktT8n6xEU/dEXhrB/MMjQ/IneIjgCF8bIKN3nPvfpXvWqV5Usflwya7e5zW0KZiLVH/zgB8veTNm2KC03Jp/oQRpEqYfaC4y9tyb9MBKE8Gxdqm4O9cfftTuPvM3bfj1H4ZwxxGSoljl9RR5lXe2FioPfZMi848Mf/nBxcK0Jl/s54zBj/EOeBBI4FaLX88p9i4wsGysOJeeHsyfTwYm49KUvXQi1sQq8GLdPtSGG9frQXwEDz3NWkJ3W+WmRtfWOtb8OQrcYY62H+mNu1RnGam1wUmXqXZzTK1/5yiWQ5DR+mZxV6Aw6xpw4qDCczxb5WdY99LFxq8oIXevdU4QatoJcCLPMWR/7mCPBq9CttR4nf2GTWsdirl/5yleuyWg8p0STfhqzJ3W7Q7qtRbe0yDn9jnTQu8iANSd4gExbc3H1bY6/D623ITkXVLDGn//856+t7VVg3brGalmp/QwBdTaJvWZLBJL7NomOvd3tblf8G7pqPWtslu2q57cva0O6KeQFzjKXL3rRi4oNeMUrXlGwn6eiYmzOh2yYtuAUQc14dr/99it+CBmUQRfIvuY1r7lDwDhkTVCMPaRT2LLQ52NrJcYvoBD+knv5KQJD2uNXCTa3yrfn2V8yev3rX78EJPv6QQb+5S9/eSHK8fkuwTF+mrEi+XGRHz6OoCPsV7F+FvG/W/VW3rd1EUhCvXXnZl096y9oxFcZqvJGymwoq0nByFBzhFoItegwBSvq97WvfW1uQm2AnAVRd0pNKVRtUIcIdd/pdX9EK4MM1X3nfMg4c5DqUnQKlXJGpmsC5X11llnpJ0wY0biP04hQIdQiqMqWw3HuK2fPI9x+58gvm1Dr75Aj2Z8/Bhw+ZIDjyrB57sADDzzCvEWUXQRXQIbzRm5qsuF9MvRK5OHQSpj0d8iA+XtEdVUmCFQwojAPx2qWvC3avjJeBN6YyUkdgIq+KhtDpjk/ynZdspacUc6B6HcQak6dvsjqRtUAx4G81WW488h9iyLoO3LrxYrzFHIrWNN3YAScEA8lmGS6Xh/6Kxsh0GKciF3L/AhWCWpMydp6xtpfB3HaqjmaItStOoNsCFLVxI/Da/2rYiEjq9IZgY21HTLZIj/LuicCLYJKKk/iaiHU7M8d7nCHUjk1RKj9jT4QyImKgSA+8xLqIAyCRX1bGHrIgULaa5HdWOu1bhvTLdZOi5xbw3Ts+c9//qJjY6z6XAdRFyUEcFatJBBsviJYZs6WiXXIQMsaq+1/6H1rBwkUkDRuZG0Iv8A1sr4ytIva5WUTauMyn4gdQgh7AYJ5t8cFli1yNrSmVZlJYtiuhkgLFgv01XPvuagoUN5Nt0sqSBBMrZWxgEK8T1VT6MVW+Y5xCPLy19hguiUCvNayT3jx8ayNuAR1BS/7Y/N3PmcEqlaxfhbxv5elg/M9m4dAEurNw36lLdcL+trXvvZadE/pjquvGBmjZz/72SXbLEMwRaiRLMbYvhiEZIjotgyQouU0cELt71Huh8AgH31yM2SQtRF95cBzJOP/ZcY4sIgBo1B/p5kCZlREacPo1sZKRJYilj2P/25xUMfIYt1P71FijpApZ1KCbo7m/dQNPFyzCLW2ZIEZOo68IIVsNOMkmos4IYRDzq/yL+8WWfbfQ0GYwGxRp7MuSw1jHG3pYxDqKXmL9gNb/bLfLMpP+xnyyDIIiNiDp2xMW0OEWn84FuRTyXuUDStvVvVQE+rYO4tQyUYz/pwIfan7MI/ct6yj2pFZJlbR9hDB8VusI44OXdC/lBrau9cyPzHfU7K26FiH1kGU1VtLsp+czMgYyXr4ezhkLTrDPWSuX3Uzaw6XqTM2m1ALrMKrzgjVJMl/D1Uy0U0CWnQSPTgmb0pJVSkJBMpW0lvsj/U7T4aaMy9zJ9hTZ9Jm2ZNaN7QQrjHd0tdzY3o/9gjDSwAUkZRRFySux+p3AUjZfZi44CSjJ+DXr/IKW22u4KDaq64+CVldFtbxvnkJtWAd2yy7KWiv6oF+hz05kSQw7tp2aas+26G26WOZ5RbdVAdMaqxlgWVC+U1Ocu4HgfvrPgIVto+pFpxnW0/9rlpnTNkwAQafvNJXwSLVX5IJ9JxAMZ+wXy2mrdCJ7JbKGgH2qbUyRqhj3de+VKt8x7ijGlIQlL9Kzwq+mxtn6vBH621VxqZiwTqot0h4nwCVQBXZWcX6mdf/brHxec/WRyAJ9dafo4V6GAtaNJKjytnlqPp/V58cuUcpEgVEycwi1PZQUlCiqxyZMaLb2vHYcxgHbClv4wS0Zqhlw2SROTzGF33n1HGQjZWzrMQqFGs4bKKUMmx9YxVlu6KfIrhK75RFTV0tznHtmEVZUuy5Uj3QesEdIY797PVzQ/PHKYEJ58l+cv0QzLCnuf6GdRhF+yDNidJUTsysg46WQagRVnv0EVWZCNiTgxZ5W6R9ZbECGhxROAxVD9gLKwtvTZAJ2TFrRTBEwMYzQahrOa6Nu3kyz/011yr3LfIQc7ZsrKLtMYITf++Xyvf73DI/AhVKWqdkbb1jrdcBfcG5anH2W3SGw/1UgQji2YdYlz2PzeMydUacP7HvvvtueIaaPFsfnNp6C4lxT2WoVYjAC1FSqTAmb94FW3qdjhCMpJ/mzVDXOi62YsT8hKxa24JTLbLbz1DP0i2RHZ8l51HC61CpsFtj2fhFMmxIoUOx4ChYOESol4X1ooS6Lvmmb61VGUjkzj/LDlrNGzCJYLCgPF9FQAiOdVVVveatD/6GrU2qVdjdPtFr0fVBTgUIWmxY/U4klm3StuCMua+3KNX3Rkm2rV/w5g9MrZVZhJr902el+Misd7XItz5Fdt86F9RWlWh7okSMoAsfSICIDxtZf+uiJRmyivUzr//dOu9539ZGIAn11p6fhXsXC1oUEimidMai6hrpOzSzCDWHlHGTnRNhXS+hFnlU/qSsSNYgorythJpCZAxlAkWJ+32PfWJITShcJdv6TylHkAEOjJ6oPqLF8HhWn0RC3VdHlO1PEi2NPTu1oavLPfuOWm24OU6cG5mtKEFqnXSl6SKzQ5njofnzXnPF6ee82v9r31Hf8a+fRXC9XzQ4yGX0j/E85JBDygEgizidfYw40Uo5GXqHfIVxbpG3eds3B5wfY2Okx/ASSFGiJxil5Fs2RwWHagjrifMU5CXIzCUucYm1SH7soSbTDsmJLKjsdavct8jDqrCaItSxjpCo/qeayAYH2BppmR+YtMjaesfaXwdIbwuhbtUZMrSIYeijwJC8+A1W9ZkH8xLqWToDzs5rUG200YeSObBNJkywrn842BShljlzEBYH2DVGqMOxtsYQaZUf9PK8hNq6VCJqDfYDhZFFpF8FjFtktybUU7olzv2YpVNVdcgiGmNk+4OIW0/0jnJd1UPzEgKZOwFodk4WeNVYL4NQh22FLULm9GdnNPRtyLLWWEsFQqwvwVh20jYfARhJiToYEOO3ZUQ1lDlDAJ13UBPAFj0f94TPM8uGsZuy+33SXgdBnYTt5HjBqTphUI/fFjEkdmytsNV8CNVYs/aQW6eqHsifbHmrfMuwsy01Xn2Z7RNufi+CbWye7W/rq323Vayfef3veeY+7926CCSh3rpzs66exYKmtOw3qvdgeTHH1SeN9tlnn3JIFSIq4os4umYRap/m8HyURq6HUA8pwlmHkiEkiF0YCYEADoesJudjbD9vlG5zJNwnC+I9DDKjVh9kARMOsRLxyCLKEiB68XkuxorDJQhQl+zN6xxHhppTH4dktE68KC1D188wz5o/xl4EN+YfdmSEwYmTLDmY9sfCReY65oiceD7u4xAqqec8LOJ0ymoi4y4GHGEVQY+TxEMOWuRtve2PEWo4OZiFYy3oIcjDEVXiF3vNBaxgEBn2iJjDKeYXCVdaRz6cvG/twT4i7tbSmNy3yMOqsJoi1LE+ZGesj/iMjEAUeRYos42jdX5aZG29Y/V8vQ6s3xZCHWOd0hkRwFN6irQFueRMOx3fequvZeoMjqbTcGudwHl1gFOcLj5PFUyL7Lkn5lsZax1grINv4dRGybe98oKaMFLCqVw5ttUMkbyhwOiie6j1C0GQnRPoCj0UpyBz4uPwpFbZrUlfrduGnp+Sc8EltgrRia90IGQOu3PoFv0jIIqkzEsI+jZ0I7COINbUOQXuGyJlYR/sARbothbpTydmCyBFoHtZa2weQi1DbU2zFbZuDWWoBZtUMiHStU1VyVHriNb1FoR6lpwJAL7lLW8pFVh1gEuGnH8jgK+iSabYp8pqn46sOc+ADlciPmutsGVsNj06ppvNu+ojBxYKKEZV4ZR801v8NDaWDzZLP8T6sCbo9/p08fBl4Nv33Vaxflr873m3+LXKRt63eQgkod487FfWMuVHaXLg99577+I0KFuVHaHAXEg2Rcn5khWk8OOQjKHnOUn2rrlfZNZnq+xJpMQoSQpEdJaxbylzpOw4BPaCyQbrl8gtpwlRo9wpT8YS2Y9TITkD9j4zpMiItkVZKX8KaqjvkbWmnEX14eE0afvSZJEcUqH0zechGBkZae8PI83JssdIKSdHBhlHZrUZzqN27blk7OGkLRFbpdzxWaiYE04nwyuybay+12vs9bekW4QDgWOkRJDj80/hKPbbEqlmmBhwfTvRiU5UmmBcGHRziTQqoZIJqe9xH6cc6VCOj1jDEf6CDua+Rd7Mm8wLA6ZN1QEOojM/MuWydoId+mZsMukt8qYEu6V94+M4KEs1lw4dis9d9Z9XkqYcTfsyQkreHDLk0y2eIxucGWtMFJzT4hnvVdZGxhDxOLGc0+I99gFyBueR+ylZWAVWMVfe7XAfcirQYlzGYN7MpUsQxKfCEE2yHZ/4EZgy5lZ9FG3OkjW/LSIXseb668B5DbIVtQ6LfZvklB7ioHGS6Rnz3qIzVCT4fB7dgQTJ1vtvGdggtKvQGRxHc1bvdfT/5sJ+YY7pMgk1Z1qb9LKgUf3t6VpuZaYEXGSUlVJHkEp1B2wd0iY4iUjKPvaxR7h9/sb6YnvMiSCUChJrix6OT7X199TOWj8y494bnzNDQAQc2YMxezJkS+fRLWHPZsm5NSWTJ2hLV8BWQI8OIldsN1lC/Fr0mQC0b1q3yPmysWZPYo0JJMR4zIu/C2iYT1U/girhZzhnhI3VH/JlrdLDvrsctguRYzf5MPwbc2atB4GcZ43N8pXq+UXaZT3ZXBVicLW+ZKjZRTaDb0Ee2Vt2xBoRYFM+TY8ot/c7Mk6net6aiK+NjMmsQI/2WuacnNE79CVfhFzL7lszqkgEAeDknexvVEwpR+cH8C30Na6ptVIHQ6xj9pCtIOdkmS8XfhVdOCXfbDN82VNrGrrSFPEAACAASURBVIZsxJB+0E9bQQQK+FX8F/2HOTvtKwswppfhpy+qM1qxnGf90K8wnvK/w95N2ff8ffsgkIR6+8zVSnrKWDF4SjO3esSsziLpLwJM0c7z7dEhEBEcjqGLkh07KIST4/Achn233XZbyXzM81JzxzlBhvslTfO8x70hB/Dsf4KrfhcHbr241xFhzin5m2p33vFs5v0hJ4jlLHnazD6uou1lr49lyNoqxumdrTqjdV0to5/wEijkKMdp9Mt476x3CKYJBqouEUydpTu8Rx+RI8EZ/wjKCYht9vrfTFmb1TbiQT9uFZuzCnmKw6mQfaRp3sDyZs7dKvBY9jtDV5ElZG/Md2nV375cIjA25HvV1QWCH1N+1UbJd7SD6G91P3fZ85/v2zgEklBvHNbZ0joRWE9p+Tqb3rKP23fIMZWlWeR7lpsxsFklrpvRn2wzEdgZELBnkB7wT33I4CrHJvMjc6pyo/XEYtVJkb2pv0O/yn7mu7c2AiETstQbvfd/ayOzvXo361Cy7TWS7G0iMD8CSajnxyyf2CQEEGql1g7AmDeKvUldXnmzIq/KOJWkOY18O1wINYdaGXFdqr4d+p59TAS2IgL0gPJpeiD2A29EP5214Op/enCqbdtslDG3fIpw6l35+86BgC0jSmszyLJ95zMIte0lQ18f2b4jy54nAtMIJKGexijv2GQEHERi35hTHpUa2S9n/9i8TtwmD2NlzduXhqAquxw6EGhlDc/5YuXy9kPZP6ZMz15pe9/i0J05X5e3JwKJwP8jYN/pQQcdVPYXr3cLzDyg2tPs0MB5SZBDiex1dAZDXokABNgEe4intg0kWlsTAcE1+5Wdy2KLgvNWbEGhH/JKBHYFBJJQ7wqznGPc6RFwmrQDdZx8mnuEdvrpzgEmAmsIINIO73Gy7TIPHEuIE4FEIBFIBBKBRKANgSTUbTjlXYlAIpAIJAKJQCKQCCQCiUAikAgkAonADggkoU6BSAQSgUQgEUgEEoFEIBFIBBKBRCARSAQWQCAJ9QKg5SOJQCKQCCQCiUAikAgkAolAIpAIJAKJQBLqlIFEIBFIBBKBRCARSAQSgUQgEUgEEoFEYAEEklAvAFo+kggkAolAIpAIJAKJQCKQCCQCiUAikAgkoU4ZSAQSgUQgEUgEEoFEIBFIBBKBRCARSAQWQCAJ9QKg5SOJQCKQCCQCiUAikAgkAolAIpAIJAKJQBLqlIFEIBFIBBKBRCARSAQSgUQgEUgEEoFEYAEEklAvAFo+kggkAolAIpAIJAKJQCKQCCQCiUAikAgkoU4ZSAQSgUQgEUgEEoFEIBFIBBKBRCARSAQWQCAJ9QKg5SOJQCKQCCQCiUAikAhsFAL/+9//uve85z3d8Y9//G6PPfbYqGaznS2OwIEHHth973vf665znet0Rz7ykbd4bzene7/61a+61772td3tb3/7brfddtucTmSrOz0CSah3+inOASYCq0Pg3//+d/eNb3yj+/SnP10M+ilOcYrVNZZvTgQSgSMg8Kc//al7+9vf3v385z8vZOvmN7/5Lu80/uc//+kOPfTQ7ve///2gxBznOMfpznWuc3X+Pev6y1/+0r3rXe/q3v3udxds//vf/3YXuchFCsbaeOELX1ic9BOe8ISdeTjkkEM6OnHsOuUpT9md9axnXYj4fOITn+iQp7vf/e7dUY961KWvBOPRxgEHHFDefd3rXrf0Na8dETjssMNKYOOf//xnd57znKfba6+9RiFiG9/3vvcVWREEufjFL750OAVa3vjGN5b33vjGN+6OdKQjLb2NoReOyfsZz3jG7vSnP33xC37xi1/s8Ogxj3nM7oIXvGB3jGMco6wl8obonu1sZ+uQ3ktd6lLdJS95ye7FL35xd7e73a079rGP3R100EHd3//+9x3ec4ITnKA773nP2x3lKEeZHKs1/PjHP76s2XOe85ylX6uek8lO5Q07JQJJqHfKac1BJQKrQ+CPf/xj9/GPf7wYwo985CPdcY973O7BD35wd9vb3nYljt7qRpJvTgS2PwIIHGf0EY94RPejH/2oe93rXted+MQn3v4DW8cIkAx66gc/+EF3hzvcoUNkn/GMZxRd5fra177WPelJT+oucIELdPe97327E53oRDu05vnPfe5z3f3vf//uFre4RfknyLfAxVOe8pTu6Ec/enH2A2/zgGQgCYKLT3jCEwrZjusnP/lJ98QnPrGQA31BOlqv73znO93Tn/70QgyQ91Vcgdn73//+7qY3vWkJkiI4ee2IwN/+9rfu61//erF317ve9bqHP/zhoxDV95Klm93sZiuBUzsPfOADu1ve8pYl4LMRV8j7/vvv393kJjcpBPhhD3tYd7zjHa871rGO1enTz372s+4e97hH9+1vf7t79atf3Z3//OcvZBrpf8Mb3tB99rOfLevQ2iJ/H/vYx8q6QZStK7L+hz/8ofvud79b8EbIkW1rRztTwQOBjGc+85ndWc5ylu5a17pWgUW/BL5uc5vbdA996ENXNicbMQfZxtZCIAn11pqP7E0isGURYPAYz/vd734lcyGDwXif+cxnLs5lXolAIrB5CDz2sY/tPvOZzyShrqbgN7/5TXGYz3CGMxQSy9GP61vf+lZ3oxvdqJDGJz/5yTtkq5FiZPhRj3pUIQt9xx2pvt3tbley0f0Ahjm49KUvXQKOfQKFVCPnJznJSboXvehFTeRYG/qx++67r5GCVUpZ9D8J9TjKIVdkZxah9oa417yvilBr54tf/GL3mte8pshyLeerlBXvDnl5zGMecwQskNd73/ve3ec///nuTW96U3f2s5+9dMfaQ7Sf/exnr/3N3/kY1pO1U6+rwNA98wQMv/KVrxRC/bSnPW2HtbZRc7Jq7PP9WwuBJNRbaz6yN4nAlkUgjKBMmLKsqejwlh1IdiwR2AkRSEJ9xEmdRajD2X/961/fffCDH1wrxw3Sqwy1T8LrFpTZy5bNQ6hlzBCw5z73uTu0OUscZdM987znPa9k2ld9JaGeRngrEmrVEfe61726O97xjt1FL3rR6UEs6Y5FCPWHPvShQvytvZOe9KQ79ERVCR9DRUZU2ixCqK21Rz/60SWbLbtdX0molzT5+ZodEEhCnQKRCCQCkwiIHHMuT37yk680yj7ZkbwhEUgEBhFIQj0foVZ6rdz7+c9/finTvuxlL1te8LKXvaxkn+2dvuY1rzkqbQ6C4vjLgNUl9rMy1NHmO97xjrIP98IXvvCkNMtkIxnmt2XP6OQLJ25IQj2N4FYk1HrNRtszrJR5owLeixDqT37yk2W/t0z0Fa5whR0A/+tf/1oyykrIY3vDIoT6pz/9aQkuPO5xj+vOd77zJaGeFuu8Y50IJKFeJ4Bb+XFKyGEq9qDYY6c89+pXv3rZwxKXgyE+9alPlUNtKC8Hr9j/pUTul7/8ZWfv1r/+9a9yuwMilPd+//vfL3vFXAy8SD6ihXR985vf7D7wgQ+U33796193N7zhDYsyo9xjP1E8G3vSGADvPc1pTlPu++EPf1gcCBFGlwMoTnva05a+xOEURzva0UqpkD06xulywuXpTne60ve4+mOwB+fc5z53JwuhbM/loAr9r6/6wA377pQ4az/6rq0znelMHeXvPXB0OZQLHrNO25yFeT1277BPyAE0DkCxJ9Bl7A5DMVdTmMeYYKzkSgmU/YL6bp7rQ3lmyYtxM0wOxHEoyxe+8IXSL/NlHxnc44o+vfe97y3yYc60dY5znKPcb/z2VM2Dvzk6/PDD1+ZaW2QCFn1ZMb/+PnZpX//tkVRO+Y9//KOUYYbc9GXGHChpd6858HzIvWfr9smK9/RltZ4vc+AQGVgo/bziFa+4tkamsLMWrbG+zJOVPg7meF6ZNUY4W1f9y9pxEMzUQU6/+93vyh7D0Bv1e8wZjEKvhIyTT5f3wzuuWlZgTuZjHobWgkNwvDt0R7xHO/bReXZMXug1a8Rc//nPf+723HPP7mIXu1hZy+Z56HCcemx0CDl1Ta23ZeBMV9jvqn8w/fKXv1zKPu9yl7sUOYW/Q5AcAlTroymd0T/k7GpXu1rZ6wgTc3CVq1ylO/WpT13GCW9rGd5k2dqrHfn6cDDPml/63Lzqqz2T1qpnbnCDG6zpkXnxHlvrszLUkYnWH6RVpszY73rXu3YHH3xw9+Y3v7norLGLPXvFK15RDjuqZXYWoXaomPtvdatbFTI/dbhYEHByaH9sXPUc0b2Xucxluo9+9KPF1l/72tcuutFVy7QD2mzTCXvsd7Jg/hAc88M2sPPmeD0l3+TbORt0icu6CFmhX2VStckGrKf/5IS/QafC0hpUxk9H1YdPCZaYZ6XHbDZ8jLH2hUYneuCHkCvr6xrXuEZpn43mwyCIdcl1Pxuqz295y1uKD1IfIugwOIGdoQPMpuYxugjT5zznOd1LX/rS8u6xa8gvoh/pxiHfbhY2ixBq9oU880sFiujaWWXqixBqc22rhDL4fhY83mctCmoNyQVCzh7Uh8+ZOweasTFkR1AgDmINv47ckz/yqMS/3/Y8cpb3bi8EklBvr/lq7i2y8KxnPascgsLBt9iV11AccQgEoycSyDGLPWRIsIMlGHskksJzQIm9Qo985COL48MIK6VhwL2TEfEuJ55S1A6oohwp5gc96EHl2diHFs9SwlHuo30G9hKXuETZb0MRIQ3IuP264UgwhPe85z0LMVf+FgbDYRdPfepTRx2gGMOFLnShQgrDiRFEiENFjK2O/sdv8NGnetx1300II+YET84t53PW1YJ569hbMefI3PnOd+6uf/3rr80D+Xjb295WjJm5mpIXjh25YYg4Ebe+9a0LjpwCsuL98SmXL33pS8XomHtGh2NjPyLs68+9zIs/XIfmOvDShzvd6U4zI/Nx4qc1MWsMrXKvT63zRfYdxPLWt761e8ELXlCcv+iPQJd10opdKw5D621MZrWNjCmPs+ZiDSMYSk3rtTMk49alA2U4hnQP/WHdKO/zDs4Jcufq46uf9MlDHvKQspYjW1g7ipxK/RrSA+TSoTycUQc3RWksoqQkN/TU0HxpW98+/OEPFz2IVHCclBwiouQbUZGNpNvoO/j73XPG6f36R3dOrTclvOvBWX9lOOkm/bX9gvMXRPDlL395d/nLX37tbxzGBzzgAWUttugMGCJfbIeSZmOidz3P4Xe4Uj1HMrX0O1IPl7osOX471alOVTK/kXGS/WUryBqMzb09mNYF8mU+W/GepW+HCDVbiOjRfYgV2xNOb8hl7I3W73mvIBiwQ2BdAhzvfOc7i63gxO+9995NZC76r+S7PiCsPojOWKyXq171quWgJbIlu2eurAW2EllCXgVE/UYPhyw4Dd26Jfe//e1vi95+yUtesjChDhsHSzqDXrBfVlCRHRBEEUS0js3xov2nO8m1sZFPusZaZ8usC3IVh08JIrD1bCDZJncw0K9FMrkxL9Y8vyfsGv0uiUH/RZC+T6jJn6CjNVQfaidgJYhhDh16F/utp+axlk+2yBzbUhD7lcfkdx4b10KozS1fsb6QUWuaHqj3UIcNcmCgrWR0B/kW5LBm6gC9exch1GRBsmho20a8j56XxRaE6cuFgKTD0Kwn+tQajLmzpvgvMaaQebqfzLOddBrZEODoJ2zm1Sl5//ZAIAn19pinuXrJUaHclKvVe0ci+s7BYkg4upwJ2bIoiaEgRN04/QzQWGlTv7yQo3Cf+9yne9WrXlWyFHGJ3DIQFEucPjlUmsg5FEkMBRUHxtQnY8aeN++ulSTFyQD1FXb0YWwMHB9Oj6isTIPPPbgYas4yUsg41QeJ9PseRl3ZYEtE3169Kcxbx96CuVNsBQuc/ssIMFyR9ZDRQgR8l3FKXmAQn4rpO83kSIBF+Raiaj6Q29iXGPsGkRLzLNPpWgT//lyHIeMEDh0C1F84nn/lK195BMe/P4ZWuff+ofniBMlCcXJDVq0Fa4uzdaUrXal0TYDryle+ciEtnMNW7IZkfqgf2miVWfcJstTrKNacjOTU4TvRfv/kW/MchDqcvCF8OTR0xclOdrIjOEHewXklh0N6YCwrCCd6pd7n2scJwUUIzRNHPy56QXt0kEylEl3kOhz3WudENoPzhRjOWm/6sgycYao0OQjBkF4VJOHk6hPZa9EZtZ7mFOpvEMvY+sGZjPVuLsmGqgR2JUgkHGXi6BgOZa2z9RWpZnsQorBNyLSghTlqwVt7s8qgQ844uHSS6gMBPm2TU9jUFRfm3N9kaYf2d7YY4iFC7TkkSoCHHhQ4qiupxt4Lh3322acQpKHycDgiLMi6efNu40GWVN0gCghDXOaAHvI+uod/IBNf77mNAHGLPRvqt/cjrvqmfZdxsxswrU83X7T/SAry6n21fMaaZY+s5Zh/QR5jjtOk/S7AMGuP/Ky5rjPUkWhwf8ixQI02BJ3H9uu26Kaoopg1j7X8qh5jp21DmPpE15AOtjYEmmXzWw//Cnkn03zA+uJr0A0qM4b8M76qde6wU18MEdAhH/zIOvi+CKEmW9acwGD/0NRWuRizf337O+TXWYv0Mx+gv4e7RY/kPdsPgSTU22/OJnuMHHDS+wYxslXKXWULREg5QbXipEB+/OMfF3JZG4P+aZa180b5htLsK+GIglKOsa+nflZUnBHgtIpOInbabSWVwFgPoRadh4dTWUPpybBx3mHUP5mz7rsMuUg+h5azNuWAiNYiflOYt4ydgWjBnHFFCij1mhAxZMgoR0NmbkpekAfBBYSo74REhlaGUFsMiTEo74wyLrhxtOpSNIZ4XvzruVZaL/BDxgRGpj5LEs4OZ3lqDOsh1JwS5e7mWVYv2vJvjkLtWJgD0XtZT1i1YrcooZ4ls+bD/HHQo9JiHkLtXkEBTkxdQdJCqOGw3377lYALB6jvDHqHOREkHCLUZABxkC2uM+ktTuvQvNArkQlH2KxbZX4RCOnjL7skiGJ9RCBlbL0pn14PzvorANgvSR4i1CHzxuNEXZk7zu28erreIxyEKwJY5kVAkWzJuAVxIQeIN5JD39RrTiaHnfEZHfo+5tTaNP8ca7phCm+/z/rCwFjJt/bJi0BRfcJ33I9sDREAFVxf/epXj2CDZV+VvEegcOyUbxkxdpCtMIexRWAWoR46DTnuN+fmo0/+ZUl9Jqhvk/xdcEWQie3q26K6/1P2bKzPESQUNKrnz/xHAGW9/dd32XdyWctVkBjVaAIzMZ/8D/9ft7ueE/HH7IP3y/aTnZCf9RDqqXns4zlW0TA0V/0xWBOCHmRfkHFeQj3PKd9D/eEfCeDRtSpG6sD9ooRaO0OB4Fa5aCHUfOUhvy78PWu+TiRMOvB5w7ZFIAn1tp268Y4jgspzkY3+YQyRhRIxFlkd+pxI/eZQPPaIKUuNS3mzMjZKV8ZRGZlMZGRB474hhyb6IHqnrIYzbA+1DEpEW+tPmvhciMu9nEj39jPUnBTZIdkt2SGRXZFWkXfOGQe2HxSIrBciwzmEm3HKYCqhQyBnEWpGhxGSveFATTkgY85dfyZbCLXSoxbMlc2L1M/K3rbIC7xlUTkm/cNx+plJgRvkGXkkG9qXQTF/9bwtgn9NZGBgv5K5ikzirM+SmCuZSGRtagyLEmr7F5ELGRpr0GXMLlsHBGpmOSqt2HlHLfPej7RoG6Ecq6qYklnv4NQgXdaSigZ6BMZTGWp9QIyRKkEajgTHCO4cw5qg1HqF0418ceTstbdO+2cQeJ7z7LexShV/FxwjE0iw/pNDJaVDGWrvUoLO8Y/PtdTEMdoZmrOxIN6s/bP1Ol8U56guse+1T6KGCHVUhyD7glnI4zx6eoh09Nd7EGpzRydpg96NvYT2uNLH9dqP/YZwtNcfAaJ3EcwhOZsKmo5Zw1k6l8OuvwI5UU4dTjCs6pO/4/1+F6QQRFQh4KI/BQ+D2E/JQAQkjLO/1WjIFkwR6qE5ioPV6IM+aRfAkAUUBBbI6wcX13sombUsWEHP0nnm2ljh1v+k09hBelP9FwgWfBfEicqDGrs4z2CMzK73AL9ZhJqsCmSHP7AeQj2Fg4BUfFvd+Bcl1IINghSXu9zlir6fJ9iwyB5qQTa+XgSh6rmz7thPQenY+rMqQj3Lv2MLWgi1NUSPCKSzyfV8GJeEE/2wEQcK7oR0ZlsNKQn1tpquts72y0brp6LUjqIWNaMwZh1g0UIsZBUYThkHke/YJ1creCQ4onR9YxbOrLJw/ZLlaSGVkf0ccrYoZcpS5hLZHSPU+kxpK6uTXePcKZN0sIhnxhQuxSlTwahHhnuKUEe2aArzlrEHQZvC3LiMg9NhjoauFnkxNwh1PY/xruivsjSRWqV4DgNhoKNsy5z3nWqGeF78Y66VtKkkEETxDm1PZahDlqfGUGc2ZlVmBPmK8cNXVpNTIlAVeHNYo6IAsemXPQaOsce6BbtFMtStMhvf4JUpVDWizLml5DvGEdsgkEaBO45GS8m352BGnwgK1KWMyDhiIEA4Rqi1H5lH69g7ZEinSr5llJDqfrYn2hlaY2MEL8pdZ623wGkRnGuCPFQ+23eEawJubzVMpnTGmJ6Oftsq4iAm6818WVf0g60sEUSiB2CkfNr2mXrtxzYN+8AjSztVCbEKQh3ER9/rsmilp4ID1mGcn9HXm7Mc/ClC7cAz5eYCSVMlx3QLZ12J89ABaWPEsE/q+v2vKxf6QfD1Emp6TJWLgIpgKhm0nUOAWkVa3x8ZIm9T/W8NTm8GoabzlHvHKe7rIdRTOPTn1dYT9n7ffffdYc/9kN2PfjmDIQ5m5QvNG2xYhFAbl4BnVDDU/YuqRgmX2DKwKKGmL+uS/GinVS5aCLX93i3B8jbvPe/azggkod7OszfSd1koJ6ZyiOvPftSOKCeHIyHjiwDF/uEgwQ7zQCpbCDVigQhz2PpO3hA5HFLYcZ9yScqphVTOItScRs6cyCCCRDkPZaiNl0Hh2Iia2oeGgIucIgEIRT/bZ6wcSs6pjHarAxL7D6cwbx17C+aqCpSy29MlO1CfamqOkRdZlyl5sT3A88hRPwBj/PZNmnuGGV4OmIsscJAAlQIOoUFeBCI45vPizxBz5M2ROUP0xvYO95dHfJdybAz6LWvFqWiVe21E+wggJ5yTMET6kDvOsWx9vWfRvYIxStgFQFqwg2H/3IBZe6hbZTYIqT4g0qoKrMdWQh1BAQSAPiAPLSXfMVcxv/UnhbyT00/GVIOMEeogag4l4tTKUrWUfCNQ1ghM632qynsF1Mxnn1iNETzZuan1pix9PTg728Fec/JUH1Q1pFfDwSZvfhdcWI+eNk8xRyHH1oq+WNNO7haYhJfTu+kfc6FqoT5LQAaKfAWRDYIHG+vQwVX1vsNVEmoOd+10x9YFfY594ssk1HEYo/mY+rxRkAt6pZ7r6M8Y+QkfwPv7VTsOarJvnd23zmBbH77Was/GXCdrQNm/+WVfZl2L9l/AjFwJqpLpOtNJHvv+y1Qmcl43cMw+hK1TwRCH8M0i1Koy6kqTCFbFoWRT82i9xCnTYYtmVTTU44x+qQyyXh34aPvaRhFq9mqoQoPOot/4V6GPFyHUbLntNbMOJZuSi7A1MK51RH+bkLlm8/rbRMK2SyzM2poyr/zl/VsTgSTUW3Ne1tWrcCyVOlr4kemRPXGqImOHOIZTt9dee60dbsN5RfiUsTDgrcQi3sVRYsDjVGzky55uxi8y10MZamVGTuqUJUJoWkllOHh9chFlQ8avDHcoQ62MVOScIYmDiWQOZGKVq+qPbGOfUHO8OSNRSjePA9KCeevYWzGXCbO/WbY+tgDIBpIDhsu8yEpNyQsiKvOGFMe3I8kaQ6P8H+GWlRTIQELCAMXBKgIvMlgcOKe3k4t58Q9nvv5+ZSuhJiuzxmDOGXFBh1a5rwk12ZeZq/eE+j0MemRulYDFgTV+l8lB3mxtaMWOUz4PoW6R2eif+QpCOpU57CuqyLoiAHGyfyuhDiLj1H/BvtjjKTBIJ8lwCaINEeqx7H4LoY5xKyON+TMuOoQMc8w4rvU1i+BNrTckA+lcFOfob2yhoN/DkRdMCIIUlT/WeWSCW3WGscbWnFrXxV51n3GKzz4JRMpI0gvaFDSiB+h+mPYd2yAN5jW+4BAH9jnrwVYdWwbqipr1EmoBRYcB1gQv+sH++S0+dabqxfo3PtnVCNzV8x/9lZ2qtxO4Z1aGWlWT4C5dSMbj81ZjBj/28fusUGTr6nvHyE/4AMZY217kyXxYS2RBaTKdHjbO/Jk3fkJdcWWOfUFBab55nvW5KcERc0dGnMUQgW/POABzWf23FYP9smbtF3f1/ZcISNDNdRXCkA8SFXLspHHOusI+CNohUvHZtKEvWsS9dHv96TP+ByyDhEXAndzFFq2Weaw/N0X2VNz0KwWHxhL9IsO1n7gKQu2cHOskTrv234I98UWC+qR1PqBDyqzJwHURQm1rBZ9kCItWuYgtINZh2PEImjoBPOYu9KrTwOuT48O2kz/+hX3mtlORtfpwvnU5/PnwlkEgCfWWmYrldsTipawoeEbHwUf2Pcu6Ovk5LvuNKVARa46FzIBsFAPlN/vfKGhl2AgmQsaZoOwQGdlfThDlwFgjCu5BirXHuCoFVOrlv0XHPevd9lUp+xFFlNlghCkk0V2EAfnyeREGXwadgeeEuRhRbSCBUV5GQSuLi/fJ9slQG5MxiGozVgIFyrRjr57x+44nEmDPsXJdBMQzDptB/vxbH+txx95PxoGy1X+OCXxn7ZeZhTlMW8bOwRKVn8I8nAwYyPJxoBhQxhzhiTLCVnkxNw6DkXnyrFN8GUnZKYadU+AEXWTPvIkwC5YI4CDtiIlySvfNgz8HR9bBXNtbJUAQpwn38ZKNm+XwTY2B89gq9wztPPMlS686hKPkzABj8t/mRQR7CjsVJ5zSFhwEfFplluNgXmFrnZNlRE1/zJsIvbVjzfX3iJExpDO2BwAAIABJREFUa5sj6h30h5JDMopAIMacdM4ExwKpCXwFETjv2rfmZDUFtAT0HKJFLgV86B9tCzwgW7UesI+QrkMczD0dZG80csnZhQHdQJcMzZdn4mR/Y3Ofg5Vs/XBybU166FOOlDHZa063KWsln4EL2R5bbw5Ngs2iOIfehrc1JrhAv9NnnDT6wLrmuBs/rDjtdblwi86oCbV5pJfNK/1Hv5kz652jTH8aD6z8XaCMjkNgOLXkh14zL2yMgJKMDmJHByCXqgRUaFgbdIUxsSMteA9ZzpAnc8TpJVfsgXcLmlprZAuGMu3kR1CVzEdVF2xlEJEbciswS3b1lVNMjxlDHI4FV9lGgRiEQDCWjQhb4P2yb95jjur9+rOsP9tCbuoMWRBj7ZFHeCGwMTbvMz59J8vGTvdYCxz++EwYXUc+ZNDYRWOLz12qzqKX2ETfDfYOQRyY8BfGLnum2QXbcoIQwZIM8CsELQWA4tTv9fTfQYHstIoacmndkXUVZHH4qvn3N2NB8G01gJtgLpJrvmHHPppL+o99mSLU8UlP6wzu5pYOsgasFyQR9ggi+WILyZEqPDqczqHH3CeIJBBn3cCObMS9ZHdqHqOv2jen/TNC+mOZx8aNEb++vNPDbLIDTu2fV0lj/ZEXshdn2pgHdsXWB+8mW9YDP8K68Rxc/OawR2MXGDKPriFZH5orY+Tvqq6r9Z85oX9a5MI4yBjdJqDFn2SnJBD4p8Zk7uk1eCDw1hY546/SkeZbkN165GOSBUFOVYF57VwIJKHeuebzCKNh3BhjSrkfHa5vZvBE4zmF8Z3mRaGJg1u8K8tcxlHcaMw5+gyBi6Mz9P3NVnlh6DhXY/IS73G41Fhbi8rXsp5bJv7z9mnWGtkO2M073kXu3wwcBDcQCofp1ZmfRfrfst4WeW/9TC1HHDwZKhkZOnxK50/p6TpThUguyz5E/wPrqX6uF6NZz5sj2SVOs2y68xX6elE/bSGSEdXXc53rXDucE7LK/nk34iEYJWA1dIjTVPstMl3rc+sO2RvS7QJjgs9j3ziO7RnIqq05dWBTVlBgK8pnWw9pmqf/DinrH2g4hU/9OxKmDF6VReu13nXODgn0wVvf6R+Bnb7vNIWD9/hsFSJef/6vdRwbeR9ZMD7zRdacNu/fsQbX64MaC/0mYCcwN+uw0pZxxxxbG/qMHNOHQ/I25VcIDkgECVTltXMhkIR655rPHE0ikAgkAonALojAvKWaUxAt+31T7eXvwwhw3lVtqATbTKKkH6ogZKoRiaFLOax9qSrXhvZ8yw7LQk4dxrZZsiCDj+zJOG63SwWEahD/1AfDbrdxLLO/qowEgWBSH3K5zDbmfZfqQNU+Q9+Vn/ddef/WQiAJ9daaj+xNIpAIJAKJQCIwNwLLJsDeN/SN47k7lg+sGwHbrJBZpbBRRr3ul875An3wT5yRMvS4Um5l+7J3zgmoM9QydwIDthzV+0zn7MbKbpcBjlJchGc7XfpuK4ltMXG+yXbq/6r6Chdl1nBRir7ZlwpBlSa2BWzWOt5sDHbm9pNQ78yzm2NLBBKBRCAR2KkRcIgbEmM/s20YSmrtUxz6JE0LEMt+X0ubec9sBOLQPSWnswjtqnBUEm7fsbanMn36aD+wvab2nMZnMA899NCy39R+7fWUZa9qjPqsDN0XJLbbZa+yU+nt/15GufR2G/+s/trSYTuMAE99IvpmjNH+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3qV91rX/va7va3v3232267bcsxbFSn//GPf3SvfOUru7333rs79alPvVHNZjuJQCKQCBwBgf3337871rGO1V3mMpfpjnSkIyVCiUAikAhsewSSUG/7KcwBbHUEfvrTn3ZvetObun/+85/dec5znm6vvfZaV5f/85//dB/4wAe6r371q90xjnGM7sY3vnF3ilOcYl3v3G4P/+Uvf+ke//jHdze/+c27c57znNut+5vS31/84hfdU5/61O5+97tfd/KTn3xT+pCNJgKJQCLw73//u3vOc57TXehCF+r22GOPBCQRSAQSgW2PQBLqbT+Fqx0Awye7dZzjHGe1DTW8/X//+1/35z//ufTlyEc+8g5PvOxlL+vufe97d695zWu6a13rWg1v27hbEOkf/OAHpX8Xu9jFuoc//OGlcaTwbne7W/ed73ynZFrPcIYzNHUKDn/84x+7173udd2LX/ziQtbPfvazz3xWW8j3UY961KY2tvJNAgrPfOYzu7Oc5Sw7zPV6ZWCWfG0kHmPjWMZa/OQnP9ntt99+3aMe9agiD3klAolAIrAZCPzyl7/sHvawh3UPechDmm3fZvQz20wEEoFEoAWBJNQtKO3C93zrW9/q3v/+9xcyuNnX3/72t5Jhu8td7tKd+MQn3qE7n/rUp7pnP/vZ3QMf+MDuIhe5yGZ39Qjt6zsMldsGoUaQnvvc53bf/e53u0c+8pFHGNPUID7zmc90d73rXZsI9TOe8Yzu6le/+iTxnmpzK/z+la98pRDqpz3tad0JT3jCtS6tVwZmyddGjntsHMtYi4JjD33oQ7trXvOa3WUve9mNHFa2lQgkAonADgi8/e1v7+i1BzzgAd1RjnKURCcRSAQSgW2LQBLqbTt1G9NxGa1PfOITayRwY1odbsWeWWTgCU94wtzkczP7re0hQr3ePrUS6r/+9a9l/u5whztse0ItO/3oRz+6O/3pT9/d9ra3XS+EOzy/1eVrWWvxQx/6UPfe9763e/KTn5xZ6qVKUL4sEUgE5kHAdiiB5ic+8YndGc94xnkezXsTgUQgEdhSCCSh3lLTsbU6E9ms4x//+FuCUL/rXe/qXvjCF5by6H6Gemshd8TebCah/tKXvtTd61736pQST5WGb3UcOWB3vOMdu8c97nHd+c53vqV2dyvL1zLXou0H97jHPQqh3u7ysFQByJclAonAhiJgO9SDHvSg7sIXvnB3s5vdbEPbzsYSgUQgEVgmAkmol4nmFnpXlIfab/ynP/2pnIJ89KMfvbv1rW9devmb3/yme8c73lF+898OBlECGvsqHXj1qle9qnvRi15UDr266U1vWp5zqJYy26FDsQ477LDuPe95zw6Hb3m/sq6f//zn3elOd7pyqudHP/rR7g9/+EN37WtfuzvtaU/b/fe//+2++MUvdh/72Me6ox3taOXUzxvc4Ablftevf/3r7m1ve1unbPkEJzhByVIf97jHLQcrOZCqbtc4Ln7xi6/NhL3DStZ//OMfd7/97W9LFPxGN7rR2p7wb3zjG9373ve+TubT+L3/85//fCerq29XucpVlpLF6xNq7cn8H3DAAYMHi5k/eCiDg/cpT3nK7uMf/3iHUDqI6xKXuEQXGWr7xu1H+/73v1/2ZcMA2bTf/IMf/GD3pCc9qfv9739fysqVnBvjec973s4hVfVhaf6mzb///e/lBNbrXe96R9g7rw3PkCXvvO51r1vaMmfGCMsf/ehH5Xl/+9nPflYyybDUdzJnTO493vGOV95x97vfvbyv5TI39v8a80lPetK1R4ZkoH8Y3Nj4puQrGhkbO6fwLW95S/eTn/ykE3y6znWu033uc58r64ocXeMa19hhj+AsHH74wx+uraGQ5VlrUVbdPMYVa8KYPOeyb/785z9/WTMufbrnPe9Z+qX0e9UXWT/00EPLXI9dIZNkY2rNwkhQwHtdniVfziIguy56hK4yH4tc1pP3/etf/yqPH/vYx+7OfOYzlzVGp7n09WxnO1vRQ1M6LPrgPiX9dKJ1HfLi/IShNsmsteTSl29+85tFruIybmPt43GSk5yk+973vreGkbl3cKH+12OK9wvY0Om2U5AXYwo92YoF3fq73/1urX/OuaDD/bvfv3Of+9yl3/D4whe+UNZLnBFwi1vc4gh7askEvaN/JzrRiboznelMZZ0d85jHbJIt5y3QqUNzt4h8jD3jHAZ9fOMb31j0n3m44hWvWHSktRoyBRP6z7hc5sH/9+WEzmfDzQnCSeeZq4MOOmhN1of6EnqAnaUHzLn3kCV/CxkgE2RYf2atu3nWsHHPsuf9/r761a/uDj744JKlbrUDs+YsxkHW6TpBQ7punnNgyKv1M3aFTvXOWWPtr9lYE9Y73yN0N5nWT7ITMnGqU52qnBPCtvGfrBVXzBk7G33Ujwtc4AJlTc2y0VOy3rrWQ+9531h7dPHXv/71I6w5a6K2B8bpfdYO/UYPudiwG97whmv+RW3TxsZB53u/i55897vfXeTd2rMV0LY3Pm7tl9LBV7va1brPfvazxWei1/l98TWMRfUye+HSNn1AFvigV7rSlYof3D8HaGpu8vetj0AS6q0/R3P38Gtf+1r3vOc9rxgoRpqicoAV5av0l9PzmMc8ppRacXgocP9NAdz3vvddO7iKQmLEL3WpS+2QoR47FAtJokARKGRMW5wkCuURj3hEd/jhhxfSetWrXrW7zW1uU/ZCO5RLZpDS8hwlg3Dr3wte8IIdTnB+7GMfW0iksdQZ6rrd+9///muRbs6LPhjT7rvvXnBAGB3k9axnPas4jZ495JBDSn84Pfp9/etfvzj/+oPUyOat99MefUIdGAoU2PtdHyyGaDvBWjDD/LzkJS8pQQH/PvDAA4vx4VDCQuABud53330LVoy7sfhEUuwlh9dTnvKUI+y1RgTt3zYPjAxy5RNUnCd72hhnmeAIskS/yBZDz8gjw+bw0pe+dJkzsnLlK1+5yKzfzYeDZ8ihQIg5DENlnhFsmdIgDVPCbiwIieBK/cyQDMw7vjH50qdZY2ccrSn7+x34xYGGH/lCnJ7+9KevHTonwDALB23FGqpleWwtWl9k2ryRU3PBKfV3lRxvfetby17zs571rGsGnOwpm+c4xH7+KdzX87u5EcxBlBAHpevW1ac//enukpe8ZOn/O9/5zhL4EfiaWrP6wvHibDmx/Ja3vGXpXgQKtEdGFyXTMVZ6SyCRTOs/HRDYkd3Xv/713WlOc5pye4sOMyfmQkCAzHOCOYnWBx1ljoba7GOPgFjvdMYFL3jB8vMQHvT9TW5yk4IT/a7/HHg63XqNMdH/5NWaFmhxn3WG5EY/58FC/6yFN7/5zd05znGOHfp35zvfubvTne5U2oiT+pELgV4kRVAKFu6L05/12f/Ty8bjWX2jOx1oxc61yBbyTe7pTXNXB+TWI9/xLNl4wxveUNYc22X9xxg58uSoj6NnyJJxwIx9DDkxbvqXnnOP6iwnY8OJPX3wgx9c5A/edAx5IEPGhuSQq1gX1hbdYMyx/tgURMI1ZSvp79Y1LIjbYs8DN/1h7/p2fZE5EWyAmWCLtQFL8kHvhiy3vFdfPEuu6F56wNzQTWSUDoe/ddcy1qE1wVaw6ebG2iPXSLMgu6y9rW2RHIg5Y4fi7AtBFTbCvVe4whWKfp9lp1pPU59nrU+1F/qyXnP+RpYFesioZAGs/Q2WcCXzSK+xWTfWPcJrHdBVfBS6ig3jC3je+Tnhr9IPfDxzT7/A1boQkIc3n4aP53f+oH54n78bE1xjPQYp7tuCFr0saMK/0o4DaekD+s0chi5rkce8Z3sgkIR6e8zTXL1kDBCreo8kxc+A3uc+9ymRetkH/1BeLvsq/bdIGuXuGnPiozNDe3jHnkFWOBkcZ0RP1JBDyfn3G4c02qZIHbaFIEb/tDmL8ES7DCClGgT2ZCc7WXEE4sATiphRRLaCLMazFLtDwvQrDAFS2Cdvc03G/988VvLdxzDGLqPE+eYEilpzJin4OqPoWY7xS1/60rX9xGEM99lnn7XAwhih1rXol2AHow8Dl/9mgMLJ4UTAlswouY4LNvqHTHPYOBoXvehFy88wNAbZAcTBfys7j4PE9PX5z39+MZCthJoMIK9D2Yy+DMwzvlnyNTX2kBlYcfwFCZBqVxAdss8xMGdTOAyNY9Za5ETC0Mnv0RdtqzCxhmI+arnlrCGvIWOLyHTrM/qOCOijTG/ILUINEzIPHzKLKLSs2dBhddAhZFm/lrFmZ+myfmCvRYchGrZe0HOxXQEJUgGEhAnmTelcYxtaz0N4tMiRNUp/xFqXLXLJ0NGjCChZngeL1v65T+Cv1jthi7QrIIQw0t+ycYIk9KLMF6f0y1/+ctEfslBTsmVdenaWDWmV57H76EFzyZGXhXJx4AUYOez6OIQjx14QlNyTWwHDvpywl7e73e1KMJrOVwkGgwh+1AHTqMwRYItqoPowz/76a7GV2hLgbcHZgZEt9jxwhJHxmu/wPRadi8BXcqC2n+bl5S9/+Q7Va7PaEKAQBBEQGpozuhVhN86WsdZrQkDcNizzwJYO2T6ZTLLN7utDf84Ewo2HzY1PZrbaqSlsW9d6a3v1mmP7BRKMD6GMr44IGPBN4ap6JS5rytpAtuk4FTnI6JCu58O6VGMJMPOV6nNWwreyvSCSJPqGpJuf0H10onUoGB5fX1lEL7PHEg4SCNoJH5S+Yg/7em9qXvL3rY9AEuqtP0dz95CyFk1TtsJJo6Bka0TpEDTRPFlZzkp8jzaynQw1heOaUiLzEmpKcygzIBLPuacIKdhQlpzvmjjNQ6iDhHLG+nuz6oi+MqsYpwhuK4Gfd1JaCTWyiLhyuEMJh7OsbwhtXPCXYeCoRyR7aM5aCDVlX5Or/jOMgM+RBQmKPvg7Mg1TBt4cC4YgcSLDjBOZk5VTqi7jLqOoNIsDSRbNc+sFE9dQZnUWoZ4an3eOydfU2CMQBDOGuA5K9YmOzNEUDi1EqI/XRz7ykeI8yArCnhwhIDKTQ6WOY5n+1nmY5z5ldKL+SIYAWt85FNziDKk6IRsta3arEeopHQYv2RbVB3Umjl6g+5RL031TOtd7WglrixwFUYN9HYSIv/tOML3T6mS39i+cW2u/H/yIIJSME/LIliGS9ZqXyaI7kGQ6Z0q26HbbnlZJqI0DIairjfRRpQBbizj1cfQ7gkH3snXwHpKT2GscwbNvf/vba6S9Lw/99UbGBNocSskP6K+/Flv5ile8omzZacFZFq7FnocOsZYRHJVa6z3Tgb1RoUeuVHG5QlewU61bXOgj1TTI6pDsCwJYMzL3LWONOfJv/pkAs4zorM9YqrihCwW0yLm1wP5aO/S9oFNtO1vt1JTubl3rre3FmhO4E0ATUFBZF1V/keRQfdevUogEgfULB+XcqjCGCLUqC32HjyBW31eJJIktJraMedeYPoiKAISa/7iIXhbwk0wQ7Kp9UH/nl/MT6u2JU/OSv299BJJQb/05mruHFAeFICrtNF+XEigG3+nILooKCQrDzAiLLNfOwJQSmZdQD5Vr60vsK6RMGUFOBcUru1Y7UfMQagZnzz33LGQzsgUBpHaQmlC4Q47nLII194TMOOW7j6G541ggIJHNZdzhwAgwJjWh7n82a1FCXX/Oa8gp1hcZElFz81JfsZ/MHiGRZCVUMlz2hYn0MybusW+KTMbefdlJYzXfrdeihHpqfLPmu2XsHB5yZY5qp2CI+E3h0EKE+ngh0Ai1QAUnzN5LEXLrfuial1DLwpj7+hIcUQVTf7qsZR77Dn08M8+aDVzJkO0cLvInoCA7tcwMNadZtioulT7xHfjYejKlw2JOBZlm9S3uizYRKdVG9kcKtCFEyyTUAgEyRd4ri9vfwxp7cfv9moWF/qlUUeooaOZCgMmPqiD6INrlUNbZG/fG3HI6lbIiEuHYTsnXmGzFc9pSKi6DJdCkJNPc0W3rIXPh4AuYzSpdrnFkl6xbVVDWKVn2HllH/YqzQuox12cN1PZsaEtP/C44Qid7L1Lfx2iedVfbniB4+l1fU2uhP4fLJNTejdAjK8aJiCGdUSHX7+uUPPl9lh/UOlYyoZrmcpe7XJE3JDyyn2N9IAO2QrD59ADdZvuGOVT+rFy8LuNutVNTY25d663twd5WCIFegQTzodoh7Ib5IpuIdVShRB/H9OasaiT9Utat6qd/cGms//Bzx3zKWgfxvRbRy7Gu2GPz3r/q/d5Tc5K/bw8EklBvj3maq5eUNQefk0TxcOCRZftDRKplCylqRjz2TLeQ46FMUwuh0/kxxRX7xZAsUXBkbSyb23/HUBQ5Sr7DaWBY66yuvkRpbmR2txKh1j8OtPlCWJSVKQHk8HGq66tlzmK8tcMV0fU60jtFOPtBiL5AypyQKyV7ggKcRAeUaVc5r+oDBpODzjkQyJHRJpvzlD6RAe+J/Z91P2ZlqKfGNySjIV8MYx2AGVuMLYSaQzGFQwuh7q9FfeJIcLKQetiT+yjh7/eZQ2MPXivxtCZlTOrLnj06Zt7DVcZIzzxrditlqFt0WGRk4ShTM7a/e8h5j9JBz5o3hL5PoBYt+Z6X6PfP0xjS6y2EP9qtS3NDtuotSXvttVcpe0X2VVtMXS2Eug7sRsk7os8Bj3Mnptrp/x5ZNoFQVVgRuO7fNzS/cYYJoqE03D9TxLx+76wKJPcJnusT0qJSp4/RPOsu2h3DuWUt9DGRIZehJtvrCWp4r0CNMmr6PvZMhzwha8sk1POM1RzJKCNyqhX0kW4e29fdH4cEiaCetS8Qw/7JxMMsqgynbHSrTLdmqFvboyPYUjJIh/HRat8z/D1+K9tVB2jH9MQsQt337+px97fmjPmlkV0WBKF3FtHLsUZag4Gt85P3bV0EklBv3blZuGcUiiimE5jjYrSQZ1kCxNWhDfW+EQqP8qDwZW4vf/nLF6evPpSMUnGaMWOgXIfC4OjUh8/ITA6V6I0prig307fYmxvOJ8KnfYcWyb7138GYGKODVvokxCEkykcZodoR40Bxnhz8gXzIoGw1Qi1rq2QpDvQZE4RFCbXghcCF948FL/pOGuOtTEvWpF9Cj/Arn5IFsQc2DGI4mbIqHBmlVnE4kjEpIbzVrW5V5mNon+/QuJFv0fkhIrhsQh3yJbs2a+zkVGlgC6E2Z1M4tBDq/lqEVcyRbQDm15oZO0xvVqZ/YcXT+OCYMz7Pmt1KhLpFh9mnhxjTlbI19Td3zaUtOLKxY84sMqD0WhDQeQfLItTxXXf6MMogYxpb+rUooY52ZeH6AQbyQcdY68pu4ysB/e+mwwwJ7VftjGVOjWuov06Ylg0XtKy3/DSK89pt9lwirc4JqfUZHcumyiaybUMHfUYG05Yr/bHHsq4W00j9nrqSYIpQK6FXZiwo6Oqvv3nW3RShblkLYc/rd5mXWZn91rmgs5XP19nJ6BO/R0AToY1tbS3vHVuT84y1P0eRfa6JZfQlPpHodO8gzP05GwocTNnosFNTY24l1K3t9decoJMKEV/riIO5BIMF2PvBqCE9H2sh/Lq+LxD9soWiLvEfIuFjfmmsx1jLi+jlWFfWPb+ptsVDumtqXvL3rY9AEuqtP0dz95Ay4HgxyvEpDspf1pNT4kRNmcHYzyzSKuLJ4DDoEQ2VIaW0Yi+zvWCRLdWpiOIh2RH55VRwTuxXainXjndQfnFabxzuYt+cTPqHP/zh0g/jEhDQb0S43hcWCg+Z9544cZVTwijVB3c4/IjjY0+wK/bpyITUB271lW2cTkn5I4/zlCqHMtePOrs6FJTQX4bEYRyRYRzKBponTmDtPAwp/nBQlTrqM+fc3h5ZlDgZWVCiLr3sOwARjTdfdbmWTDTHl5OoL+YpTvnmNCPYTnJGqqNsPU75Rqjtk0So4xNpU8JuzGS4H8n2XF8G/K11fO4dky+loZy0sbE7eEQACw7WUB2o6jsE5mIKh6Fx9M8V6K9F/Y/9ldZjfRZCH9N4l6BZv3pjCv9l/D5GqOdZs62Eej1rttWxbNVhdBP9IutqrcSp4Ug2J58OnZUJsV7IGHK+LEJtPjn3dI29u6ET4TbVrzGC2pKhjnYFZOkIwQRX2KI4rTlO3aUn6Nwo4ZTVpf/1uz6te9EMtYBuHCZoL6f9xoh8nEjeIvdxWjpdJxsZ+2Ntv0Dk2Jeh+bUeHfalwkeQF/bkxPqsvzBRv6fuzxDe9uqzg/qhIoi9DBvdx2iedTdFqFvXQh3k1n9B0voMj0XnALmigyPIHxUI5tO2FQEN2y7myVSP6YF5xjo0R/ojiVGXbsdcIJvGMTZn5iH8JFjSJ+xti52akuVWvTflE4RdHPKjJA0EFqMqMQIE1ghfInSjYJtkT+1zTBHq6JfAI3mIM0TgRQ7ojahEiRJwfYmtbPxB68+p3FHBuYhejrmkt2xhJHeuMd01NS/5+9ZHIAn11p+juXtIeXO6ZEGcbon0cLBFA5UNO7yBg6LcjuKgsBhckUOKzWeARBA5MyLbPk3jPiU5vh0dGQGKizFQOkrxcMziNHHZmMhU+64gEuxkSg4QRYV0x+d9EFSOIqJhT6ISWwdX2H9L8cUnrSg1/UZK7T/xWSfvUcLsHcizyDNHyF4jDo0Io8MzjMfpsErA4cBZobTrZ2VsRfFl+DhX+uwEVuMQ6dRvZFRAwoEi+tJywZvh8D7OlvfpA7yVA+2///4lcEDZ21MIRydewheRtueToFwmAAAgAElEQVTKO2LPKlLMYYhnZU9lemFnfCK9cECataXSwKnO5lbGnjwwwObDnmfKnlPKkJEXwRgkncMAeyVmSAAnV5swE5RwUqfydE6ffjqp1XscHmJ+yByMvYOD5PRbshMkTl/tc4+5aMFSBYRtBvZi1xn8IRmAE7loHd+YfAVZHRs7Mg1zv5N/4yOD3ieIYe6tG4cEKolnYMdwkL0ekmVrZdZaDOysHXLGYRn77ipiZj0LZPT3mLXMwaL3mDul/mSXo4RMxedt4tuhZH1qzVofAnf2ye29997lPXSdLKDAnAs5JFvWxCJrVl/pLetGGar1DitOGTlG6GUzBf0EiFp1mNOqOXHkwJqSrfM8Iuu3aNO+cPrA/lfOHmfM/6uWsIXC3wQtOaCuwCMIu78JusiM0Gf0gHJfWRPtOy3XOhLsgj39Yqw+wcdG6Jf1RYcgei1YIMV0i/45u4N+jCqp/nzJ4LIv1gt9GicqCwYpYaWv4/Tj+NyheYwD/eh0OjR0wJRsIVKCweYOzmyNcdsaARPEWSaJHqP36FNzZO3Oc0YAnchu0d10qUyU/9Zv2PTnF9mlI9gypd7mxeVegUP61PyRbXjoVxB164AOZ4PZe/qX7qX36B6f4qLTBc+RG4dDyn7zDxANRMzv5puenlp3+jWFs7G2rgXviyomwd06mL3oHCBDZF4g1b/hz245kVpVHn/CuOtvfo/pMzLjec/Bix6wZhzyiny1jNW8C5j01wT/hr/Ct6Lb+U/WGpsoWGbLHhJJh43NGf9BYoBfZu71jX8xZqdaPhM3j94zZ7N8AvIWa67Wl/w3yR7BBFvBQk84T0AAiJ51krfydnNgbM5jCTvM35SFFjyAHd1sa5xqljhJW7/Y5AgW0oXeB6N661wQ6vBD6GI6wj30rTVXYzKPXiYj7BkdY66t3fgsLP+prqxZ1Kbmc1sLgSTUW2s+ltIbxJHRtXg5ZP7NgPTLP+3DdJAP5T3rtEmGg2KLz1z1O8kp8LtMNidJm5Rp66eQvC/a4Fg4jXXsiu83U5yz7qufj2f8bQiHeUGnYJFFxmzZF0eCQUUY4xu3NaFDRhDEsb2xs/pjvjkw68Ug5qqeY4aD3JGB2G9LrqI0kYy4zK9gi/sX2X/rPZxhRrdfer6MuZiSr6Gxz9PuenGYWouyT0jX2GFk+uoezsYs0j3PmFZx73ZaszH+Vh3mfmvEepnSvavClg7jqHJq62xd2IRF1uZ6+tqCx7JlYlZ/rVPrQ6AzDp6bZ3xhE2sdOM/zcW8LLmPvHdLDU31YFsata0HmHslRpVB/Lkk/1zMHi4x9Cpux31vHuuj7F3luvXZq3jaX2d6y1o4x8DP4o2N+ZZ0957usSidP9WNevPP+rYlAEuqtOS/Zqy2MgKysSLgM07IvWSLGaeizUKKsMg0is+s9vGXZ/d7I98nUynDCYSwLu5H92cy2OB9KyBAgwTEkQFZkLOAioCKzKYsV5b2b2f+NanuVa3ajxrDsdlQmCb6sIjC17L5u9Ptky2T6ZE37J59vdF925vZU1Mja77vvviUYX185BzvzzG+Nsc36cszW6GH2YjshkIR6O81W9nXTEUB27cFRZh17gZfZKdlDe92VmNUZapkDJXlKh5SPzVOGuMz+bYV3mQN7zJSFxX7trdCvzeiDslBVC0oFlfQ7yMbeybHDyJQsK2PlwO4qwYhVr9nNmPdltKncWknkrGqGZbSzHd8h2ODqf3JxO45lq/ZZpVJ8Xq3/KUZ9zjnYqjO38/QLoXYuS5wntPOMLEeyGQgkod4M1LPNbYuAfUvKzZ0ku6rLJ1Pss1WCZN+2MkxKP/Z47ypEaBa+yKM9tA7ziQPnVjUfW/m99r46f0DFgv3+9m6PbbWQyeZA2Ms15MBu5XGup28bsWbX07/NelagwV7D1Cc7zoAzBpA5mftZW6E2a952hnYFiO3lth0tTnqux5VzsDPM8tYdg3MhnHUgAK2yiw+hsisDaFt3zrZDz5JQb4dZyj4mAonAERBw0Ex8xm2e/fq7IpT2hjmAjsPQ36u4K+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AN77xje4Xv/jFDjgc85jH7C54wQt2xzjGMbqp33d5ABOARCARSASWiAB9/La3va3705/+1J3udKfrrne963VHP/rRl9hCvgq2hxxySPfvf/97EIxTnvKU3ZnPfObuqEc96kyw/vKXv3Tvete7une/+93d8Y9//O6///1vd5GLXKS7+c1v3v3nP//pXvjCF3a3v/3tuxOe8ITdr3/96+6rX/3qzPdp8zSnOU13pCMdaUMnaaxv5znPeUrfDz300O73v//9Dn06wQlO0J33vOftjnKUo3T/+Mc/uve+973dfvvt153tbGcrPsU1r3nNIr9vectbunvc4x7lb9/73veOMC5tnOQkJ9nQ8WZjiUAisFwEklAvF8982zZE4M9//nP3y1/+snvQgx7UHXzwwd0rX/nK7vznP393rGMdqzvykY/c/e1vf+t++9vfdve///27L33pS92LXvSi7qIXveja79twyNnlRCARSAS2LAL//Oc/ux/84Afdve9970KunvGMZxR9m9fyEECkker999+/u8lNbtI94QlPKMTX5bf3ve993cte9rLu7ne/e3f961//CMT6f//7X/e5z32u2MVb3OIW5Z/jHOc45fmf//zn3VOe8pQSBDnooIO6173udd2JT3zizrxq0//f85737F7/+td3V77yldcG9bWvfa173OMe153lLGfpHvvYx3YnOtGJljfgiTfp2x/+8IfuVa96VRmT/t/qVrcqQYKjHe1oxQ/41re+1d361rfujne84xVsyKbgu8DB0572tNLCfe9734KVwILxveAFLyikmwy7+Bv+9shHPnKHNjJgtGFTnQ0lAitBIAn1SmDNl243BBhLztvnP//57k1velN39rOffYchINKcChHpod+323izv4lAIpAIbGUEQifrYxLq1c3UZz7zme7Sl75099rXvra72c1utkNDiO+d73znkmVGuuus8Sc+8YlCwB/1qEcd4bcg1be73e0KOQ9CHS/3/zLYn/70p7tLXepSO7T5la98pbvxjW/cXf3qVy/kWpXYRl7RtyE8fvOb36xhVI8JhgISgvF1ptnYn/jEJ3Y//vGPd5DhWW1s5FizrUQgEVgeAkmol4dlvmkbIzCLUP/xj3/s9t1335KdlqlOQr2NJzq7nggkAtsCgSTUGzNNswi1jOyNbnSjkol9zWteU0qfXT/5yU9KRlpp86xgx9vf/vbuxS9+8VyEWgb7rne9a/f1r3+9e+Mb31iy1Rt5LUKoVa3xD571rGd1xz72sXfo7pe//OVCtJ/85CevVVkkod7IGc22EoGNQSAJ9cbgnK1scQTGCLWyNgR6t912K/ujxjLYW3x42b1EIBFIBLYVAkmoN2a6ZhHqww47rGSLEWnlyyc96UlLp5Q7yz7bO22f8Nhlv/AjHvGI7pnPfGYp+Y5rVob6d7/7XSHr/q3N05/+9BsDxP+3sgihfvWrX909/elP797whjd05zznOXfo769+9auyTex+97tfKQ93JaHe0CnNxhKBDUEgCfWGwLzxjdi/wxjay+Sy58ffZFtd9gSd9axnLSVX3/nOd0pZ1TWucY1y8IayJqVKl7vc5UoEWpnX4Ycf3v3oRz9aG8hpT3vacmCJjK1DRrzbO5VK2/smyuyyp8qBHdHuGc94xvI+99h35DrucY/bneEMZyj9+Pvf/77WPwd1xCEnn/rUp7qPf/zj5X32JylNC+O+DHTHCLUDyewxu81tbtM94AEPGCTUnoXbX//612IwkW/7pGIsysTPfe5zF3zs0YLXv/71rzIW+wL9zf+7TnGKU5R3wDrwqZ///ve/Xwi+/Vba2HPPPbuLXexiZa93XOYCXrIDHCEYXuc61ykYtxwKY84FDlrkItokM+94xzvKvPvvPfbYo7vsZS+7Vq73wx/+cIc5NyYy1J9z8vOzn/2svCMu98GulpkaE0EPh714V2AWz8JFhuNUpzrVqJjYP+/ZmANrBb7WALmFJxmGi3EoddTOZS5zmYK7TIq5J6+XuMQldihRdFDNBz7wgU4ZI7k9+clPXjI+sddQp2pstO2d/XY9Z5zeI2tjDSktvOIVr9id73znK3sT7VUMmRsarHdw9qbmqsZDX/TJwUMuewH9f1zzyP4sLLaTfMhA0X3WYug58kG3IQEhu9YxOTKXDniib+t1OgsPsj50eFHgTpac80DXfPOb3yzBPn0w/9b6Oc5xjrkPddJvByqRZfpKf5Gtvfbaa/RAMPNP/mt9r4/kZd7Dpci3sXz4wx8uOpCc2cdrHSr/1Za1WNulWud94QtfKHt63Q9bpIzOcx1wwAFN69b7v/3tb6/ZTevFuqmv+jAvtsv6o5+m1lWL7qVDEM9Zc6qP7BKiFlfYSmeAxFq1/9jfa5kb0guzCPUHP/jBstXp4Q9/eHef+9ynyFhkkLX15je/ucja2GXOXvGKV5Ty7lpvjBFqMkBf7rPPPiXz3S8zH2qnrzum/Ikpf2ERQm3v9w1ucINi0x72sIcVOzDrMLd5CfUqbBR7R85abO2ZznSmYiNb13ntpzjI7brXvW5ZJ7FlgE6kN+ir8Jn6fhB7S3bJOZunv/zNK13pSsX2ssF1/93rADj/HvMVptboLNno6zprgY7jh/Gzrcvw4cJvXpZunpLZ/H1rIJCEemvMw8p68clPfrI4fre85S2Lo+QgEIrhec97XiGylJhSLkbAARyPf/zjy98ZbPuj7na3uxUCQBEeeOCBxTCKtCKYcXHCGFaHcjDijOKjH/3o4oxFVJuDI4JLedqrTNHc8IY3LO/SN1e/f4gg58h7ESb7qRDQj370o2VP13Oe85wjODuLAjlEqP3tqU99ahmrcc3aY23M7hWU4GDE+Ow/u9Od7rSDc2ucT3rSkwq2ggLmCAF9//vf313talcrQ+jjE5lyzqbSMf0JTBmQOAgl8OJkuA9x48iZX/cwzPATHGCQyAPDwHnx7AMf+MDixHDEWuUCiXjMYx5T8GHQOHT+m7GJfg2NaWzO/V3EH561wzaEKQOpz8ZCdhEXl4wAp4X8KVecuhjtm970pmU/n8NiyHvIMbziPYynk3EdTCP48fznP79gZcww5ViTU7jH3xB6OHunPnH6Y26iX8b2nve8p6wHl/VTt6svsh9vfetby4E2nHzvN2Zkg8zJBD34wQ8u442MieALYqT/9IBSypa56uOhff15yEMeUuZFsCSuFtlvwaJVJ2xl+Rjqm/Xx0Ic+tJDSVtl45zvfWdYjUkjGySbMERvltt5nrjm4SKcDFeOLBPS2duiU1osOIsv0kjVMfuhYOtpannUN6Xv65173ulchFp6fOinaWLVnLHQReRZ4lAV1vfSlLy3rzN+Mj05li+iuWAfIs3WpLRjRPfQvHOZZt9oTjHSyOLzpA+3EFb+xS8ZmXbfoQPZwSvcKFJvHqTmFuRJjB4YhGPQFO2AezT0MBQNaTsoeItQCdPpqjOwfQhR7mUM3xN7oWcHKMbkJQsl32H333cttAqmCsoLTMW9TwYBaf7b4Ey3rIfpm3gVv6st6g6+Abr2HOuwz/Yr0sc+CnVe5ylW6a1/72jtk571vXkLtmVXYqHl0aes6F3Bml/iYbB+ySU75O7VOavGD+KF3uctdyj50iQNr3bqmCyPY0uortKzRKfkYwsAzQz6c9Tm1jqfay9+3FwJJqLfXfM3dW8aSI81Qj5XQ/R975wF1RXG//1GxYkEUAak2UERAUaQJgl2xxN577xojaEyMNRqjUYMNSxCxIYgaERWx0EQQpdkVRSyAHbHrL//zGc+8/32XW/beu7t3d+8z53CA992d8szszDzfyubOgcxlHSmi9+KAVJqfkwYDAgdpQLo4ePDgOi0bUTE5vIl87QoROmnbe+hwYYY0UqfzzSKapguEwkYMqd91113r/LKQkHMxQ0Lp+oYQgIsWzx133HElY5LrhVyEmjQgFEzaigUt4zkuMZAbtKy5xufadUSdgwJthLvQeAO0+N9HAs4BQhsc1K4giQU/cNx7771NLrwgVZjtMY9IhJGicyDlWg/jxo2zVXNJC7ouXF8RvHDJp1AP//b6wOXCpNCaJMqq81d3ggKIgzdYTD7tCn1HIOAPhpNvsbhgMxBqLtGF1rEbB5e+k046qe5ZNIrMEX+4QGAWCZGlD+7S6eaL7807j9TJt+HIi//7cYF68NFjbihYERAhF2EJcw8h57LhiLsXv08++cRiyQUPclZsrnLhgaaBy/V66623jN9kobXPJQRCVAyLrKwP5tuLPXMFUYCU8I337NmzKB4IbZygJNdcsOeS1s+RD7777t27W8ES65c9EjLkTEwLbZJcWplX1qSLuIz2EUKJdtErPMlXT679nvb5BoPEnOBCimAVf1vXh3x7A2bG7Hf0je8VvPFR5WLtBGpuD2JM7BeQ7SDfLamN+H7YV+gL3yvtYH1A4UKPYJiLMt+4O7uC7IH0M8jei9CTvSXInLK/Iki7/fbb7fwjqEOj7Dc7LjT/bg91BBJNIGcxa5DzHoy9xBZM2EOw1PCagZdyEOci1LyPIIS9pEWLFlYIGdQKLeh9IkgfXd+Yf75Zb4GUIcxBaOM/W9jnwAZhGFZt4AoBhwiyhrxzUg6hDvuMcmvdv1/lO2vBodh3jsUMQkDOF+/ZyJxyhnnvjcXuQdwz+cZYC7TrhFrcy1CmuO89136baz0E+UaDrI9cGOS6w9GvoN9xkHb1TPIREKFO/hxV1EM+dDZiLymkQm8gkVwbEs84jRGSXzQiXDTGjx9vSSyaQwg0BwySSIiA14w116aDlgAtNxc0/4bHpQ6zRcyAkITTPzZQCBQ/8x5eSM/5OQQ/6KWxGIh+wkwfuLRyoUArHoRQc1igocbnqxih5tkTTzzRmmMHIdTgQX/8l1On1QcrtEtcIP140XeijHIpRGoKiUdrmevCilkX64XLWdB1wSWeyxeaUWceyZgwgYPkde3a1cJfLmHCfAphABJ6LjleIQw/4+BmPGgOnCYsDkLt7Qfjc3MB1nwTaM7B2vutOWHQVlttVSd8cNhgpu80cv7vJ9f8c/GBxIM79UKuHNn2zx3fHpfkfv36WeuTYnPlv7zRFtokvje0BawPbym09t2Yi2GRlfXhxx7NG5GQEUSwb4El81wIDwSYmNdjBZHrIo0whfepE9x41qWVYu1weUWIwf5SqLCHsrdDBLzPs8/ceOONgX1YvesV7RzuRnwfCHDQKBfSULv9nPXrJWj5CDXCIYgs2m/2Z4gB5M4fHMudX3yHPJ9vT/Z+twgAcKVg/6I/mJETAdsJbjEdR0CNsAzi4Ag1c1psD3RzVmzvhXgFnVNHftg7cP9hXwkiAPGuiXxCyXxRvN16RPOYS1hSKJ+zi4Cdz+SbfnGnYE9nXWBp5De5z7Weg9wngqZdK8fkO1efEL4gSEPgyb7rJZNxEepCZ5Rb6979qtBZ6yfUub5zhMIId/3R2yHBWEZ5Bex834XuQQRz4z6FcNIbfZ6fI+yjrnz3lFzfepBvtNg9MZ9QIdcdjnMv6HccpF09k3wERKiTP0cV9ZCNjIsXUuag2kDXoDs4ke67ywqHHZcLzO+QaOPXjCQRvz1vyUWovb/3bniYRGFuiGQdUugIPz4pmAlBALj0YYruLZhdcZH0muOVC5aXMHPAoIFgTFx+KMUINYc/F1BMDsG7EKFmo4UYMjYO+UKEmnlDEzVq1ChrguyXirt+cclDaotE1ztfhfAoFvQnH6HOtS4gtkiM8T+E1EHgCETjvXCVS5hYB6wzLopOG+89YBkHF1+eYS1AMiAU+P1HqaH2X1bcYctcsZ65SEFokFL7c4w6f2Y3P1wS6C/CK/+hDVlAYMUcBx1Pvrmj7iBz5eYYv0fmk++eCzTfhF9jVWzt466B1r4YFm59UL8zA0VbhvAO94F8QsCkrQ+wZ7/CAgXBHFiCo9sbguLh34f91hP83vnVI2xDG43VAxoycAuSasphjnbYmS87LTfrJFfU4lx7Cvs96x5BAW3zLnOGZYxX0JrrXReECu2yt718+5Pz4eX3mJZCvrhYe7VYtOPG5ky3C+3Jrv9uv3KWXezPaLgh0MwhmnD2IfZZL6EO+l258Rfae0udUydUJF4Ge67/nCx2JuYj1LkEDdTlBCAIYJwW3duGyzWNQAMTaAr4cVa7fbAQoeZ5zhKs1WgjiBVakPtElISac4/168feWedwNnvdl6pFqL1nlFvr3rOi2F5a7Dt3weo4//xWEi7ug8Oo2D0I5Q1Colym94yDOygCGu9+y9lPwcqDPiBk994Vgpx9xb4XhwGCQre3zZs3z+4/XkFCqd9xsXb1++QjIEKd/DmqqIdIADGNxpelVELtTLswWUIr5Q5DNk1MzJBwQjwx7/Ga2vkJgTe6pxuMOwC5xHFw46sEEXQmr1wGKaUSiXLB8hJmDnBMzZzvOHUWI9SMAWk6F0oOjEKXNzZ1NDEQaghgEA01OS65sPrTiLh+oRXFt5aLPD8Lop0ql1D71wVEELIA2XI+04yJy1SlhJoLIlohyAljZE5yEVlIChdrgqdwiOLnGLXJt78f7qIJuUdDjTYyqHDjoYcesuagTvPrFUghOMKMF41R0Ki3+Qg1wqkgc5VLK+p84yH4zheYb6PY2s8lgMn1nZYjcEni+siFPf6o+MfTXwJ+cckLujbymXo6v3q03+zHzj+RteNMZ4uRCLf3QIycdYMjuJDzYv7Tbh79AlQn/MMvmvMCN5h8xUuQvftWvv3JS8C5bLPnQt791kp+E898e7L3u3XfF7iw30CeCZCFJpy9BQuf/v372/nzEuqg31UxQl3OnNI2+GOZxBqjb0F8p11f8hFqhz9r1+8OBtlhv2ftOUGMf37z5WzmuWKEGmsYXB7QanpdcPKtoSD3iWLfgqu7HA01pvbcs7wuc64+BAuYyEPw3P5eLUKda627/SrIXlrsO+f7yJdf3D93WLEQgI57EMV/DyoULM9bV1CT71K/0XxrLYjJdznfcbl3V72XHAREqJMzF6H3hIsHmgs0ZGhKSiXUbGgEyUIq7/Ulcr6iaEzwDcXH2a8lDqqhRsLHocxlLlf/uIwh3fWblvEs0kAukX7tXzlAura5UGGqDKH3RzMuFJTMT5ILEWoOWHfw5DpI+Jn/fWdqD6l2JtQ8h3kdFzvwYx44FJGEE8DK+f3xHJcbTBK5DBa71HkvFn5fUNdfty4w7+LCQ6AtDjbnK4wPNYSTeWOeMHlDc+UnxIXWJO9jbul86vJh6swe6YMzEayGybebC8zmEIAghEIY4EzrHK7+ucDsFmEIGhmX59X//SAg4OKB9tEbqyDfd5DrkuE0j0HmCm0yF3O/VpR6mRevKX+xtU+7uCIUw6JUQp3U9ZELe0cuOnToYIURrI9ieHjXS6658Jo+O+2sm2MCI+Fby36BJiWfLzV7PAIWL2HCugNrIYRCjmQX21Nz7fduPlnXxYg5gl/ItHefz7c3uP5h6s3ZxtrisuwXIjI2cEPbmcvNyI3J+91CjDgreZeCvzv7D0JEzPDZj9CKISzEnJ36S/muIOWUIObsQeYU6zD6h18vJuV8E17hSrF5854/3tgU3j6ypyLM85qS03+EDGQWcD7q/rbKJdSQEcaEcNbfp3zjcWut2H0iCB7lEGrmirMvlzad9QpW4OhSgFWLUOda625PD3LWFvvOiX/A/QnBvlczDO64JWDxhxsLBetJ/u3OMz+hxlUGyxnueM7l0M0fdxkEu9QXhFCX843mWytBCHUYe3OQtapnkoWACHWy5iO03mC6gzaTDZxLcaFD3G2oHF6OcLkDk3r8EYmdlJP6/Rd8N4CghJqLG5o8zIFyXTKc5hFC5oJo0AbmvRwOvE+KKciki3TsopGWAqZXGs+lDjNrb8mloaZvaC9IK8OhgEmuM9n1kwO0BxwOXP7AD9MkNy9BNNQuSjKWAA4v+odmCS0Nl0YOF4cXfUJz46JVQ7Lxm3VtFloPbtxB1gVRremP1/8RgkufCMQC8SLgENoGSqmE2rsmcxGufJLgOAi1d+0yNr4HTFbvuusua+7mgj2BD4IHCv31zoWLno3wi/ryfT9u/tFWs4acT6r3O/Cu11yXjFy+qvnmCtLgJ3FuTyCCM6a2aMOCrH36FQSLcgh1EtdHLuynTJli59f5AwbBw81nPg21sxSB9LrI9GimEbBhFYT7DH1hnvJp5xCOolFCu4v2DOEO+z2ao6DWEPQzl+YKkk5gKb6LYn69bt+CtLr9zWmuqd9lpWC9IqhCIOmEZ2AJsUaA4M4vt64ZDwIMzgS3vop9t+6yTxA+9mwXEBLTcdw4qJNxYVXFN1LKd+U09fkIdSlz6s5m9w06wSIBsRDiEcwpSHHnD8J3l3HDvQexJYio+x17OYJRrBcQpEF6CXTphJ7e9lwgRaLG+11V8mmo2Q+fe+45GySPNvyC7XzjyTW3xSyw8tUVhFBDnhH0O5Nf1tTT4zsAACAASURBVD/Wei4avasbIkcQO9aSd9+Oi1AHWeu5zvl8wuti3zkCKPYSXJj4Pp2AGHch7ii4SrAXYf3B/uL+D17+e5A723GPQ6njUuBxFiKAY41gSRiEUJfzjeZbH0EIdSnfcVDLiSDfsp6pLgIi1NXFP/TW2cCJ0MolBr8OzGCdBpcDhgs/mxuXFoK6QLjZkNjsIT0QScghpID3ODAJPuEvaEzZEPEb9vrIcQlCEkk7bMpEesZk3OvrzAUIjRsXvgEDBtjLENpUNJlclij0D/8ZLvb0l0semyeaUZ5jE0LzAbFg84LYciFE210qoeYgxKyNTdtpUdECc9EkaiW/Z7NnvLSFRgeM6DsXWfpEMC82eHxjc42Pn9M3LmCQTw4StEbMFfhzcUCL49KmEMnWiw/tuQizmJTTNhoJLpakMsJc2BUEDGz6mPlz2eKCwuUKUke0Vi6EaBa4KHL4Mc9cEJl77zwFXReMncA/mF2y3tBOIzBAq8FFmZyR/CHoHGPiGfpFwY+KtYJGjTkHd+YbjS3PU6+zjvCvGQ5Y1h8HN/iwhhkDGlguO9OmTbOSbbBymoFcHxxzCoFAa8iFFyww3eNC6F3HmPR5A85x+acPXLRpk5RmaCK6dOlS1wzYUC/fGj9nLhD8EGwFSwXm2Y3T+ZbxDXOB5fLK9wMZgaCDEZczLs74piKl59+sU7fmWXt892ipWNMImriYEqyI+oPMFZo33qXf+DITPI8LCdpOBCiQCr4LiFqQtc/c0L9iWATZE8ACF4NqrQ/aZ9/BIoe9gssemmbmif0HjSF9Q9DB2sO8m28NPPm2ueA6YUghPBCEuXzHrC32B9YmmlHqZD1w4WT9QNLZQ/l2XEYGvmsEbKxN9tF8xaX7oY8QcYIK8S0gfHMkttAh5d3v2XewVuHbR4DA98eehjA0iAky3z17JFpc4mogrOUco7De3c9Y3zznNF38nm/Jm0IOFwr2XLTz7sLqSEKh75Zvj+/YmRmzj7J30R7CUr53vgO+DXw4+Qb4thEyFdsD6Qul0N7L/lxsTgkwSj8hFeDMXscewFzQL85KyD77GN9+Pp9q8OZMQygLCedbZ19CQONMk5lTBNmcw5hfY8LP+efIDXcKzk0EW6xt5gjNIfcDApBiFg6RYm4Q8rDmmVMErXw3PO/aYkwQMQg63wrnVTH/e/As9T6Rbz37+waGYIHGlX2feec7RuBO4bznbsM3xrnGuIkdwt9gwd8INhC0gx33KM5szkc3fm8bLl5LXGcU9wC+0SB7KfsNz3IeFvvOqZf1wFi5l3Fu8a5TiLA22J9YR14/a+ae74k9A0z5TjlvuH+BOfsu3wdzQL0IaoL2nzMo6Dea7/6Y627r4ov473CdO3e253ole3Po5EAVRo6ACHXkEMfbgNMicYmCtOSKroo2DKk9pAGJtFfCB7Fl4+AQLmRKDcEk8IM/GFmUo2VsHLb0rVhe0yj74a3bBWDh8CwmaaT/+JsWw7ZY3yFRzBGEvFCbleJV6rrgMgHJKGd+/GuyGAbV/L1Xek+wLYQCHPyQzHzFYYMptUtBw2Ud8sE3mGsemT8usNTvNJDU79ZcJeuokrlyYyxl7XtxyYVFNeez0rbzzVPQeivFA00la4R1hZtKEPLq75vbK/g5AhQ0TcXMtIOOr9TnXF/Y4zFhpnAxZd+rZM8r57stte9hfFe0Gcacltr3fM+DO0IszntcFnLFROEZtI6QR/ZCnnPaybD6keR6GDu4sI9zlmGRxlnIfQphd9B82mGNMY61Xqyvue4p3BvR4iNg8cfdceveKWQQlLu0ae57KHbOFusTvw/rGw3SVpK+4yD91TOVISBCXRl+iXsb80Ckf2hMCkX7RPuGJgKNWi6TGf/AuDyjIYUQcFCgGUQqnmtTTBwo6lBZCARZF2VVnOcl75oMs96w6yrkHx+0LUgD2iR8H53fea538cWCVPM9FxPYBG1bz4WPQFbmqRz/6fDR/L3Gck128/UnjO82qrGqXiEQJgJJXevcKRAiF4rNgKUCGn+01IWCGYaJl+oSAmEgIEIdBooJqgO/Jsz+uKgX0lR4AwlhgsUG5k3r4B8SZmT8nmcx4yVCI5q1crQhCYJLXSmAAIdfsXURJoD+4FZh1h1mXe6ygm+h3+cwaDtYKmAqieka1g35ij+CdtD69Vy8CGRlnjC7RyBbiv90VEhHRagr+W6jGqvqFQJhIhDGGRVmf1xd3E1xlcDtqVDBxBtz8FxR06Pol+oUAmEgIEIdBooJqgMzG3xYivkeYYpCFEX8Z+bOnWu1Afj44BOZiyTgX4QvFBJDTL/wgy3WRoJgUVdKQADzUUwsg6yLEqot+ihrEisITKeTKqjhGyClC35haIy5HGCWiuVGKSXoWPFxxUSNby1us8FSxlPrz6Z9nvBBxuoITTvnB5ZH+GW7fOBxzy9xJvAb54yi0B9M0InxUE4J67stp229IwTiRCDJa53zHR/lYi573EeJUxFGBpc4sVdbtY2ACHVtz79GLwSEgBAQAkJACAgBISAEhIAQEAJlIiBCXSZwek0ICAEhIASEgBAQAkJACAgBISAEahsBEerann+NXggIASEgBISAEBACQkAICAEhIATKRECEukzg9JoQEAJCQAgIASEgBISAEBACQkAI1DYCItS1Pf8avRAQAkJACAgBISAEhIAQEAJCQAiUiYAIdZnA6TUhIASEgBAQAkJACAgBISAEhIAQqG0ERKhre/41eiEgBISAEBACQkAICAEhIASEgBAoEwER6jKB02tCQAgIASEgBISAEBACQkAICAEhUNsIiFDX9vxr9EJACAgBISAEhIAQEAJCQAgIASFQJgIi1GUCp9eEgBAQAkJACAgBISAEhIAQEAJCoLYREKGu7fnX6IWAEBACQkAICAEhIASEgBAQAkKgTAREqMsETq/VJgL//ve/zYQJE8wOO+xgOnToYPr06VMUiA8//NA8++yzZtq0aeaXX34x//jHP8zaa69d9D09IASEgBAQAkJACAgBISAEhECyERChTvb8qHdVQOB///uf+emnn8wqq6yyTOuXXXaZmTx5srn33nvNOuuss8zvK3m3CkNVk0JACAgBISAEhIAQEAJCQAhUgIAIdQXg6dXsIfDVV1+ZO++807z33nvmuuuuM6uuumq9QRYi1JW8mz0kNSIhIASEgBAQAkJACAgBIZB9BESosz/HGmEABObMmWPuv/9+06JFC/PMM8+Ypk2bmn/961+BCHUl7wbomh4RAkJACAgBISAEhIAQEAJCIKEIiFAndGLUreog8MMPP5hzzjnHNh6UULueVvJudUarVoWAEBACQkAICAEhIASEgBCoBAER6krQ07uZQ6ASUlzJu5kDUgMSAkJACAgBISAEhIAQEAI1gIAIdQYnefr06eaFF14wv/32m9luu+3M8ssvb15//XXz/fffm44dO5oePXqYlVde2UacfvPNN80XX3xRh0KrVq3MiiuuaObPn2/fpzRq1Mhsvvnm9uffffedefDBB83s2bNN48aNzYYbbmj+8Ic/WNPoN954w3z22Wf2HdrceOONzfrrr28++ugj8+6779qfN2zY0Abz+vjjj+vVT7vvvPOO+fHHH+1ztNW+fXvz6aef1vWPOlu3bm3atm1r21q0aJF9ln4wLn7/wQcf2P6ttNJK5uuvvzb77ruv6dSpk1luueUCzXQlpLiSdwN1Tg8JASEgBISAEBACQkAICAEhkCgERKgTNR3hdGbp0qVm1qxZ5phjjjHNmjUzN998syWckOHzzz/fktUrrrjCklvKsGHDzD//+U8zYsQIs+mmm9qfQbQPPPBAc8opp5iTTz7ZElIILP/ff//9zSGHHGJ/9uKLL5pRo0YZgnURFfvJJ580Bx10kHn00UdNv379bF1Evr711lvNJ598Yi688EJLvl395513njnyyCPtcxD+s846y0BMb7rpJrPWWmvl7d/YsWPN7bffbq6++mpL3OkLQoQrr7zSvsvPFi5caM444wxz+umnm759+wYCtxJSXMm7gTqnh4SAEBACQkAICAEhIASEgBBIFAIi1ImajvA689Zbb1liCwE+6aST6ip+//33LRnmz5lnnmmJKCmgrrnmGqvZRSv866+/mmuvvdYMGjTIDB8+3Bx22GH2ZxdffLFZsGCBJaxrrLGG1Sb/8Y9/NDNmzDD33Xef1VYT6fq4446zBJ7nV1hhBauJvv766622eIMNNrB9cf3705/+ZOun5COk3v61a9fOvPzyyzZ1FeNyUbjReB9xxBF2zN7x4geNNn3w4MF1AoRCKFdCiit5N7yZV01CQAgIASEgBISAEBACQkAIxIWACHVcSMfcTi7CShecFhgz7Hvuucesu+669Qg1hHXkyJHWdHvIkCHGEV5MwA899FCz6667mr/85S91o1m8eLEl282bN68zqybtFNpjomZDoCHxDz/8sDn77LMtwS6XUEOsIdOff/651WQ3aNCgrh+PPfaY2Xvvvc2kSZNMr1696v380ksvNQ888IDVWhcrlZDiSt4t1i/9XggIASEgBISAEBACQkAICIHkISBCnbw5CaVH+Qg1lWOejZm200h7NcD/93//Z55//nnTp08fqzl2hBqNcO/eves01oU66bTgJ5xwgtVW33333WazzTYz3bp1q3vN9Q/yu80229if49ON2flGG21UL8I2/aMf22+/vaF/CAPQnONL7Qok/vjjj7fm7bTlLRDvzp07W616sVIJKa7k3WL90u+FgBAQAkJACAgBISAEhIAQSB4CItTJm5NQepSPUP/888/WlPull16yZtpt2rSp01Bjlk1As1NPPdWSVsynHaHGbBrfaUzIXVqpfB3FxPuSSy4xc+fOtabekGTecz7bvFeqyTf1IQBo2bKlNelGI/6Pf/yjrk5I9+GHH76MhrpUMCshxZW8W2o/9bwQEAJCQAgIASEgBISAEBAC1UdAhLr6cxBJD/IRasyl8TXGtBtCSrRvpwFGA43PcYsWLZYhvM43mmjc7j3XcQKgrbbaamaTTTapG8u0adNsUDPawtT6qKOOqjfOUgm118ebCN8EXCO6OD7caKBfe+01c8ABB5g///nPdT7ZrsGJEyfavhGgrViphBRX8m6xfun3QkAICAEhIASEgBAQAkJACCQPARHq5M1JKD1yhBWtMhpp52+ML/ENN9xg7rrrrjrTaEeoMaPu37+/bT8X4SWK9sCBA61vNamoKEQOJ+DXsccea5o0aVLX92+++caaYBPEzPlSewdWCaGmHqKIoz3HV5sI3i6QGgHSbrvtNrP22mvb5oj0TRRzon27AGaFAHY+5vh6I1zwv4O5PObvYEb6L28p5905c+bYKOpo11009VAWgCoRAkJACAgBISAEhIAQEAJCIHIERKgjh7g6DTjCuvXWW1tf4/3228+muHrmmWds6qwuXbqYn376yaBJvuWWW8zjjz9uyTKRuCkEESMl1YABA6y5Nv7P5HZ+7rnnbJRvCCA5oQkGRsRwl27LO1r8mglm5qJ9u9+hYfbXT/AyAopdddVV9jGEAPhxv/fee8v0D+065t+k3KJPaKmPPvpo+2+EAlOnTrX///LLL+34iGbuJfu5ZoQc2PSJfNnUTWox6kAjf/DBB9dpt3MR6kreRQCA9h4yfdpppwXOl12dVaVWhYAQEAJCQAgIASEgBISAEPAiIEKd0fXg1QBDeNEYQxJXX331ikdMXuklS5bYetZcc828JBDfaci8NxhZxY0HqABt9bfffmvzYgfRSgeosu6RQhrqYvVU8m6xuvV7ISAEhIAQEAJCQAgIASEgBOJHQIQ6fsxjabFQlO+oOoAPMUHPINlff/21ufXWW6122BuMLKq246q3ElJcybtxjU/tCAEhIASEgBAQAkJACAgBIRAcARHq4Fil6klHqM8991xz5JFHRt53zMfxaZ43b57Nb/3000+bxo0bm5122inytuNsoBJSXMm7cY5RbQkBISAEhIAQEAJCQAgIASEQDAER6mA4peopgnCNHTvW+hBj8tyxY0dLdtdaa61Ix4HvMkSalFb4M5PH2gVDi7ThGCuvhBRX8m6MQ1RTQkAICAEhIASEgBAQAkJACAREQIQ6IFB6TAiAAKR4zJgxNj0X6cA222yzosCQqoyc3OT9/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CpG4LvvvjMrr7yyadCgga3rf//7n+Fnq622mll++eUrrl8VCAEhUHsIiFDX3pxrxEJACAgBISAEhIAQKBmBGTNmmCVLluR9r0+fPmaFFVYoud44X2jbtq05++yz7R/KBx98YLbaaiszdOhQs9dee8XZFbUlBIRARhAQoc7IRGoYQiDLCHz99demUaNGWR6ixiYEhIAQSDwCnTp1Mu+//37efi5YsCDxe/W+++5rnn32WTNy5Eiz4YYbmksvvdQMGzbMLF682Ky77rqJnwN1UAgIgeQhIEKdvDlRj4SAEPAgMHnyZHPbbbeZO++806y44orCRggIASEgBKqEwAYbbGDWWWcdc8EFF+TswT777JN4DfX8+fPNhRdeaNC2//bbb6Zp06ZWW73//vtXCVU1KwSEQNoREKFO+wyq/0Igwwj88MMPpl+/ftYk77nnnjObbbZZhkeroQkBISAEko0AhLpjx47mv//9b7I7WqR3P/30k/n888+t/3TDhg2tVn255ZZL9ZjUeSEgBKqHgAh19bBXy0JACBRB4Omnnzb77befWbp0qTn//PPN1VdfLcyEgBAQAkKgSgiUSqi/+eYbwz4+ZswYw78xscbkeuutt7aBwbwFcjt+/HgzZ86cej/HJ/uEE04wq666qv35pEmTrHYZf2f6k6/gE432ebfddrOPfPLJJ2b06NGmTZs2ZsCAAfVee/nll82UKVNsnfhYqwgBISAESkFAhLoUtPSsEBACsSJw0EEHmREjRtg2icA6e/Zss9FGG8XaBzUmBISAEBACvyNQCqFetGiROfbYY820adPMoYcealq0aGHGjRtnpk+fbq688kpz6qmn1oP1l19+MTvuuKOZMGGC2WabbezvFi5caPDLfuONN8ymm25qf3bWWWeZG2+80Tz88MPmD3/4Q96p4azo2bOnueeee+wz1AuR3nbbbW0/XPnyyy/NHnvsYWbOnGkeffRRs/POO2u6hYAQEAIlISBCXRJcelgICIG4EHjllVdM165d6zUHwR4+fHhdupO4+qJ2hIAQEAJC4HdC3axZM3PZZZfVwYGwE01wy5Yt62mdsSjCVxmSCmF1JtUnn3yyGTJkiIFwN2nSpK6eH3/80bRr184+e8stt9if/+tf/zLnnnuuFaZuscUWoRPqX3/91fqDX3fddWallVYSodYiFwJCoCwERKjLgk0vCQEhECUC+E5vv/32VrPhLVzaMB8k0qyKEBACQkAIxIsAhJqYFt5CsMjmzZubXXbZxdx00011wSOJedGqVSvz5JNP1svvjLl23759baBJhKSuQKhbt25tLrnkEnPKKacEItS0Sfu5AlYW01BjYg5xh/RvvvnmBiGuNNTxrie1JgSygoAIdVZmUuMQAhlCYOzYsdZ3GmLtL2gTMBdUEQJCQAgIgXgR8Jt8Q0rfffddG+PiscceMxdddJH529/+ZrXR+DwfccQR5oADDqjXSdJunXPOOWbQoEHmL3/5S93v8LEmbRWZHbp161aUUHsr7dy5s/WzPvroo22QMUoxQv3aa69Z/+oddtjBasZJnyVCHe96UmtCICsIiFBnZSY1DiGQIQS8vtP+Ya2xxhrW/E+BYzI04RqKEBACqUAgnw/1d999Z7baaivz9ttvG3yS1157bUuqnZY61+Aw5UbD7MojjzxifaK/+OIL07hx46KE+vTTT7fBzTDbJqjYXXfdZX2wCTyG+XYhQg35h0yj2cYXG5/syy+/XIQ6FatQnRQCyUNAhDp5c6IeCYGaRgCttD/H6Ysvvmh69OhRhwtBZQ455JCawGnJkiX2crjKKqvUjZef4bfYoEGDmsBAgxQCQiAZCOQj1ORzRkP8n//8x6CBRuDJnoXmGs1vkAI5Zk9DQ01kb0pQH2oCmqGdHjlypCXX+FvnI9ScJQRII/UXf7p3726uuOIKEeogk6RnhIAQyImACLUWhhAQAolHALNAbxCccjuMeSJRY9955x3r27f++usvk7ql3LqjeI9cqUScJTLtn/70J9sEPyNy7bXXXmv9zFWEgBAQAnEhkI9Qsy9BVF999VWbHmvNNde0UbmXX355M2vWrJw+zt4+k9IKAkxU8MGDB9cFMAtKqKmL6N/4REPIiRKej1CjScfKCRJ90kkn2T6KUMe1gtSOEMgmAiLU2ZxXjUoIZAqBSgk1RPr11183p512mnnhhRfqAuTg40cAHEwH/TlRkwAgpowQfyLhPvXUU9YMctSoUfbS+eyzz1pirSIEhIAQiAsBCHWHDh2sWbUrP//8s91HEfL99a9/tT7UFGJd4FN92223maOOOqrOooZ9jcBmEF400QQjGzhwoLn55putyfXuu+9eV3chQs1euM8++xj2d0g85uNvvvmmmT9/vt0r8xHqpUuX2pRdEHdXRKjjWkFqRwhkEwER6mzOq0YlBDKFQCWE+v/+7/9sHtLzzjvPXrLw0dtkk01swDOiiONL9/e//70uqmzSgHOCAC6gBNv56quvbE7XP//5z6ZRo0ZJ6676IwSEQIYRgFDjI+2NYUH6K0j1YYcdZkk1LiqUjz76yJxxxhlW+IfGmH0XTTYa688//9zmlqZst912VmMM6YZUu/f5XS5CTUCz66+/3lro0B/qRDOO2Tnpr0i7RclHqDfeeGODvzYRxUWoM7xYNTQhECMCItQxgq2mhIAQKA+BSgj19OnTrcZjrbXWsim3uIC5fKiQbbQZ8+bNs5Fek1q4KH799dcGzQqpw9CmuzEktc/qlxAQAtlDYPz48dbKxxWCevXp08dG5WZfwnzaW9i7pk6daoWaBC7Dr7pfv342IBiByyDD5KVG07znnnsu8/6kSZMs+UUD7qJ3sxdeddVV1n2H+qmzf//+1jWGoJWukAcbEr/vvvvaH7HXYxJO5HHSZHmLa4d0XRBxFSEgBIRAKQiIUJeClp4VAkKgKghUQqhJzcLFimA5BK0pVCCsmFbj++e/cKGFITgal0cXgRYzQy6YmGWjgfEWUrJgfgiZx7ScgqaGSyV1QPBdgdiPGTPGkmWXLgYzRswq11lnHZuz1Vvoy5QpU+yzBNdREQJCQAgIASEgBISAEKgOAiLU1cFdrQoBIVACAuUSarQXaDXQhGB+6CLH5msaE8QuXbrYAGCkUHEFc0ZILebXEGii0VJmzpxpiDiOiSGpV7wFP0JMyUkj06ZNGwNp5lki4I4bN85sueWWdY/zf7QzRC6H+FOIWrv66qvbtDO04y0E37n11lst4fb6G5YAqR4VAkJACAgBISAEhIAQCAEBEeoQQFQVQkAIRItAuYQaPz0CenXq1Mn67RUraJU7duxo0GpDhl3Br4+cqZgzPv/883VaZPz2iBiLqSHpV7yFPkPKXQoZCDXP8n801V27drWPY7YIKaYuTBGHDRtWR6jxJYRQQ+Qp1HH33XfboGSUxx9/vM5fsNjY9HshIASEgBAQAkJACAiB8BEQoQ4fU9UoBIRAyAiUS6hfeeUVS1wJSHbNNdcU7VUuQo2GGc0ypBeNcJiEGoJ8wAEHWLL/3nvvFSXUBFHba6+9rJ/gu+++K0JddEb1gBAQAkJACAgBISAEokVAhDpafFW7EBACISBQLqF2GmRyjWIiXaz4CfWCBQtsHmgi2h533HHmyCOPzEmoe/fubaPRegvt3XnnnXk11JiWEyCHaN3Dhw+3wxU1DQAAIABJREFURLmQhhrf6/32288GJiPK7f77719ThPr777+36XH8heBsq622WrGpjfX3CEqwRGD9ICghQjvCECwmZsyYUXZfCOw0YsSIetYQrG18+C+44IKiLg1lN6wXhYAQEAJCQAgIgbwIiFBrcQgBIZB4BMol1JhTN2/e3GyxxRY2LUux4ifUmHlDiiHmECHSuuTSUGOa7Y0uSzsQQFJz5TP5xnycvKmkwMI0nPfzEeo5c+aYY445xjz33HPmySeftCRt7733rhlCDTEl3Rm+7P4Cjn4f82LzHOXvIf344D/00EM2vRACkAYNGtgUP6TrQYhSbkH4Qm5fotXvtNNOhuB0+OIj0HnwwQcV+b1cYPWeEBACQkAICIEKEBChrgA8vSoEhEA8CJRLqCFgRM4mtcuHH35o06sUKl5CTeAxCPSoUaMs8X3ggQes73IuQo22GfLtLbz36KOPLkOoSd2C6fjZZ59tSfTEiRPNjz/+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8vKGXb766ivrc//xxx/bgHukeGvdunXYzag+IZAYBNgnp0+fbt1ciglFE9NpdSSxCJD7HAE1wUbJpBG0iFAHRao2nxOhrs1516iFQKoQqIRQT5o0yRJjSDEpqbp37259btF24NOKCTUFk2qnoeb/EN2pU6fWHbhhEWrIEASQw5xDnVKIUPN7Aqth5uvyX9cqoSZdWLHgct9++60lm2hxmeP11lvPCjDyXcS/+OILwx9vQeuNeTYFrTB1tmvXbplvhp/jVoDmHGsDLv4IV9Aac2mjD/ybtukH9foLVhT0lz9ouBs1amR99vnbWwhCR3H98v4OFwDapw0VIZAVBPh+X375ZZt2ECsULD3YC7HmUREC5SKAZRfCGQTtJ554olxlygVS79VDQIRaC0IICIHEI1AJoYbQkNKK4E0Q186dO1uyQuAozK8hKvfdd5/10XWEGo0fGmoviQqLUOMPff7555srrriijmAVItRoOenLdtttVzdPItS5lyzEEosEBCEISyjkICdKO2nQMM33FwK83X///fV+TL5yCC6FeadOBCG4D3jLvffea/74xz/aNGgdOnQwJ598sjXnR4hz8cUXW60aJBktyOGHH76MhQSk+/TTT7fCElwSKMw36dWwTGBNurL++uvbix/+5F5iTiR7zMARCF122WWJ/5bVQSEQBAH256eeesrGv2jZsqW16EFgxN98x0kLRBhkTHomGQgceOCBNsZFr169zJgxY8xaa62VjI6pF6lGQIQ61dOnzguB2kCgEkLtEII8Yy7MJY3LGlrinj17Gup2Wj8IGf7SkKRTTjmlHrgEBMPkGPJNXmvKO++8YyNvE/2b1FzegvT73//+t3nxxRetaS7aFgKJ0fbQoUPNuuuuW/f4L7/8YgkZmnRn0gwRIwc1xAwy5i0QOCTr1ENAqqwX50NdSEONKT2Xb7TGYAhmEM+bbrrJEmLIKRGy/ebhkNS+ffua6667zsKIjzzz7/w10V4T2A7LBvrhLWij+dmSJUvsj6kLywbWBSSXyPCYaGP+jQ8oOcRZKxTmd9ddd7XrAxPxiy66yDRs2NA888wz5uijj7Z1vfDCC2bDDTesq5t/ICByhBoNOD72+FIjGHBjyPp60PiyjQBrnO8C4acL9si+ybr/+uuvzdy5c80222wTiUtFtpHV6N566y17TnDmsp4QtpMSU0UIVIqACHWlCOp9ISAEIkcgDELtOolWEDNbAovk8nF1v8s1KA5hCBlkxxWIUS4fXi6AXAwxNXcFksbP0YD6Cz+neLWPvJ/rWUfIkuI7HPUCCEKoBw0aZM3BhwwZYomsF3OIOMT6o48+suTYFfAFQ1KeQbopjzzyiCXfjlCzHsgV/sQTT1gTbjTelG+++cZaOiA4gRDzPHPH2rjrrrvMwQcfXGdmDsknQNlLL71kCT/EGc0IZocEE8NH3rtOcE0gAB5jcW4Bbs15CTXjxHzxs88+s/0XoY56Jar+qBHAWgfhJWQaqwxXIELt27e3/8X6hP/zTCk+sFH3XfUnGwHO/j59+tgUhq4QgwK3AvZkFSFQCQIi1JWgp3eFgBCIBYEwCXUsHVYjoSJQjFBDMtH2YmFA1HQisXoLGmTM+khZhVm2K87UHpN6oojnItT8jPVHajOiaUPOKX/961/NP/7xD5tSDUsCJyiBGOdK7wXhR3M+efJkaxmBD/1pp51mzdMxSfcWR84x44acU7yEmn9D/CHtXA4xEadfItShLjtVFjMCCCf51rEY8QsScW1gnbuCYIp0eT169Mgp0Iy562ouBQjgKoUVmBNeuy7feuut1iVMRQhUgoAIdSXo6V0hIARiQUCEOhaYE9tIMUJNvm80wJhXowX2axvQTBAYrGPHjgYfdlfwceZCjs8zJt35CDUm1ZB0yDiabi7+mGJjOkh6NPw5gxJq/Jwx74ZcQ7LJJZ0rmBikGbcAtM9+Qg0JRwCAWwL1YG0hDXVil686FgABLD5mzJhhvylcZPzlgw8+sMH6vIVvw2mqnWl4gKb0SA0igND1oIMOsvu1v7D3YzHkgn7WIDwacggIiFCHAKKqEAJCIFoEICAKuBQtxkmtHWJZjFCjacb3HX/nXITaaaIRzJDL2xX836kbv2l8n/MRajTG+LgTwI428OFEI05wG3JOU5xWuZiG+vbbbzfHH3+8+ec//2kDjxEl3B/szBFofO7RRHsJNWSeCyDaOTTh4IOpuQh1Ulew+lUMAQRefIN8w6WW77//3gb/w5TX64pTaj16PtsIEMMClwHctvxFvtTZnvu4RidCHRfSakcICIGyECCqMUGd8ClVqS0E0PpCHLfeemurkc0XlMyZfM+ePdtGzMa30lsgwGi+INvdunWzv0KrTbRgUvIQmMb50/t9qF09XMjQSpO+B00aOc2JBO71ySYSO8GUIL3eAtmm7wSpQ9vNO87kG39pgpB5C5o3tNZEgr/wwgvrCDXB8MhzTX8xbXc+piLUtfVdZGm0xCVAy8zazhdtmYCDuG14vzX/9+Kif0tTnaXVEd5YiK+BJZIrCEe9KQg5M7zC1vBaVk21goAIda3MtMYpBFKIAESJgxB/uUsuuSSFI1CXK0Fg5MiRNmAYa6AQoaaNCy64wJo/E8gLDbArrCFMwCG1aJddECOCjBEUjGjp+Ea7ko9QQ+4JYINGmbzWaL0hAt6C2SCRv73RvPk963ejjTYy66yzjnnjjTfsKzxLsDOCkpGayxuUDD8/0m/dc889dRHe0b7hV8p4MDs/9dRT65oWoa5klendaiGwdOlSq13GZzpXjnbXLwRMX375ZV1Qslz9RUDmNNXVGo/aTS4C7Jsu0CS9xELIn5mjVoJ8JneW0t0zEep0z596LwQyjQD+rs2aNTM33nijTL4zPdPLDg7CSvRVLj0E/ypGqNFi7bHHHlYLwTtopLlAQVaffPJJS0Ihz5hJE4Rm8ODBtlGCinkjBecj1DzrgpNBbtF2k7rHW9BYEyEc7Qcp1khpxc9oj0IaLOenhxYbH2hMxo844ghrsoqGDtNX0qHh70cQNac5d+ashx56qCXaXgIiQl1jH0cGhkvEfaw+unbtWjSnNP7V/GndunXBkaPtRlPNdydNdQYWSYRD4Ew5//zzI2xBVdcaAiLUtTbjGq8QSBECkBvy+ZKLWT7UKZq4ELqKSTN+zeQIhfz26tXLmk1zEcpX0GL9/e9/t9oHl96MCNwQWszG0QLzDD9DW8z6ateuXb3qHnvsMUuK0Wj4C8HAMLmGFEPEcwUT41Lv0llBhiHOkGDMt1u1alWvSsj98OHDbQ5ptHX0GXKPVh7/bAKpuQKh3mGHHWz6LoKQeQuEGn9sl8M8BPhVhRCIDAEsRYjID5nOlxbQ2ziCMRejoFin0FTjksF+IZ/qYmjV7u9FqGt37qMauQh1VMiqXiEgBMpGgMvT2LFjrS8s0ZUV5btsKFP5In7zkFeChpFiin9zUV511VUDjYdnIagQTXJFey/trC2igaMNzpcPHBLsJ600/Prrr1tijkYZ7XEhM1V8Pl108WLaMog1GjgK/fWaf7sB02/6let3kH8XnCwQQHpICFQJgQ8//NAQsZvAerm+sVzdmj9/vv1e+TaCFEzEca0gzZbyVAdBrPaeEaGuvTmPesQi1FEjrPqFgBAoGQECN+Gr6vKOilCXDGFqX8BXGdNoNMH82xHqJAwIDTC+2piRo0FWEQJCIDgC7OtYcOCOEUQz7WrGWoW4BS1btgzcGNG/sSIhx7t8YwPDVjMPilDXzFTHNlAR6tigVkNCQAgEReC5556zFyHy+1JEqIMil/7n0E5//vnn1g8ySYSavhA8yWnLdUlP/1rTCOJDgO8aM28i4ZdCpukhJtxYKhFPo5SCptr5VEtTXQpy2X9WhDr7cxz3CEWo40Zc7QkBIVAQgUWLFpl33nnH9O7du+45EeraWDSQ1iuvvNIMGjTIapWSRKgxqz7ssMNM//79bXAzFSEgBIIhgIk3ke6JiVDITSJfbbhEQMJLJeLUh+sFwS1x1XAB/oL1Wk9lGQER6izPbnXGJkJdHdzVqhAQAjkQwOf0tttuM2eeeWa934pQ18ZyIcJ1jx496i6+SSLUtTEDGqUQCA8B/P7RTBPNmyj25QYJQ8tMhG9nsVRqDwmCRvyDIBHFS61bz6cTARHqdM5bknstQp3k2VHfhECNIUDKo/bt25smTZqIUNfY3GPmTV5novO6IkJdY4tAw80UAgQG4xvu0KFD2WQaQB588EFrGeI/F0oB6+uvv7akGleSoMENS6lfz6YLARHqdM1XGnorQp2GWVIfhUANIEAEY3zlunXrtszlSxrq7C8Ack63adOm3qVZhDr7864RZg8Bvlv8pSGx/lzt5Yz23nvvNQMGDLCRvisppMx77bXXbJ+8KekqqVPvphMBEep0zluSey1CneTZUd+EQA0hMHr0aGvumyvwjAh1thcC0X/ffvtts/3229cbqAh1tuddo8smAjNnzrRaYKyNwiguzV05/tf+9iHVmJCTkrFhw4ZhdE91pBABEeoUTlrCuyxCnfAJUveEQC0gAKFCQ7nXXnvlHK4IdXZXAZYJQ4YMMaeeeuoygxShzu68a2TZQ4Bv2ZFpApCFVWbPnm3NxsOKrE/Od+okk0TQXNhhjUX1JAMBEepkzEOWeiFCnaXZ1FiEQAoRIHoyvtOkJMpXRKhTOLEBuzxv3jwb+bdt27Yi1AEx02NCIGkIIPwi7/M666yT81uupL+XXnqpOe+888oOSparbWI2YBXTqVMno5RalcxOOt8VoU7nvCW51yLUSZ4d9U0I1AACCxcutGmyyE8qQl0DE+4ZIlGAb731VnPKKafkHLg01LW1HjTadCKAUHT8+PFm0003tdG4wy4DBw40l19+uVlxxRVDrZpUXggBCIRYTkquUDujymJFQIQ6VrhrojER6pqYZg1SCCQTAdJkDR8+3Bx11FEFzfmkoU7m/FXaq5EjR9p0Ouutt54IdaVg6n0hUAUEfvnlF+uug4VJ8+bNI+kBeawJWFhu2q1Cnfrss89sdgF8qtdYY41I+q9Kk4eACHXy5iTtPRKhTvsMqv9CIMUIjB071uy2225FRyBCXRSi1D2AyeX3339fUKMlDXXqplUdrjEE7r//fruHN2rUKLKR4++MaXZUhX1o+vTpBd2Oompb9VYHARHq6uCe5VZFqLM8uxqbEEgwApjbzZo1y/Tu3btoL0Woi0KUugeef/55e0lu3Lhx3r6LUKduWtXhGkHgxx9/tJrpjh07RkqmgfPII480w4YNixRZNNVE/+7SpYs01ZEinYzKRaiTMQ9Z6oUIdZZmU2MRAilCgEBkQS9jItQpmtgAXf3uu+/MhAkTiloniFAHAFOPCIEqIEBu6L333juWgF5xEGog/OGHH6ymGjcUlWwjIEKd7fmtxuhEqKuButoUAjWOwPz5883cuXPNHnvsEQgJEepAMKXioZ9//tlwGT/mmGOK9leEuihEekAIxIoAwrBp06aZ7t2721zTcZQ5c+aYLbbYIo6mzOLFi80bb7xhttpqK2mqY0G8Oo2IUFcH9yy3KkKd5dnV2IRAAhEgiM3jjz9u9tlnn8BBZkSoEziRZXZp8uTJNsBQy5Yti9YgQl0UIj0gBGJF4KGHHjJ77rmnWWWVVWJrF1NsIojHVdBUz5gxw/Ts2dOm9FPJHgIi1Nmb02qPSIS62jOg9oVAjSHw3nvvGdIlbbzxxoFHLkIdGKpEP0h6nRdeeMFsv/32gS6qItSJnk51roYQWLJkiZkyZYrp37+/WWmllWId+WmnnWZuuummWNvEp9ppqpWnOlboY2lMhDoWmGuqERHqmppuDVYIVBeBX3/91dxxxx3m+OOPL5gmy99LEerqzltYrRNYaK+99gocxEiEOizkVY8QKB8BNLbPPPOM2Xnnnc3KK69cfkVlvjlo0CBz1VVXlfl2+a9h3j5z5kzTrVu30HNgl98rvRkGAiLUYaCoOrwIiFBrPQgBIRALAmilx48fb7p27WrWXnvtktoUoS4JrkQ+/PHHH5t33323pNQ0ItSJnEp1qoYQ+PLLL83UqVPNrrvuGsiqJApoILVE365GIb3f66+/bs+thg0bVqMLajMCBESoIwC1xqsUoa7xBaDhC4G4EMCE7qOPPjJbbrllyU2KUJcMWeJeePXVV83mm29ekrmoCHXiplEdqiEEvvjii7rUhnGbeXth/vTTT03z5s2rhjzm7gTRhFRXQ0NftYFnuGER6gxPbpWGJkJdJeDVrBCoNQQmTpxoA8s0adKk5KGLUJcMWaJeWLRokXnllVeKpsnyd1qEOlHTqM7UEAJYlMyePdtqppdbbrmqjvzKK680F154YVX7gHDBaapXW221qvZFjVeOgAh15RiqhvoIiFBrRQgBIRA5AqTJ4oJG1NRyigh1Oagl4x385gcPHmzOPPPMkk1GRaiTMYfqRW0hQOBITL1JHbXCCitUffDXX3+9Ofvss6vej6+++soGKsPKKq6UYVUfdEY7IEKd0Ymt4rBEqKsIvpoWArWAAHmH7777bnPCCSeUPVwR6rKhq/qLRPXu1atXSUHoXKdFqKs+fepAjSFAnINPPvnE9OnTJzEjR1PeqVOnRPQHUo359zbbbBNr6rBEDD5DnRChztBkJmQoItQJmQh1QwhkFQEuH2uttZZp1apV2UMUoS4buqq+SM7x5557zuy0005lmY2KUFd1+tR4jSHw8ssvW5LYoUOHkq1JooQKH+Y111wzyiZKqhvz77feest07txZgcpKQi45D4tQJ2custITEeqszKTGIQQSiAB5h5944gkzYMCAsgiVG5IIdQInN0CXINME8in3MixCHQBkPSIEKkSADAyzZs2yZJo4F0krQ4cONUcffXSiuvXNN99YzHr06KGUWomamWCdEaEOhpOeCo6ACHVwrPSkEBACJSIwevRo071794ojtIpQlwh8Ah5///33Db6YO+64Y9m9EaEuGzq9KAQCIzBlyhQbLHKTTTYJ/E6cDyaRUDN+Umq9/fbb1hx99dVXjxMStVUhAiLUFQKo15dBQIRai0IICIFIECDVCReOLbbYouL6RagrhjDWCiDC48aNM7vssktF7YpQVwSfXhYCBRFAMz1p0iSz8cYbVyz0jBLqOXPmhHKORNHHpUuXmhkzZpjevXsnIoBbFGPMYp0i1Fmc1eqOSYS6uvirdSGQWQRIk0U01DAk9yLU6VompMniT6WBhESo0zXv6m26EJg8ebJp0aKFadu2baI7/uOPPyY6ANhnn31W51O9xhprJBpLde53BESotRLCRkCEOmxEVZ8QEAJm8eLFVmq/2267hYKGCHUoMMZSCST4tNNOM7fcckvF7YlQVwyhKhACOREYO3asTWNIwMikl6efftrsvPPOie7m999/b6ZPn2769u2b6H6qcyLUWgPRICBCHQ2uqlUI1CwCP/zwgxk1apQ5/PDDQ8NAhDo0KCOtCBPS559/3my77bZmtdVWq7gtEeqKIVQFQqAeAnyjU6dONS1btqwo80KcsKaBUIMHmuo333zTdOnSxUhTHecKKb0taahLx0xvFEZAhForRAgIgVARwCePtCuNGzcOrV4R6tCgjLQiIt/OmzfPmvqHUUSow0BRdQiB3xGATD/66KNmhx12SBXhIzc2ft5pKAiUST+23XbbpaG7NdtHEeqanfrIBi5CHRm0qlgI1B4C5B0mYiyXieWXXz40AESoQ4My0oqeeuopq51p2rRpKO2IUIcCoyoRAubXX3+1RA9/6WbNmqUKkZ9//tmstNJKqekzmurXX3/dbLXVVqkSXKQG4BA6KkIdAoiqoh4CItRaEEJACISGwEMPPWR93cL2yxOhDm2KIquIqO4LFiww3bp1C60NEerQoFRFNYwAgs4xY8aY/v37l50TvprwIQjYeuutq9mFktvGp/rVV1+1earDFC6X3BG9kBMBEWotjLAREKEOG1HVJwRqFIH58+db/7FKUyXlgk+EOtmLCg0SOccPOuigUDsqQh0qnKqsBhH47rvvzKxZs8ymm24aqhtOXFAiDHjllVdsXIa0Faep7tq1ayjZLtI2/iT3V4Q6ybOTzr6JUKdz3tRrIZAoBPDNe/HFF+2lZ4UVVgi9byLUoUMaaoXvv/++QSOz+eabh1qvCHWocKqyGkOAHMmkxkJLuuaaa6Zy9BDqjz/+OPGpvfKByxzMnj3bbLPNNmbFFVdM5RxksdMi1Fmc1eqOSYS6uvirdSGQCQQw9eXS071790jGI0IdCayhVMqFd8SIEeawww4LpT5vJSLUoUOqCmsEAQIEzpkzxwYIbNiwYWpHjbD2t99+Mw0aNEjtGD7//HPz2muvWbP1NM9FaicgR8dFqLM0m8kYiwh1MuZBvRACqUXgp59+MoMHDzZnnXVWZJceEerkLo977rnHDBgwwKy99tqhd1KEOnRIVWENILBo0SLz1ltvWTKdlPRNuAMNHTrURhpfffXVzfHHH2+aN29edDYQDBCfAZP1apTrrrvOgCeF+CBESC+nMA5INYHKVllllXKq0DshIiBCHSKYqsoiIEKthSAEhEDZCHA5mjhxojUpjNKcTYS67CmK9EU0L/yJ6rIrQh3p9KnyDCLw1VdfWeKG+02Ue3Kp0B133HFm+PDhdq9o0aKFufHGG+tSYY0bN86suuqqpnfv3stUC5kl1Ve7du1Mz549i0b7RpvN+GfOnGlI4dixY0drbt2pU6ei2mGI+0svvWTjgNAfCv2eO3eu1fbvtttuZtSoUaUOve75L7/80tZFf1z9ZVemFytCQIS6Ivj0cg4ERKi1LISAECgbAXJuTps2zfTt27fsOoK8KEIdBKX4n5kwYYLp3Llz6FHd3UhEqOOfU7WYXgQ+/PBD63pD6rqkETaIKcR5/PjxZpNNNqkH8gYbbGBatmxphbP+goCgX79+VrP99NNPF03J97e//c3cfPPN1lqqffv2hsBgxHg477zzzCWXXFJwcocNG2aOOuooM2/ePEOfvAViTn2VEGrqYzxo69k3V1tttfQutpT3XIQ65ROYwO6LUCdwUtQlIZAGBLjgcEHCL6xx48aRdlmEOlJ4y6r8k08+MTNmzDB77rlnWe8HeUmEOghKekYIGPP111/b4FdoeZOYpqlcQs05s9NOO1liXIxQkxoM95P99tvP3HfffXXa7KeeesoGZ7v00ksLLhVM0o855phICbUj1Wi8sSJYeeWVtXyrgIAIdRVAz3iTItQZn2ANTwhEhcB7771nFi5caHr16hVVE3X1ilBHDnFJDZAm64knnjD77LNPSe+V+rAIdamI6flaRODdd9+1mk8002GZeWM6zXeOv+9yyy1XMazlEmo07rvvvrttvxihvvrqq82FF15oTcsPOeSQen1mPMUyUMRFqOkY5t/4uQcxRa8YfFWwDAIi1FoUYSMgQh02oqpPCNQAAr/++qtBG7D33nvHMloR6lhgDtwIZv5NmzY1bdq0CfxOOQ+KUJeDmt6pJQTQTL/++uvWvziMAonGZ/miiy4yb7/9tjV9vv/++y1RHzhwoLnrrrtMq1atbFNojwsVLxEvl1C/8847VusMsQ9CqC+44AIDWcLEu9QSJ6Gmb0uWLLG+3lHHICkVh1p4XoS6FmY53jGKUMeLt1oTAplAAJ80Ll74lMVRRKjjQDlYG06Ygql31KalItTB5kRP1SYCaDgh1LjdFNO+BkXommuuMZDSHXfc0Wy33XY2wvbo0aNtxHBMp1999VUb6ItgYVdccYVNaZWvHH744ZYsUsol1B999JHZY489bB3FCPWUKVOsvzX+2PhLH3jggUWDmHn7Hjehpm2COiK4QFNN9HOVeBAQoY4H51pqRYS6lmZbYxUCISAAobr++uvL0gCU27wIdbnIhf/eAw88YA444IDQLvCFeihCHf78qcZsIAARQ7BJxOiwChrnJk2a2FRbkPWVVlrJVv38889bs2uCUOL7C6GGBHbt2tWQhz5fIcgXpDYIof7++++tr3Su8uyzz9p+FSPUvMvZhNk3fd1iiy2sL/Vmm20WaL+qBqGmz0uXLrXxKBBgRC2kDGutpL0eEeq0z2Dy+i9Cnbw5UY+EQGIRiDMQmRcEEepkLIkPPvjARhGOw2+eEYtQJ2Pe1YvkIMD0kBWLAAAgAElEQVQeTJRozIW7desWin+zGx3aZ/IkQ1z95Baies4559QRavqBlVIhs28Cbjmz72Ia6i+++MJsvvnmywAN2SReB5HBgxBq+vPCCy+YO++808Z5wFeZIGWXXXaZJdaFSrUINX0i6BpCDKJ/JyV3eHJWffg9EaEOH9Nar1GEutZXgMYvBEpAgMsJJoC5Lj4lVFPyoyLUJUMWyQvkd91oo42sP2McRYQ6DpTVRpoQmD9/viXTaF/DLqeffrq56aabDOm3nJ+0awM/6kMPPbSOUJfadjFCTW5qNOH+Ql5o3oWcByHU7n32DrA6/vjjDRpuxsP+VYisVpNQ02+09NOnT488DWWpc5fF50Woszir1R2TCHV18VfrQiBVCJAmCwn6euutF2u/RahjhTtnY1xO+dOnT5/YOiNCHRvUaijhCOCrTPCxH3/80fpMhxF52z9k/J2nTp1qSInXvHnzer/2E2qEq2iBC/lQE7TSaYWLEep8eajnzp1riTzjLYVQu87Tv9NOO80MGTLEXHvttVbLnq9Um1DTLzTVb7zxhvVZl6Y6uo9ShDo6bGu1ZhHqWp15jVsIlIgA5r4EiCHPadxFhDpuxOu3h9+8S0kTxUU+3+hEqKs772o9OQhALFdbbTWz4YYbRtapm2++2ZJP0nBhieItfkKN2TlacvaGfOX222+3GmJKuYQaQrzzzjvb4F3lEGraJmr5QQcdZAik+NBDDyWaUNM5NNXOpzqyya7xikWoa3wBRDB8EeoIQFWVQiBrCKAVwR9t3333rcrQRKirAntdo5ghdujQwTRs2DDWjohQxwq3GksgAvgpY6rcoEGDSMy8vUPGnQfTaCJkE9jLCc+IJH7iiSdaMuqCkuGrzLlQqGCm7YJslUuoCbwGGf7pp5/qEWqINr8jMnazZs2sLzf9R7PuF/ohKDjzzDPNVVddVRdME+Hwd999Z32zXR+ToKF2eKKpZt4J/CZNdfgfpgh1+JjWeo0i1LW+AjR+IRAAAUwNyUPK5aMaRYS6Gqj/3iakFg3PPvvsE4mZaaGRiVBXb97VcjIQmDRpks0FjY9xHIWgZJgcjxkzxqagIg/0CSecYOgH36Mj1KX2pVxCPX78eHPGGWfY88eroaZfaJyJ/s0zEGq04RDvQYMGmS5dutigaQgByJ9NNHK06uuss44VBBB9HF/xhx9+uE7rnyRCDb5oqgkU171790BRykudk1p+XoS6lmc/mrGLUEeDq2oVAplBgMsHF5kBAwZULaWHCHV1lhOX1Mcee8wGyWnUqFHsnRChjh1yNZgQBEj79Morr1iNcevWrWPr1X//+19z7rnnmnnz5pn27dtbf2qIa8+ePc2pp54aCaHGjJ1xEp3bX/gZhBotMueQi9+B9hb3I3yvwYk83Giib7zxRtt359uNVQ1xP2677Tab7otC5HDybC9cuNAGLHNm9Pfee68hdzaa77Zt29brCu+Cx6hRo2KbCxrC1N1pqpWnOjzoRajDw1I1/Y6ACLVWghAQAgURGDFihPVhqwahch0Toa7OIuViiVmku4jG3QsR6rgRV3tJQYCI13x36667bqxdQoiG5pYUTnz7EFZ8pUePHh1ZlO+ZM2dawtypU6dlxopAl7RZCBggxmiqKWjMIcUEGzvyyCPtzyDRCADYt0jDhZn8+uuvb9q0aVMPRwg3acGwuHrkkUfqshYQaA1rLNKRuRzcrkPVItROADB79mybc9yNP9ZFkcHGRKgzOKlVHpIIdZUnQM0LgSQjwOUEvzT8uKpZRKjjR5+LNRohLq1of6pRRKirgbrarCYCkNgJEyZYUod5clJKlGmzCo1xwYIFFgcCsrnCvoA5OtpnNOql7k8ES7v44ovNxIkTlwm+lq8v1STU9AkBAYHpiPAedyyLpKzBMPshQh0mmqoLBESotQ6EgBDIiwBaAHzRqm1qJkId/yLF1BBhShT5boOORoQ6KFJ6LisIYOKMH3PSAlGFQahHjhxptdyYdx9zzDHLpObKNYeYZBMQkcBjrkCiyZnN37m02oXWAn7VnGn4VR911FFFl80NN9xgFi1aZCDhpAyM2+Tb28FvvvnGatBJqbXKKqsU7bseyI+ACLVWR9gIiFCHjajqEwIZQYCcwwSn2XXXXas+IhHqeKcAM8vLL7/c/qlmEaGuJvpqO04ECEBFvAL8lZOogcTk+6STTrKm1u3atSsZGvJbn3XWWTY4GIHEbrnllkApwHhv4403rmeyjdABk2yCdZWaxg9BIRYAxATxm3XnGhSkm0BslFNOOcUGaKtmwSyd/mDBsOqqq1azK6luW4Q61dOXyM6LUCdyWtQpIVBdBLjcIf0nEmqpF5Yoei5CHQWq+evE1LtXr15Vv9iLUMc772qtOgjgXgHJ23bbbROreSR11gcffGD9uvFNjqtgAk/6rTjbjGts5bbz1Vdf2Yjl+JR7TeHLra8W3xOhrsVZj3bMItTR4qvahUAqESDvMJFPk+LDJ0Id3zLiAksQoFJNKaPooQh1FKiqziQhQLCtu+++25BWSgGnlp0ZfIdxOYJUq/x/BBBwzJo1y2rphU3pK0OEunTM9EZhBESotUKEgBCohwAmeU899ZTZbbfdSg72EhWUItRRIbtsvQ8++KDZYYcdYo8unGuEItTxzbtaih8B/HkxaSYllTSwufHPZfId/0wls0XMv4nGjvAziW4CyUTt916JUCd5dtLZNxHqdM6bei0EIkEA00OCruy+++6JMiUToY5kupep9OOPP7aByIgkm4QiQp2EWVAfokAAzfTQoUPNiSeemBjBZRTjrLTOadOm2UjcSbGWqnQ8Yb+/ZMkS8+qrr1oXHQllgqMrQh0cKz0ZDAER6mA46SkhUBMIkL+TVFkczkkqItTRzwaWCQT7IU1WUooIdVJmQv0IEwGX7xjNNPmXVfIjAGEk+JbM4fNjRKC1t99+22qqq52RIy1rWYQ6LTOVnn6KUKdnrtRTIRA5AuTlJHpo0nyyRKgjn3obcGjhwoXWJy8pRYQ6KTOhfoSFAL6vjz/+uDnssMMSEfAxrHFFVc/SpUttoDZpXwsjTOwLYp/07dtX6yrAYhShDgCSHikJARHqkuDSw0IguwgQiIrLXteuXRM3SBHqaKcEX05M/Q8++OBEXcZEqKOdd9UeLwIfffSRWbBggenRo0e8DVehNYjwTz/9ZCB67C9kjvj2228N33S+gsuRv2A1td5669XzES6WeYIc3giFiYDt/Xex96oAU6hNoql20b+Tlsc81IGGUJkIdQggqop6CIhQa0EIASFgLzxXXnmlufjiixNFqNzUiFBHu0jvuOMOc/TRRydOCyRCHe28q/b4EHjnnXcM5BCXijSbeTMGLFkYD3//9ttvFkTIsJewNmvWzJLgdddd15oh4wPdvHnzgntMLkL9+uuvmxYtWpi11lqrbrIKEWPqIA4EpuKY1tNHiDzRwl397m9XT6tWrWzfNtlkE/t3ms3LEVw4TXV8qzt9LYlQp2/Okt5jEeqkz5D6JwRiQGDKlCmmS5cuiQpE5h22CHV0i+Czzz6zWrOtttoqukbKrFmEukzg9FqiEIB8orHdcsstE9MvtMdoNCGa/NuVX3/91f6fmAr8209yIchrrrmmadq0qWnUqFHkAtg4fKjJ64x11uLFi+3fCAmcgADSvcIKK5iVVlrJ/vGSbUzRGzdubIUF/DsphT39jTfesOtNmurcsyJCnZTVmp1+iFBnZy41EiFQFgJcHiZMmGD69etX1vtxvCRCHR3K+M1j5o95ZNKKCHXSZkT9KRUBolRDxAgYVS3NNFpLcha/9tprVltLgRQTPZs/Xu0vfYQ0QiKT4LeM9RT9qBZ2YMUZiXCBP04jz8+/+eYbM2/ePPPuu+9ajTgF3Dp27GgFlAgcqlWY81deecX07t27Wl1IdLsi1ImenlR2ToQ6ldOmTguBcBBACv/www+bPn36mCZNmoRTaQS1iFBHAKoxNjIswch23nnnaBqosFYR6goB1OtVRWD27NmWTG+66aaR9gOSvGjRIuunTMFvGYLn/o8/8YYbbmjatGljI2anqaDdx3w8LZpW9iz2VEg2VglouMEfco0JPP9Hm41feNSEGwuEuXPnWoFpWvCLa22KUMeFdO20I0JdO3OtkQqBZRDgskI+VLQnSS4i1OHPDpqfZ555xuYcT2oRoU7qzKhfxRAYN26cadeunWndunXoZtFoRl966SWrHUUoCuHcbLPNrPkxBRIPcU5atoZimOX6PT7bCHvTnA4K83mEG860HmEHJtkEqaO0bNnSapLXXnvtciAq+A7ClZkzZ9rsDWjPVX5HQIRaKyFsBESow0ZU9QmBlCCA+dr48ePNLrvskvgei1CHP0Vz5syxZp9orZJaRKiTOjPqVyEEMLXF1xgyXUmBOKNlxMwY394PP/zQBpBE29i5c2dDMK2sR66uhbRZBE6bMWOGtSrA3H799de3ftnMLcKESom201RvvfXWqRZMVPIt+d8VoQ4TTdUFAiLUWgdCoEYRwCyNAzzp2mmmR4Q63EWKMGXo0KHm2GOPrapvYrFRiVAXQ0i/TxoCjz76qIG4QIrKIbtonQkSiVbTRZ6GZBHjABPhJPg1x4k5exWa1XKwjLOfYbXlhCdotLE+wIoMQQpWB/hlY4lQTsEtwJl/U1etFxHqWl8B4Y9fhDp8TFWjEEg8Aph5Dxs2zJx00kmJ76sIdbhTxCXtscceM7vttpu9pCW5iFAneXbUNz8CmGFj5h1Eo8jaJro0JrloYSE7/HuDDTYwPXv2TPy3Gdfsf/LJJxbPtPl+h40P5uJYPpBnGgELxBrtNf7YaLODmHMT0R3LpG7duiUyCGXYmBWqT4Q6TrRroy0R6tqYZ41SCNQhAKF68sknTa9evazJbxqKNNThzRI+iVzkk5gmyz9KEerw5l01RYsAwR179OhhtcqFCn6zkyZNshpXTMJdyiX8oJMu4IoWwdy1i1AviwtabILQueBzzpee4GNEbS9UcCMgtzcptZKU6ivutSVCHTfi2W9PhDr7c6wRCoF6CECmMCHDBy8tRYQ6nJlCmIIWjbQuaQjyI0IdzryrlugQYI1Onjw5Z+o5fgeB+fHHH60GmsjPaKB32mmnQBrF6HqdnppxS8LcvdZM3UudIVwEENS89dZbVlCD2wGYod33m8tzByCN2rbbbluzmn8R6lJXmJ4vhoAIdTGE9HshkDEEHn/8cWtS6CLCpmF4ItThzNJ7771nL/hp0E4zYhHqcOZdtUSDACRm7Nix1oQWDbMr+L9CbnCtwZcac2V+T6CyNBc0o5gdU9hDgpgZVzpeMIYY1ooPdaV48T6EGUsIBDkff/yxTde13Xbb1dNI8wzm4wjWEVjUWhGhrrUZj368ItTRY6wWhEBiEIBQzZ8/3/Tv3z8xfQrSERHqICgVfobL1Q033GAGDhxYeWUx1SBCHRPQaqZkBAiW9cILL5jtt9/ekj1INJG4x4wZYwngvvvuG8iXuuSGq/QCBO3QQw+1ggIK2s2RI0eaFi1aRNqjV1991XTo0CETKcAiBapA5V9++aWdKwQgu+66q1lrrbUsiSZQGfjWos++CHW1VmN22xWhzu7camRCoB4CEKqJEydac8O0FRHqymeMXKRt27a1kYLTUkSo0zJTtdVPfFeJxL3FFlvYXNCYJfNdQVI23XTTTPpCH3XUUeaee+6xkaddOeKII2xwyyiLCHV46BLYDJNw1i+WSqRf23DDDQ0ZP1jLaXADCgsNEeqwkFQ9DgERaq0FIVAjCHCQYrKHtD9tRYS6shlj3tFQHHTQQZVVFPPbItQxA67miiKAGfe4ceOsy8zUqVOt1haz7qwXfHHRwHsL0abRzEfp34zJctOmTSNtI+tzl298BHzjXABfyPQuu+xSMziLUNfqqo9u3CLU0WGrmoVAYhDg0oMp4n777ZfovMP5ABOhLn8poVG6++67zd577506E1QR6vLnXW+GiwAm3mhLiZAMmSawHwHGaqW0atXK+uV6C+beBLhcfvnlI4NBPtSRQVtX8aeffmpmzJhhfa9d2rYo5zT6ERVvQYS6OEZ6ojQERKhLw0tPC4FUIvDAAw+YAw44IJYgMlEAJEJdPqqY86288spF0/mU30J0b4pQR4etag6OAER61KhRNnryCSecUJMBsu68805z4okn2kCBFPzGr7vuOnP22WcHB7KMJ4mgvs0222TSjL4MOCJ9BVPw0aNHmwULFtg4K/jJZ7WIUGd1Zqs3LhHq6mGvloVALAggfUazwKUkrUWEuvyZe+aZZ0yfPn1SeSEVoS5/3vVmZQjgF/3GG29Yf1N8T9dcc03TpUsXGzG5Fgs+t7fffrs1d8fqBX/xc8891/Tu3TtSDfX48ePt/oV5edAyYsQIc80115irrrrK7LDDDsu8Nnv2bHPqqaeaCy+80Oy+++5Bq62J5z7//HNrhcH8Mufkqt58881TFXsjyESJUAdBSc+UgoAIdSlo6VkhkEIEJkyYYHOkpvkiKEJd3sJbvHixef/991OraRChLm/e9VZlCDzyyCNm6dKlZs8997SphzBrjitNVGU9j/ZtiPTPP/9sGyGf/R577GHTgaG5PuWUUyIJagW5a9++fUnWVf/+97/NWWedZR588EFrmeUvL774og3OOXjwYHP00UdHC1oKa0eI9PLLL1tBBuv/0UcftQR7wIABkQpP4oRKhDpOtGujLRHq2phnjbJGESAQGaSKHJRpLiLUpc8efvNDhw61mpi0FhHqtM5c+voNgX7nnXfsfkluXogiEbwXLlxott5661RaeEQ5C5gF9+rVy5oHU/C55ZwhLRN4derUyay33noVdwHrAFxWSiki1KWglftZNNWvvfaaFSQRDZwAZmSKaNKkiQ1smmYBPSMWoa58jaiG+giIUGtFCIGMIkA0WjQtBx98cOp9/kSoS1+kjz/+uDV3XHXVVUt/OSFviFAnZCIy3g0iSZNfme+FaNbk60UrTVRrzF35v0p9BAjSduSRR5r7779/GWggW+Q6HjRokDn99NMrOn/Gjh1rdt5555LmQIQ6nNWKppr4AZj1U7BQ4Jt44oknbHo4LN/SWkSo0zpzye23CHVy50Y9EwIVITBr1iwbiCoMLUFFHQnhZRHq0kDETG/OnDmp9ptnxCLUpc27ni4NAeJLoJVmnfXt27eO+DnNdPfu3TNj4loaMsGevuWWW3JawKCt3m233SzZRrtZSSknoKYIdSWI138XTTU+58Rg8c4lPyMqOHmsW7ZsWZHQJLzeBq9JhDo4VnoyGAIi1MFw0lNCIFUIuLzD+I9lIf2FCHVpy2/IkCHmkEMOqfgyW1qr4T8tQh0+pqrxdwTwo0XjtsUWW9T7Tt59911Dqib8drOwd0Y532gwyWHM397yhz/8wbqbEMit0jJx4kSrISWqeNDiCDWEH79ffyFFFPvjTTfdJB/qAKAyvwjoifrttdbATQK3MqzhnBY7QHWJeESEOhHTkKlOiFBnajo1GCHwu1YPU2+CrlSqHUgKniLUwWfi7bffNl9++aVBu5b2IkKd9hlMXv/RuGHGilZts802q9fB+fPnG8y/e/ToURKBS94o4+vREUccYYYPH17XIL7TDz/8sNloo41C6QRB0FZaaaWS6nKEGoFJofKf//xHhDogsl988YUl1d26dVsm+BxWHhBrzpx11103YI3VfUyEurr4Z7F1EeoszqrGVNMIENUZiXLHjh0zg0PWCDXpeLjUo8lxPs5EsyWyKn6J5Rb8GqkjC2QaDESoy10Jei8XAph4v/feezbomF/YyPeH9q1du3Yi0yUsH4gUeBI8DF/nu+++25rRo80slQjnapb83/vuu29Jc+II9cCBA3NqTt98801z0UUXGTTYivIdfLK//fZb60qUK0gfWurp06fbaOD8PulFhDrpM5S+/olQp2/O1GMhUBCB559/3kqROdiyUryEGu0rY8xX0IygJSnFRDBunO666y5z3nnnGQKH9ezZ02CiT9oZxoWGudyCuSp+bWnOOe4duwh1uStB73kRQNA0d+5cG6kY317v3sAaQzP92Wef2X1TpTQEyFWM/zkYjxkzxrRp08aQYYBgYjvuuKMNThakIASGiLN3e03tb731VnPSSSeVtJ/LhzoI4uU9w/nrzL9z3TH4ziDXSU8zJ0Jd3vzrrfwIiFBrdQiBDCGA5hMTOTQGWSpeQk1OzH322Sfv8E4++WTrG5dk/0fMSrk4Ein1wAMPNB988IG54YYbzKWXXmo1J+UUNERoh0444YSSLp/ltBXXOyLUcSGd7Xaeeuop6xPdtm3bZQYKOVhllVWkmS5zCWBWPXLkSGsmjxm9K/ihT5s2ze5zQVyP0EST4u/mm282++23X109CB3Jd12KgFSEuszJDPgakb65a3Tp0mWZLBKsByxBsMDq379/YrNMiFAHnGw9FhgBEerAUOlBIZBsBJAK33777ebMM89MdkfL6J2XUI8ePdoGlOECxkUrrQVJ/hlnnGE++ugjs+KKKxp8Ec8999ySc64yfi4x+M1jQp6lIkKdpdmMfyyQOggZ8SRWX331eh3AKgTTX/6G9KmEjwBa64ceeshaBTRq1KhgAwgSr7jiCjtP7O2QsQYNGtj5KTVtmQh1+HPprxFLKPJSI0hBIOUvzgQc96MwTP/DHpEIddiIqj4Raq0BIZARBIhaS5CdYheXNA43DEIN6USLi6Zj5ZVXTgQMrk9o0yu5dBBoCVNxzMezVESoszSb8Y/l2WefNVtuuaXNLe0trCs0aOyVYQXPin906WgRrF966SVrAbDOOuvk7DRp/vCTxkycApGGYG+33XbmtddeM9tvv701JQ8aNVyEOp61AalGKIVAitzj/kIgM74zSLVfoBVPD/O3IkJd7RnIXvsi1NmbU42oBhFAEzB58mTry5bFUgmhRkuFb/Jf//pX88orr1hCTfCca665xmyyySbLmIaTCmTvvfe2mhFXeAc/voMPPtj+iGfOP/98a15/xx135IWc9Cx//vOfzbBhw+rygZOblXfGjx9f7z0k+hdeeKFZtGiRue+++wJPI6T8hRdesEGAXICzwC8n/EER6oRPUEK7x7fLd4bpsP+bYK+cOnWqWX/99W0OXZXoEWCPGjFihNlll11yCnwRCCIM5m9vwYKHqNFYIkGs+X2TJk3MDjvsYOthbnOZgotQRz+nrgV86DlXSZuFpZW/cP66u0kpZvtRj0CEOmqEa69+Eeram3ONOKEIcAmEQHgPJS5/FCT2hQqEbffdd09NyopSp6ASQk0k10GDBlkNyK677moD5uBrTHRazMf9EbExxUardeKJJ1qtMfPCBY3nsAKgEJiFuiDBRD3NV8aNG2fNsPE3a9WqlX3ssssus+Tem9KFef/b3/5mf7fxxhvb4DxBC/0l+iqmd1krItRZm9F4xkPEboJhtWjRol6DWKi4lFlef994eqVWEGTgx96sWbN6YPBzCJlXiOkegEwjHHF+2AgzCb7IPs6+RzYL/zxj5n/dddeZyy+/PKfVDvsxQSH/+Mc/WtNylcoQ4DzkPCWney5N9Icffmg12bheJIVUi1BXNud6e1kERKi1KgoiwIUWUsffbISYpkLukrIpZmn6CKYFkSLoljuU8KslYNXEiRPzDpV3uIgQ4CqrxU+oDzjgAOuX54IMsS4hlAgVuHi59UnwFMw90S4TLdYVLmL8nBRVRNz2FgLsENiLSwB1oYXGRJzLwuzZs+2jYRNqiDfaG/qN1iwooaZvmEmiUc9iEaHO4qxGOybMh5944gkrQPMW1tJ///tf06dPn2VMwKPtkWr3IoAQExNurxk+QSY59/yFu0bz5s2tdjtfKkDIM1prMhskORBl1lcBgg6C0DG3ueZhwYIF1sIAYXUSigh1EmYhW30Qoc7WfIY2Gi4fmMmiycNsldzGjRs3tn5MaNxI8ZOltEyhAVdBRRA+NKl33nmnlZoj0d1rr70sGUTSnqswTxMmTLCXxCxfJvyEev/99zebb755nU8emid8iLlMX3XVVTZaLHgMHTrUnH766TY/JiaF3gKupHkhKJi3nH322VYjQr5aBBuFCDUXhNtuu80KNPgeiHrq9fMLoqGmfbTdaLAxjyOFT1BCjVaAgDB8l1ksItRZnNXoxsSl/sknn7Rk2rsfos1EM80ewDmmUl0E0EijVWbPQ2C/3nrr2XR/ruDXjsCUfRErITSbhQoaazInIFRu2rRpdQdXw61zHnIm5Yvszp0SwXcSYpiIUNfwQo1o6CLUEQGb9moJ5gJxhkzgN3r00Udbs9UHHnjAEjjMUzFbVQkPAS4WEOinn37aXgYhE2hFH3vssTpzYX9raFFJUYH/bJZLLpNvoseikXaFHLOtW7e2xBZSiu8dGuyFCxdaXP2pW15++WWL3eLFi+vqcCb3+KKj+eXgL0SoqcN7ced5zMOPPfZYW2cxQk17aKYh1ZB+NO9cDoMQatbL1VdfbX20s1pEqLM6s9GMC19NLDzQanrLvffea88zCYGjwb3UWnF3YW/EXJt7BfmqKbi7ENsCM29nCYc7E5ZExQr7IbEkEEbLgq4YWtH9nnziaKr79eu3TCMITbC24zyudhGhrvYMZK99EerszWnFI8InE0KBpPeee+4xXbt2rVcnWj1MaQ877LCK21IF9RFAwzplyhRrUoymE2luvhyemC2TXgRhR9ZLUB/qSZMm2ciwBPciBQsE+7PPPjNotPGp9Beizl5yySV1PwZ3fkbqseuvv95ezAoRasg4PtqQar4JLu5oyDBr5FJYiFCjjcbP78orr7TziEnjnnvuaTCNK0aoIZouHVDWApF550iEOutfdrjj8+csZo/EwopvK1dqn3Bbr63a2O9uuOEGu9cRMIzzCrNr3E+IPxEk1RXEC/N8FwgSP2o/GSaHOELHIMWdnxB1tN4q1UEATbXLU+2/v70lEfUAACAASURBVJDesVu3bjYoYDVLLkLNOsS6DYs3AocGyZ9ezTGo7WQhIEKdrPmoem8wXcVv9+GHHzbDhw+3RCRX4aLrNHNcWNgc/VoBDjeCwyB1dmawSC/dz/ChIp0GBATyfuihh+ZMi0FbRJGEyCPZhnT4ST595BmCnfg3aqSiEBR8d/xRKCFbmAUvWbLEajPJb+zXYvA+EZnxZeY5fj9gwADTvn37evWxCXOIYFIIkctX0JgSyblz5851j2BST93en/FL5gMTKjSf/vQuXESQ7FeSbqnqCy5gB4ISahcFtlevXgZyfcwxx9gLHxc3Inr7i//yhjCDd//5z3/agDWUUnyomVfWICZvs2bNykuoCT6G2SPzd9xxx1lNMwHOghJqNPCsN1LRZLmIUGd5dsMdG984Z43XpBvfWwheEkxMwx1t9WvDco14E1jjsM+yT7KvYdbrBMLFesl5zj6NNZHfJce9i+a5WFBObzs8z72CFILSVBebgeh+z12PuyHuaN7iYhlUO+5HLkLNXY8zmbsr69Kfbi86tFRzFhAQoc7CLIY4BvyQ2FC4rGPaXSwSKhoAyDKkwJs+iMOVIFv/+c9/7OGGRJKCOTN+Ufi5QjgwLUcjiLkuhyYk3hsJct68edZfm40Z/1S0epBWAl+gQXTkmc0bf1cOefxfvQXtH4IBTGkdKWXDxPeVfjBG+gCpdRGd8d+isPkffvjhVsDgcikimcdfFwIOGe/QoYN9lmjPmDmR0uPBBx/MOyuXXnqpxQpzbVcwR0Ry6438zO8Yy/HHH299ArEWcAXyjY+1wzXEJZDIqoIQarAbPHiwwQeaSx2a6meeecauN9aVS3mVb4DM9WmnnWZuv/12u2ad0KYUQu003MwLdeTTUHOYo81Bu4ygiMIaDkKoGSfjwsw/aF7WRE5qgE7VAqGGACBMyVXQquZKRRMAusgeYe/BH5n9B+Egbg8IknAHqiQNFRYduEu4OggA6GJK+IW1uQZ3wQUXWGsPSBSpfBBYsReXQsYiAy1jFWNFg9CYs/nmm2+uGx3fK3seZtelrFvOd85vhNT+gjA8lzC0EKSsHQT+aKpVqocAAm4sHjlLvdpezL633nrrqqZ5FKGu3rrIassi1Fmd2TLHhekWlxC0bFyUil1GchFqLvyQ3T/96U+WoPoJNeZbHJ5E9kSi3bBhQzNz5kyrHeaQRvNK+1w0kW6iRcaUjyAmHNjOv5s8wH//+9/twVkqoSbwF4Qf0+CzzjrLmgMyFvJeQvoJSAXJpv/4+3BAQ9Ig8BAsBACYxUPaIOyUsAk1BH+rrbaypsSQei+hRvPCBRTsaqH4CTXkeMiQIXatUlgrmFtj5o2mgwMbSwLmCm0xRBfhDoIS559OCiwER1z++Pu5554zBx54oBWcYGbotBtBCTWkiLVEOxBe1kchk28EMqw1d1kMSqhZmwiECMqW9VILhBqzWf7kKrgEsE8mpRBXgCB/7MnslxQEQ3xz+L5WYmbL90oMAYSUfHs33nijFY5BjouZXkLo+YY5P9izOS/41mvBeqcaa4P9lbP5X//6l52jSgt3Bu4emNz6o3kzl1iElVKoD1ceBDIy9S8FufCf5VxDAIc5vyvEC+HcI5d4tYoIdbWQz267ItTZnduyRobJK1pWgj1hKlus5CLUEHE0rhtssIElNrkINZo4iKiTYnNxxmyMn2FejfYNU3CeQ5t71FFH1XWFZzl0+Zv60fKVQqjRcqPxRYOBGbeXlEKk+B2aa8i1I9RIWSFgTiPO5Q3CRLoOUrH4CTXkjoIfmd/sLIiGmgsr/UATAMbMhyPUaIbw3fWbUhWbqzT/3kuoWRfOgsCNiYszAhc0HMyd13Se9Yj5Noc684d5ofP5Q6CDiwPCFTTT+KxDgr1m/45QcyFw6cvQ0mGyRhAkzExpH+sOBEXEFqBe5h1iDSFizpy1BxHb+QPxRojkCpGIEd4UivLNOicYWy34zYNLLRBqXF3Q7rLX+cs555xjrXGSULAWwh0CK5/99tvPWn5AYMMS6pG+jkCXfJ/UieCIM8FpnQthAOnizGC/5Qxjv8xy1oNqrweCKGJJgDAFK6pCLk6l9BXrM85ngnG6c5M9lnVXamGvRMidL91WqfXp+fIR+OKLL6xFIpZbnJHMM0IPZ91Xfs3lvylCXT52ejM3AiLUWhn1EEALC6FGIuyIYiGI/IQaLR1aWzTMSK4x385FqJ15nrduLlSYjkMYMNHmMsnPSN3lN20msjGaavyxuXw5Qg3J8ZqgUT8ab/IKO5NvnoV4YQ7mz0EMceaCC4G/9tpr6wg1BzPtMS7IFKbFECIXqdRLqDkoXH5k/PnQekKyHEkLQqh5Bq0VEU7PPfdcO34INUQeQQBkvpaKl1A7P3zv+LGkwN8J01C/vyTzgW8UhICo3vyfAGWkbIFgo8FgfhFSQMS50HsLzyNMQfsGeXZEj/qwIoAIU6iT9FUQZycoYq1QNxdPpy1DSIJGDTM4r7AF8gjR50KJZUKuglCANRjEBDYL66NWCDUuIghu/AVSmBQ/UL4N9lr20yg0S6x73GD4rhgz3xGkLYiWGSEsFht8awggSjE3zsJ3EvcY2BM5w4n9wFmKJphI3GEIMZh/4oY4oSnWOOVqmXHVQriflG8o7nlKUnuc245UM6fcp6oZ7VuEOkmrIxt9EaHOxjyGNgoIpTP5xq+pFJNvSCY+qFxuIOOYRaPFyEWoXRRmb8chx1yKiJqMxhBSj4khWuBclyoIkdMmOkJdCAhHqCE5kB8ILmbduQq+YVwYnIYa01wIFRoQLhOYYePbjObTaR6dyTfPON8t+gWmBEjBR5o2CxFqCARtcQlAY4rWBaEE2lEINRcN2iffZi0VL6GupXF7x4owhbWRS5OZVUxqiVCz1xQqfPeQDXxKId+QWwQ8aAdzEQYurVhG+AvCGIJAIgxlT0SAxF7qL7i54KOPcJC6aI9gfQhK8Z1GSMX5wLv5Is1jtUF/2XMRdNFXNNze/RztFUIm9nmsTLwFgs27jLMQqeKiTjtozkWe4tkNECRiUYCGGkElZ/dFF11kLXfKJcCu59wdWBMIIvHDLdeVAAEkZ7EELPGsiWKteDXVCDuCpEMrVme5vxehLhc5vZcPARFqrY16CGBuSlAytAXkdETjVqh4NdT4RqPZhVhjkgrZLYVQ8/zOO+9s7rvvPmsKe9BBB1lCTfCwXBo7Dm13mXSEGu0EZN1biNYIiXWEmj5zQGNGdtNNN+UcHhdOtDCOUOPjjRaJSx8XWw570itAzDFJ47LoCDU+ufg4U/AJw9cX4u0iRxci1JBvfKMxU0MDzoXUEWpwQHuPP3WQlCRZWtq1TqhZcwiamPusByLzrlsR6t/RYD8+77zzbE563FRcwQ8Rq56BAwcu87kjfMHaxl/QJlIXZPX/sXcf0NIVVfrwj46OEsdRooCCZCQIAiooSnQAEZQkIEGyBJFRcIRRATGNAYFRGWTxlyAKgkgUVJAgOCJBkoiAChIMBDEOyqzvW7+aqXfO23T37e7b4ZzTu9a6673v7ROqnqpzup69n703NZH3NlVP2XiKsHu3Ugm5tvcwQw7VjHcfiXUm1I7zzi+HWZg3BkG5NKg4GIM0ihCEy3s3E1/vOfkwrG0xubmJnZYrwf2EArVLWJWPJSFF/JtcQq6K73O5KxhthCxQdGmSTUm0ONv3FFLNqE/lNYjkW18kD7WHiSzv1Vk9DGSUWIxgHCeTakGoJ4V8c+8bhLq5czvQyGzcyK3FqSJw7WI1bZYQRV+YmVCzTJNmixeVTEYTj9yJUPNySLiTN1UIA9JEQkYKZKMn46vNHHI6U1KSfmKoeVt4fG0GfGF3I6edYqj11xiM1YbCZq9TUjISbbG5PNo2mZ0ItS8YcdEMAM7hOWIEQKh5uG2OGRym0do+7YQaibLmeAORE797doYVvzrQy2KIJwkVyR5a3svswQxCXaS5/tCHPpQS7iGdSC1jH6LKw+N94V3r3VBucjCI4Ud2VUiwkfVePeqoo9L1NO8tXiMGw3JFB+9+aiN5NBBpdYUlC/NOcm/J9xj9GAvluGDwJAXPZWYk+EOcxcIi68i2vBCIPKUNoq3Wu+Zzic7ES0sWmZtjhLvwqBtHp7JKjheS4V7iM6NNBgFhLJLKyTMhjwUjyWzVAvYXrjWTYb/TiO1nGIpm24/JINrcu2YZv/fKpFoQ6kkh39z7BqFu7twOPDL1nBE7lmGbGhujTDq9CG3QEFibskyobaTIkMl4xHjORKgdYzOW5as847lcFk81r4ekNKR+yLR6l61WZhvEcn3rXstm2bjvt99+afNGht1aD9EG06bRmDsRamQcweUx5kGxGe1EqHNsOE8MA0UnQs2IwXNOQodAa5lQqzcskRUJ3DS2aSfU1CIIjDWSM0LLfHzBBRfUfjkg0yoCCPnQJKrxjtGCUBcptn/NNddM71peuzJpZBCkKMqqmLJxUNiId7kkXaTUPMre6WVCbV1R9VhXPNWad55rupecGgitHBSIM9WQucl5BpD9TIgZQuXf0LyncjmtslzX94b76DcC5v3djlD7HnFPhMg6n4lQew/DoFMIT+0fkpoMwHoyD3KG+N6bKWSsl2FZM00xHPYy3mk4RogA9cAkc8EEoZ6GlTbeMQahHi/etbmbGGgbGl4F3g2lh8RMIbvIJHmXzzOhtskjCyyXRujmoeZpQ1zFvLm25Fti4JS6sLnOFmVeahJFFmpeEQRbTDZJmX75fJCyWSSCYsWNCclF5v3OI8PTYnNPnmhzaWPKA+IFLHO5+GneGuMTa83TrmVCTXpI4m0MvEcnnXRSioW22bDB6ESoyTkZKZDHPP5MqEnNbRpnKh9TmwXWZ0dl+m2V8vd5idoejlCJI/Rsee6sEeXihDx4BjXyXc8NApIbciHpi/Oy57AXEJAk90TWGZysc9di5OEFpULJ2e47Xc87gjEOmcuNQcx5lBoMRJn8Ic3uw+NKwWFcPKZBqP8HOXPr/dfO+OdzibvMr3kqJ9RjKJRzQSw0j387Qu18JBthcR/vHYob70OGDUTb3zKhZszJnuXy3Lu+EBhzbv2Ya95l3sXWxktN2cOLTcrbSqhz2JH7e/+Kg52JUCPvvlOE6kQbPQKe2XYJyJAkSgIhW74jg1CPfi7qeAd7OHupQWPjhzHmINTDQDGuUUYgCHWsh7YI5I0MYi1GmBdJfBrpMgs0y6IvVB5r0kKkVDbrcrORI9lGenN2ZHF9PBQ2/66lvBRPiI0Qjy/y2hrL5xyybwl5bNZ4j3nrxBrn2Goxf+LtlEuxYS83L29emTPPPHMuD4brub+NnXHY4JNAIiAs7KTV7mcjyzuTs/DaYPL48K6XvfcMBMgwMu5Yx/nCsDllOMibPbHYDAKMCLkpsyReWpx12QPFiwNDEvtpJZQwEj/MeDGNjaHF+tUQamQawW5d454JmcNzYieJo9T7lCGex28mEux61ju5L+JEIeIZY/DSeBVvuOGGlDcA0ZJcqlPjVUK+nZM9n8g+ouxZM55WYsag5XlixAtC/X/IwoKHmsEhVw8o424eeHyQylyGhqHT3HknycvgXdSJUJOSC9kx38i59cZoIgSFjFqbiVAzgnhfui+DI4JPgZQNPuX+MpDazHrXId2thJoX3Lq55pprkuzcmpuJUFtb3qlVqtnd5HeV70NGNmusHJ7BWMwobk1J6jkMqTUDz7Ql4Wzy2jE27ypG1dnG2c8GpyDUs0Evzm2HQBDqWBdjRSAT6nZZvsfakZrdjMxSnOG0tmmWfAtNkHiqG6HOcfrCBRiWMjlmDGLw4gmklujWkGkqCIQGkUKaW0k4Io8IU4tQXXQj1BQgSCCjUG4MQzxYPOCMdGUvVxDq9lm+qWkQZQqebJhsJdSMnUhnDrdhzGT0ZPTLhrtOhJoSwZpxLMMlwyhyaq4yIeqFUDPmML6aRx7vXK2hdY0g1AxDlECMjWVCbb3Jo2GtMgQhyIxCMxFq95BAzbm9lNma1vfosMbt+ZdYzntCXD4jOMMN2b+1SpkyrHh2KotuCemGNaa4zvgQ8M4RyjfJ5KpBqMc339NypyDU0zLTFRlnEOrBJiII9QcKXvw6NaSRd43njlzaBpMaw4afhL/XNiihdn3STJmgeat5jbs1/RU7y9spdlYZnHYtJ0Trdi33akeoncODxUOdPaL5OkGo2xNqORrklOCtzbHlGTMeYQRGaSDhKrlcEfm3Or7k07kkVidCzbBhrt2Degap5YGUJCw3a5DyR3gL4lpuvOCUOIwxjDeaNS422/u+3CifZPaVmEw4i9wTmVDvuuuuqdwisnbkkUcmktYPobZ+eLUlwow2WgTMOdWLMC/r0zuBcoXH2joZpucxYqhHO5fjvjojKxUSg9kkWztC7R0iJEXiT2EpEbs/yRmq372DUNdvzmrd4yDUg01fEOpqEGqEgMeMZE18MrLSTtaoFrts+RLnaeqP8/hKhoe48M5pNqJIb7cmFnEQD3W+Js+hLOE2wd0aryBvE8LDuzib1o1QU6eQrSN4wjdyC0LdnlBTBVADMHiIc87x8FmeLxRCuIzwFc164jlEth2fWydC7fODDz44kXUk2PrmaSxveG0wGYQYSXivy/HvEpGRh5OmZ0m6sCChNK1GEwYlsZNirJXF8uxkQm08Si4J0cnKhX4ItXFEmaTZPLXVO9f71k+oDqo3N4P0yDMu1EPI36RbO0I96T7F/euNQBDqes9f7XpPtijxkLhKm7NovSEQhHryhFrsr1wBZNQIBuu1GNAPfvCDc8X9I9OkrEgQazcPNXLhPJZ5GfQzoZa0Scxqp8bjSIqbvYKdYqjbSb7F8asPq8/Oz3ViO91rzz33THkGELjZepjaEepc2x758/zzUpZbEOr2hNomVIUARhXZs60HScokQfR3yRmtLYQXsZVzQeki8n9Gn14INezNOfJiffJwZ293Pt87SCkksfGUDI5Hrnkqea4lJctEG7km6bQG9ZsHnGdK5mfGJc9DTkiUCTU5u2cne9Tdt19Czesthhsxj1Z/BKhlKCjE9kerPwLeC2Lvy8/4pEYVhHpSyDf3vkGomzu3lR1ZL5LRynZ+Qh1rIqFGsKyFsvcBaeWdavVIVCGGGvmVaKfckBhkJhuHeAd5DCVkkhleojDN38lmxcE7NhNqRBiJ7dSQDx7tHD8/E6F27bz55EUXSyvRF+9lK0FqvScyJIs8QpIbQkSiLWt3buJ1eZm7eY0yoSZ5N4by9RAtYy7/3efTSqgRUYngch3udmvB+rEZVYdaTHUu6Sf7PYl0xlK89O6771588pOfTMaecow6jzBFgPlkBGpt1q2KBO9+97uL44477hmf64N1RAqe3+HCCSgoEP3yvXzOOy72Wvyzz5yv/56jcmx+JtTnnXdeSkpZbiTkOYa61zhaJRbJvocVwzuhV37ctihSXDbDjXdgtPojQKGYy6NOejRBqCc9A827fxDq5s1pjKhGCNhkilfl7eRVaU3SQcIoRk3mcLLMJjUbfzJWcXgaQkFybANFHl1ukybUCIKs9OSo5Wa+eIHJuzWea97XO++8MyXjKpMMclfjQwwyoe5lPvuJoeblUwZJP2THlR0a4Z+pnJB1aCziIMuE+vHHH0/jyYSa9/rBBx9MHkby4E4tE2qEXmxsnl+x3AwN4n4RqZxF2ufTSqite9LndmWIWvF1bJ4fhJF0utwYqRzTyXjCYMUQ0u5eiLm4QcS7m0LBs2BdaNZLt9JIjiU91y996hSTqF+d+mwtt45zpufGmudFD1I9E1LV/lzIjPdSxLJWe55m6h2VATItUWI5zGem80b5eRDqUaI7ndcOQj2d8x6jrggCiIcyR0rfqFPdugFUz5rXSEIuHqcmNV5K3i7eMDJWSZVIpJE1xLNKhFr8Me8ZKW258dbyiCnXpiEPJG2ILSNIuZEvKsk2SkJNAqxEG1IlCy9PJK+69TNTCRskVyk55CY3hCjHgfubZFXmSD16hKVTy4Ta9ZDo3Hi8eSJ5LnmqzzrrrDmEbFoJdVWeaWs5Z/quSp8G7YfnkPqDNyxafRFgiPHeGkY96/qiUO+e+w6R/V+J01ZV0iRHFoR6kug3895BqJs5rzGqmiCgNA2PIgLG+0lyW26kvogRqW/TCLWxH3vssclbywvly3b77bdPMaCtnvpxeqiRPkm8WNUlcuIRZOhQC5UElZTaJkFstBJT5Lp5o2AjzxssxpU0dyZCjQDLrNyp8dpJ+sR7qM0k+S6XzUKMSXF5lcXbLrTQQl2fCoYbsl/ZmrPHvfUEXmXZpnsl1K1ls1wPcVbbmteb8USSqvz3aaxDXYVXFem4zNoS0ymx1oSWE/FRQURSq3rOqPeD9+7iiy9ezwFMea8pn6iUKAyEh1SpBaGu0mw0oy9BqJsxjzGKmiIwzYTalPGk8v76F0GVwbhdbcpRE2pf/KTIkjr58lfmijQNUS7LDUnUJWHiXUf8kd2yqgCJ9TebeR7pcmsn+SZN5Znv1EhdlURS+7lfQu145F+2ZrV/kaZujUcdAVfK6Kabbmorlx0GoeZ1kqSKoUKZIxvmINSTfYFZy4xE1gkDX1OaZ+6hhx5K6zpa/RAIQl2/Ocs99j7xnUp9JwHhTAqpcY80CPW4EW/+/YJQN3+OY4QVRoA0Fons10PNu8ebJMuuOGuSOFJf0uMco+QLjaRWvCTPn1htclvxj+K13/a2t6Uvu9yQWvJrkmTSz3JDti6++OJi3333nXN9mYAljeG1zV7GVqhd87Of/WzyeuUEXbzRZNLIZy4Hlc9TN9dnji17yoZJqJFnxFisKIMG8qufa6yxRhp7L+2YY45pm9jJdciZeZ6RxSxd5/X+xCc+kaTXpNKjiqEue6iNQ3946BALP9mTzksso7KSWjlBlD5KSMVTTYr/kY98pFhsscXmgsNcyhhe9lCbR/+HX04e1K1sltAGa5UEkEGh3KfwUPey+uKYfhCQ+Rup9s6LWNx+kJv8sd7NCy+8cMzb5Keirx74TrBnoLirmmc6DyQIdV9TGgf3gEAQ6h5AikMCgVEhgMTwcCKkvIm9Sr5lyvWDsMloKxOuRF4rrLBCImuuiUwp3eRfm8mLLrooEVUeQnVm3RN5FTurkTgjN66XE4XlcfPISi6FvPuCRNaVWULYJeVqzc6bz0OeyZZ5R3OGbIQe8VdCSp3a3FxTDWRl1Y466qi5COswCDWPMY+H8SPOYtd5gMU8t/OKd5vzToTaOQwNm2++eSKYyCeptazLNofk1+ZsXIRaf2BHWq+0US6/BQcZwdWbVhs7N/1T1kpmZhgxaiDk5kaSM/2WJO/6669PSdo0XggefRuUXF80E2oGF97P3BAb69DcM/A4L7eIoR7VWyauSw0h/4H3Tr/PeqA3OQSE0Pguq5p3c3KIVP/O9hG+H3xv5NJ4Vex1EOoqzkq9+xSEut7zF71vAALqvpLY8hiS55Yz8LaLoUZEkCEJy3wp5CYWd7fddiv+9V//NZGoTKhvvvnmlO1ZbKySSjy0CB6Cq4SOYydNqBE2Umpec9731tI+/RJq5AxxR54RQRm3eVtlpp6pfFQvS6oboYbvpz71qVQmixecegA55fHdZZddRpKUTEklNYfFcyPz5aZ0lfsyevCS25zCWpw0gwjMy42RR/IxNYPhlhMDiUNVP9R5PNm5MeQgKmVyzpCCqFurubmvrNCwgF+rGqCKhNrGkLeFN70q2Wl7WZ9xzDMR8FwyIDLiCGuIVn0ETjzxxPSd5r0RrdoI+A5nKJULRvJNyrsqtyDUVZ6devYtCHU95y163SAESKN4AnmHN9poo5SwCalGSsTX8lznpGRIMqKCHJN8l8sOIZC8x8g2jzJPDA+1TMsXXnhh+pLLTdwyzykCn0tBDeqhJjNWWgnhEgddbr16qI0FKVNWQ3kNCZLKtXJ7IdQImcy+PNHiQJdeeunUJ1byVs//bJdPN0Kdr80bC2eYMGSYn1Fl+YYzD7hkaK0GA2vGGuDpkdzH/5FrSdNIteHUrvEOGQOCjQy7Lkl3uYQRkqL8GY+3a6288spzLkVWX84Q7gPzYnPczktYRUJNui/MgcJDwjbe+8g4PNunZ3LnM9ZJ0KdGtrCWXkqVTa63cecg1PVZA/Ypmv1LHZIABqGuz9qqS0+DUNdlpqKfjUaATFhCIKQLsUVgEDExvrycmVAjHWKWEUceUKVuckOq9thjj0SSxaYiQAg1iS6y44uu3FiQed1kYtYyoRZXizCWG8LE69oq+f7Sl74013EII2n429/+9mQg6IVQI24IHrmxpFcMArzn3Qg1UggXZM/mmBdefKSEYOPwPvVCqFsX7DDLZok1t0YGKUPCm814ccQRRxQUELNp99xzTzKmiBvPkv5BrscLbK3vsMMO6RnQRw1h51G03ifREGqhDbnxVIsj9yyF12wSMzKce3rnUE94P4rRDUnxcHAd9lUYWn2f1YGgDXvsdbme97W8GMLNJJusSwtCXZeZqk8/g1DXZ66ipw1HAKlQs1eppkyWvPQR50yobQR5VsStIo/tPCwIiLhVn3Uj1DvttFOKK3zwwQfnItTdYG4l1DzhSJlND/Jsk/rlL385JRuT3GomQu16zmdQ8KXMI0qWjey1I9RirsXlarytCCWjwDhIdBmXSRFqZO7www9Pnnxed9Ltfpt4at5s8vDZxpPyICG7p5122sCeW4YcxiTzikjzgt9yyy2VJNQ65bliOJK4jZS+VZXR73zE8ZNBgHqCMZFM1bt0ts/CZEbR7Lv6vhu2uqjZiI1vdIzZvrPNj0oU5WoX4+vF4HcKQj04dnFmewSCUMfKCAQqjEBrDLVkTzzUPLJigyXU6tRyDHU7D7V4J/WSF1xwwUIWXG1QyXdrUjKEX0ZwmyFko1NSMnLoD33oQ8kDiHz7FzlrJdS+uN/0pjcl4kwyTB4/aRIjW7pM1f00G/h/PdqHkQAAIABJREFU//d/TxL0vffeu+dTGSlgovFMy+wOE8YEcmRzKelS1WPWOg2YF5phIBt2kFUSa83YxJ7LCzCJBnuGh06NmoMaZNwGnUlg0dR7UsYIW5GDwDwGsa7OTHvuGVcHUeJUZxTN6omwCd9lElRKYCp0rI4tCHUdZ63afQ5CXe35id5NOQKthDrHUCOxMnHnskztYMqEmiwXwS0fyzMjrleZIoRgmIQayZOpm7cdCe6W5Vs8Lu82Qu24VkKNUMlObbPbWsJpkktDhnVe1X6bzQj1QT+b9tNPPz0l5unUeO3J7ppYa/fOO+9MxgNJ9SbRzjjjjOLAAw98xq1JUBl5GIGUQSvHlU+in3HP2SNAIUEho4wcj1vIwGeP6Wyv8K53vSuFGoXke7ZIDud83zXycTDe1iVWutPIeyHUVIPWXlkJSHUX7/vhrKemXSUIddNmNMbTKATaZfkmj95yyy1TgiRE1Avf5i9bjn0JyMacCbUM4sgoeTc5LYJCEs7z5vzsLR3UQ03ivc022yRvIq80r50vHB70bpJvydDKSdFMXCuhdg0S+FyiqSqTO4jke9C+k/y31uvO15KBm3FF3HrTGs+1NTLJuW+Noc4J5kjchVNEax4Cwg2su5wHIhKXTW6OhRT5nos5GN0ceM9m4tiacDF/Zn9BlcXYJHFqE9pMhFrSTkoplQFy5Qx/EydO1UItFy0QKCMQhDrWQyBQYQTaEWpE+fjjj09SWBJFlmIEltcZeRZnKzlZ2UMt5laCF3JaXhhElXdaErBcDqhfQo3kIRYk2LJLS5imHjbrtZJLiHU3Qs3SLYu583NrJdSkmBJoVS0BVFUINQxtNjtl6q7w0p6xa+TtDDS8hZNqmVBTT1iHlAI80/0oDCbV97jv4AggGBRAjJSSLammEKRucDwHPVOiwrrF5g461kmdp8rIjjvumMJq/Ftu1GHegcK4GJhWWWWVSXVz6PediVALSVt22WWTrP24445L7wKOCHsUxDq81EOfktpfMAh17acwBtBkBCT9uOaaaxKhJH8rNzWC1ZOWVEdbY401Uk1hVmStNYaaZ5pXmieZ1b/V0swarU6xLNs8x+VGDkl6fNRRR82JZ3v44YdTHWzZtp0rzk18t3jfHOOsD76okZBMnG1WScLFcMvqXG5KLZH4sQgzFiDo+lq1VgVCDfOPfexjqcRY05p1c8ghh6SY80k2m0mGK94Zz1e06UKAd4ra54orrkhJ6CRCjDY+BHyfDJJ4cXw9rP+dqDFe/epXF5/73OeKAw44IA3IdzqjuASYjOV3331344yIMxFqOFh7jKhy12gMqaecckpyWEQLBFoRCEIdayIQqAECiEW/JY66JSWr+pB9ofPClzN9V6nPkybUjCLi4ikPJJZrUjM2ZdrE/E86+Zxwg7ome2vSmpjkWK6//vpimWWWSeUHbax5pniuGASjjRYBxtSzzjprtDeZ8qtnQv3hD384ZbtnePfelXiMIfywww5LhvamtV4Ite8iKjC5PPxOqeJdEPkVmrYahjOeINTDwTGuEgiMFIFpI9Q8Q+TpVUpEVp7gSRNqCd/IIZdbbrmRrrtJXJzUTiI9XpNocyMgE/oXvvCFlCgtK1HgJcyDwS1I3vBXDCUI+TeFjRJBFDYMPkr+lRVBw79zXFFIUvaaBhqjQUAlA0T60EMPTWocOVkY4/fZZ5/i7LPPTmvf57lRxAkvE1+cKzQodyjEizS8NYEcIsoo5TqZlL7lLW9pK5l2PXLqc845J92OBH3llVeeQ2Cp4nz3UQu1ht1Q0TF2Lb/88ulcEm2hbeLCV1pppWeAlwn1I488kq7pPkJ7NIYzUvgVV1zxGQZrykDhSELt8vGjmZm4at0QCEJdtxmL/k4lArMh1L6Evv3tb6dkGnVovswuvPDCJAevaqzqpAk1CarM101LjGLDddFFFyVDCrm/jZtN0cILL5zi98T9i2md1nbbbbcVr3jFK4qjjz56Tikxpee8H8T2TTM2o14TQm9s1rPsG+mAOU+e51BYDvwj1np4M8F4EaRleHjmK3mvSqxFCeb9evDBB8+RfPsb8vvud787hV1JZjrPPPPM6cSnP/3p4r3vfW/Kf6LSRa5awcBEMfWlL32pWGKJJdLxiPT++++fyjoy9iHMjKUqjJBT+zc3ChD9YKziBdb0k7yaWk1D8kmu9b21ZCiC63q5agmiLPyM4VnemNaWCbX3pxA0z3c2UF955ZUp9E3S1v3222/OqbDZbLPNihtuuKH4xS9+keTw0QKBjEAQ6lgLgUANEBiEUOcvJJmgJa2qS+kRMu/3vOc9lUtEVl4mkyTUDCQ8la1x7jVYxjN2keWfB8QasKljBOIluPHGG4sHHngg/W6T1jRDwozA/O8BSBxvCy/J7rvvnsgcb84b3/jGlI22NUtvr9eN42ZGABmw0eaZy4kcneXvNu28XAyXSEgkrpsZz16O8B7wro02HASQ1VtvvTWF0whbmG+++Yqbb745qYEkICOxV1UCKUaCv//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9aEpallVkvMYMe0JQrrvuujle6nZTss466yTCzlutkXlvuummyYCKVJczaCOy+R6DEmrGWCSYwTGPvR8PtXN5sYXaUKHobxDqeNhaEQhCHWsiEKgBAtNAqG0ALrjgguTdqbqnbVKEWlm0RRZZZA7RrMHS7bmLNj1ItQ2LtdCa+CWXdZMk7PHHH3/GdZ1j84jIDHP95Ovqj41mVZqNpr4Nc6xVGVuV+wF3hIHEtOypbu2z5E5Ig7VKIur/ZKRZzlrlMValb0gMEhWtdwQQ28suuywZIXmefV8IR+gknc+EmpF2++23T2ogEmvJLnlj11prrblungk1w1K5Uoh3ke9ua/1b3/pWCkkqN8+NPmmeA8c5R+M5V57q4x//eIrl7tQyob799tufkSxyk002SQqmVsk32ThVj3tRNjHUIsYnn3xyMgj0IvmmnFpvvfWSIdtzzJsfhLr3NTktRwahnpaZjnHWGoFpINS33HJLsqRnuVeVJ2wShJp038bDhqBpjdf1jDPOKPbee++OQ5Nx24aIXJDsOzeSQjJBXmukl/yW7PD9739/8si0Nt5vpdnyZi5/Tl4qRjs35NzmUS105dwQI8l0bMLKCdPIJG3axPaV8xS4Pnmw+q3lTaJnmYSRcaRTcy8eG5l3y/JHHiMb0dbcAkqn2UTbDEcG2vE8HZdeemkiG70mTiRrtW7JWJGcl7zkJckYwtMd6oL2cwazMBh1Xs8MkMI/fDcIA/L9ycizwQYb9Gz8+853vpPeNeWyWcpk8TZ7z8hlUQ6xyYRa+EM5WZleiq32HrzkkktSEj/vUM+JElyk5blqg7AexDS/g0nDt9tuu3Sc8nQzEepOn3t/txJqZFg/vRf1Rz8Qb9+jvOwzEWr9YgAgcVdZwxipJoJQj+c9W6e7BKGu02xFX6cWgaYTanI0CU58UdVhAzUJQm2jsu222zaujJNNFYIpY3InYsHrgiST2pHT2hBpksTstNNOBWOM0i68IjaY1pJzSApbS2+J+0O2s5RUmAFCXt6M6ZP/20wi36uuumryNrqH+yPZNpyaUioywn7ve99LZD83MkEbUmSaRyM3hFwfWgl9+eWGwNvAkV3usssu6SP3QNiRjDKhdi3X1NwzCPV4viZgbS2Qf3fzVLfrDaMPA5G5tP78jmTzsoU0/P8QY2TbddddxzOhNbnLn//85xTbzDDDiyw7tfcmL7Sffp5/70qqMPHMZUJtbSOaPMZiqsshRt0IteMQaMY9Wb+9mxgqeYQR5fwu9q6XGTy/A8m8vW+9h/fdd98ZCbXQoNZyka7vXdwuKRljA1x4yOXm8D3qWZPzoBuhZqT1nWMdMjyQqkvWFoS6Jg/LmLsZhHrMgMftAoFBEGgyofalymvIEjzpusO9zs24CTXyZtNtw9C0ZlOHYJST3/Ak7LXXXnNIIoktySAJKFlh3jQitginJDrlTZ84fJLcd77znWlTV24S3ik9ZWOq2VDy/G6++eZpM6jxRNjgKdtTzvLKE41cu5fP9GOShJohgfdEzCFPfRDq8T8dshXzxs22ZJnnwAafWkOWZKEP3ofIEsJe1YoHo0S8l1rBo7z/JK/tWWYw9C70HclrjETLuM1wN9sM07zEjDmk4EpUlgm1cfPkys9AlZPLWPl7Oct3Ocb6D3/4Q1LTeEfKmL3QQgslo6NcDzzn5XAZ/WeMyoSagYDk27vcXqecKR8O+f+DxlCXs3y7p+tRL3l/diPUclUwhhqzJJDODUI9yaei2vcOQl3t+YneBQIJgSYTapsGMVfit+rSxk2oecF4X5tYQgaJlXVWjd/cbM5IpTWbmOzN2HLLLdMGJ3uyeX95NRDy8ibM+Tza9913X8oOXm42eaS3jmlHqN2PB0WMIK9zuYapzZ0YbvF0iJTN7aCE+vTTT0+yRx5J1ysbFHr1UMPNNWxsjzjiiCDUE3qBiENVUmtY2ee9ExEeRiSGNB423mzl4xiK/DsNTeboOn0vzHZOvJOQPJUccjiA8lAMdxQMDCv9eKA79cc70TtGPeec5buVUHvXkY6LV2agzGWqMqHmrWXQzO8tHlxzpfoEgyRvMCk5ZY31y3uueacynjMgZUKNcPMYG//ll1+evO4aYwKjijKB2jAINe8546nvB8bUboTa8+x7SKZx3y9BqGe7wpt9fhDqZs9vjK4hCDSVUPvSRoiU1Zith2ecUz1OQu3LnFfU5qRpTRyazRYPSbdmY0WmTYKnPvnZZ5+dDre5tPFEtMsN+SDXRlZ5dXLLMmwSafLtdoTaMcqjiAOUdKc1BCHHB9o0yuCMUPPCGEMrobJh6yT55sHRf/cjJ7dxs1m1cZ2JUNvYqc969dVXp3Hy0MMnPNSTe0KULUNAEJ9RNUQLeUdAeKyFAPBkW0c2/AxN5ZrBo+rHuK5b9k6O656jvg8FAnWMdxSDCXKLtPo70kntoMzlKJr3hlAYnmlxxdZMTkrWSqjdn+GR0Y6qB7HVMqH23nMtXmVGPe8gBl/nINnmjtzbexbR9r5yLwnPvOPUrS6HvQj7OeSQQxIGVEg+8651zZwNvB9CTbGjLrZ3qfJc3uMMswyyPO+UPXJUdCPUni8S8VxtIgj1KFZlc64ZhLo5cxkjaTACTSXUZF88MCzGdWrjItSSzigTReo8DM9ElTA2Nl7gVjLcqY82aDZCPCq8d8grTMidbdLaNaRVvFxuYvV5eXiBeGe6EWoeFxvCdnHdNrw8KkhNJtTIVJlQ23yJ5+tEqCUlc76EQrw2jrNhlH12JkLNc0d2Lr4REbcptDkMQj3ZFS5hnLJE1t2om7lGGpAaaw05Y5ixxnP29+WWWy6Rm7rGZZPA19mQiCQz6JFBMwpqpM/eQeYEofW7xHTjyB2CmPICkztnRQ9Cf8ABB6TSezkvRF67+q90mWMRbv9mQk2hw7AjoZjjXFNSyXIiSGtTOBdi7L6MP95XvNMMkl/+8pfnPCbWM6WaeGWJxOAjqaMY+hzqdNZZZ6XM48g3Y2a5kWLD8X3ve1/6M6MFMu/dqn++Kyg7kGwydv1iWGWcFZMtNCiXwmPgoPjhGS9nOfdcSZxmzBRG43jOR/0eiesPD4Eg1MPDMq4UCIwMgSYSal9yvlD33HPPkeE2qguPi1AjnCRzNjtNa+LmZEjup4wQL8dpp52WPBbIAk+GbLM2q70YHGyGJMghYcybp9YYapsmHuqrrroqxfkhSN3aoJLv1qRk2cuIGHUj1HljSibOK6oh/kGoq/GEMHbw/k16s81Qw2jDeJTLFamLjdRY0zkm27oTq+2nHDZRBTQ9r1X8fkD+4MvL7HfNc4sIinWmJPB3xjghI0hmv4nrhom/dw0SKwTGe6OXd2Wn+3dLSjbMPo/6WtMcnz9qbKf1+kGop3XmY9y1QqCJhJr8yiZENtC6tXEQaps1ZbLIoptWi9VmlJRuq622esbmzrh93ipd5e2wMeWd5onzueRiPPjisFu9K61riucOoSBhzPHPjmmXlOzYY49N3gnKACR+XISah/uxxx7rSqh57HhfeO8yRkGoq/UG4ammYhil/HuQEXsGPD/KsmWDjncw4ybZrt9zQ65lUs51jCdhIJikh5qRjmFLPLt/y9gwRvCg+smeZSRVfgVeULjNhrQOMrfdzmGUzV7k2fYrCPWwZyeu1xQEglA3ZSZjHI1GoGmEmsdEBmZxV3Vs4yDUPF2STZGW5YzXdcSqXZ/FQnfyuotHllGVXI/cjueMJI/EmddHGatc15kHjmSc7Fsm2izjtr54t3iwldjinSHh8zcxdOW60O0ItfNtjv0g65Lk2Igisvri85z9e1APtWu5JuOBsaqJSsKt/Es3D7XNPBljuRZ2EOrqPRnUA2Lwh5WobNwjRCBJeu+99970L9lyuXkueboRSGoPxp1yHgyEvZW85f+3I3X+1un4diXmsme43Kd8XOvxrX2RxJBRwbgYGMiy/S0fl8kxFQwjnH/rKJs3np/85CeF8BpJLYfRglAPA8W4RhMRCELdxFmNMTUOgSYRahs1RFqWzbpmqx01oZawxWZPvBeS1SRCbYPO+5PJb+vDaoMrFk9t0txscHO5KkQcgdZsGMU6i39DMpdccsm0KSe95M3mibbZ521DbMTjObZcni0TatJSWOem/qgYO/F/L3nJS1LMnk04mfqRRx45JzZbMjJqC6ViyvF2OQHaYYcdNiehj2ur7Yrcuw4SYiMvw/nOO++ciD4Szxvv2SjXobYxRuzFWLcqFnjUP/CBD0QMdcXe/JIwKW9krpvWrG9qCs+yMASGIWu5W+tEePOz3Houw1InL38nUu4arZ+1Emrk2LPHk1yOaW7SHJmfO+64I737vDuH1SQdY2Tcf//90/u2ri0k33Wduer2Owh1decmehYIzEGgSYRaVmfeDtLburZREmqbP5mblSWxMWwaoZZhVlxhN4+PzSAJqvqhfkc4SU55Z9ttpHNCJoRXQ2DEL+Y4UbJ5MYwyyLaen+u92ly31vr1GZLAw63xwNmAl48jUUcq2sk8SWyR97J83TUl4st9zZ490tFy33zumllS6jxe7dZkPPpFzunH8dGqg4BnmcGGYYyhZNpbO09zxqTdZ0oodQrl6CZdnq2suQnzxMDoPci7Hu2ZCAShjlUxbASCUA8b0bheIDACBJpCqHOWzC222GJOUqgRwDXyS46SUCN/YoRzttQmEWpeXzGJZbnyyCcrbhAITBgBXj3J93IivAl3pza3F9JRxxwbkwSYgY9ihgGnXNt+kn2q4r2DUFdxVurdpyDU9Z6/6P2UINAUQm2DRCa42Wab1XrmRkWoySbFw4qnzV6WphBqY1N6Ra3R8CDVevlH5/tEgLqAt5UhKTzVvYNHedKqGun97Ok8UiI3Eu8w3nSf/yDU0/l8jHLUQahHiW5cOxAYEgJNINTi7JQ8kpW57m0UhJr3Xhzua17zmrnk0E0h1OJJbfRIpqMFAtOIgOd7+eWXD7LTw+TztMqnEMSwB7D+N+zj5ptvTvkellhiid5OmuKjglBP8eSPaOhBqEcEbFw2EBgmAk0g1Nddd12K/+yUjGqYeI36WqMg1AwOt956ayHJVbk1gVDz0MnCrb5zeKdHvTrj+lVFgMf16quvThmXw1PdfZbkJZDxf911163qdFaqX6oPqDH9ohe9qFL9qmpnglBXdWbq268g1PWdu+j5FCFQd0KNLMrszTvdBEI1bELNO60uM0loa5mduhNqYzv77LNTCbDnP//5U/TUxlADgfYIyExPrdHE7N/DmnOl6e6+++45uSSGdd2mXUdJrO9///vJSCPxYrTeEAhC3RtOcVTvCASh7h2rODIQmBgCdSbUCJWyPgceeGBta7K2TvywCfXPfvazlE169dVXf8Yaqzuh5mVS5iqyzU7s9RE3rhgCPNUSlSHV4aluPzm+N2T6zyXyKjaFlenOxRdfnCpmqGAQrXcEglD3jlUc2RsCQah7wymOCgQmikCdCbX6uWoqb7jhhhPFcJg3Hyahtmkk19t2223bdrHOhJrUm8R1gw02iORCw1yAca1GIKCer9rl4al+5nQqESeRYRDF9kudJP6qq64qNtpoo7nK8jXiwRjDIIJQjwHkKbtFEOopm/AYbj0RqDOhPvPMM4utttqqURujYRLq+++/vyDbW3HFFRtHqH/5y1+mGs3qTkcLBAKBuRFgcJKsz7PfGuox7VgpH+jd8fKXv3zaoXjG+BkarrzyypRvI5I8DrY8glAPhluc1RmBINSxOgKBGiBQV0L9wx/+sEAYt9tuuxqg3HsXh0Won3rqqYIH+oADDuh487p6qHmYbFqOOuqo3oGNIwOBKUTg61//ekooFZ7q/5v8Bx54oPAOCWPc3A/E73//+0IM/pvf/ObiOc95zhQ+LcMZchDq4eAYV/k/BIJQx2oIBGqAQB0J9ZNPPpnKZL3rXe+qAcL9dXEYhFqM4HnnnVe88Y1vLBZYYIFGEWpjUw/19a9/fcRA9re04ugpRYCnetllly0WWmihKUVg7mEzNvLgzzPPPIHH/yKATN90002ptGIkeJzdsghCPTv84uxnIhCEOlZFIFADBOpIqC+55JKUobWJNTGHQajVWH3iiSeKFVZYoesKrKOHWlZ3GXrXXnvtGjxd0cVAoBoInHvuuSnfwCKLLFKNDk2wF+Tef/d3fxfE8X/n4NFHH035KN761rc2olLGBJdWunUQ6knPQPPuH4S6eXMaI2ogAnUj1DJWf+UrXyn23HPPRiajGgahViaLp2GmUid1JNRf/OIXix122KFRcfMNfK3EkCqIgDCZpZdeulh44YUr2LvxdemOO+5I6pbll19+fDet6J0k9RQ6xUAZMu/hTFIQ6uHgGFf5PwSCUMdqCARqgECdCDWZnjJZhx12WGPlerMl1OIDJd3hjZqp1Y1Q//znP09DWmaZZWYaWnweCAQCbRAQCiJcYprl3zfeeGMyKrz0pS+d6jUiseOPfvSjlNgz2vAQCEI9PCzjSv+DQBDqWAmBQA0QqBOhvvnmm4vHH3+82GSTTWqA7GBdnA2h/stf/pIytG655ZY93bxOhFrc47XXXtvoue9p0uKgQGCWCNxwww2JTC666KKzvFI9TxcOI054mmOo77333kL4zBprrFE8+9nPrudEVrTXQagrOjE17lYQ6hpPXnR9ehCoE6GWsXbzzTdv9EZoNoRaUhlJyGaKnc6ru06EmiyRMWXNNdecnoczRhoIjAgBnuoNN9xwKktqKSX43Oc+t5EhQ70sFzko5NlQGiva8BEIQj18TKf9ikGop30FxPhrgUBdCDXvpBqZG220US1wHbSTgxJqHtzLLrsslTx51rOe1dPt60Koed6/8Y1vFDvttFNP44qDAoFAYGYEZP/mqZ62klrf/e53k9GxiUktZ5r122+/PR2y2mqrzXRofD4gAkGoBwQuTuuIQBDqWByBQA0QqAOhJk1TT/n000/vmSzWAPq2XRyUUJ988snFXnvt1ZfXpQ6EWpmsk046qdhvv/1CmljXRR39riQCnq2LLrooeSpf+MIXVrKPo+jUpZdeWrzyla+cOsk7A4pElYwJvRpdR4F/068ZhLrpMzz+8QWhHj/mccdAoG8E6kCoL7jggmLTTTct5p133r7HV7cTBiHU5NCPPfZYsdZaa/U13DoQ6l//+tfFb37zm/Co9DWzcXAg0DsC119/fUr0t/jii/d+Uo2PfPDBB1NSMpm+p6XdeuutKW58xRVXnJYhT2ycQagnBn1jbxyEurFTGwNrEgJVJ9Rk3l/72teKnXfeuUmwdxzLIIRaORwSPhumflodCLUSYBtvvHHx93//9/0MLY4NBAKBHhFQPeE73/lO8tq+6EUv6vGs+h4mPMb7ZFq8tFdddVXxspe9rFhqqaWmZsyTXJ1BqCeJfjPvHYS6mfMao2oYAlUm1P/93/9dfOpTnyr22GOPqZHn9Uuof/rTnxZqiSqF02+rOqG+7bbbCnXH11tvvX6HFscHAoFAnwjw3C655JJ9nlW/wxloN9tss8bXsifpVxZrwQUXLJZddtn6TVRNexyEuqYTV+FuB6Gu8ORE1wKBjECVCfV1112XsrGuu+66UzNh/RBq2Wq/8pWvJIPDIN6WKhNqXiTlfV73utdNzdzHQAOBQGD0CEwDoUamv/3tb6eyWIsssshA3w+jn4lm3iEIdTPndZKjCkI9SfTj3oFAjwhUlVD/9a9/Lb761a8Wu+22W48jacZh/RBqhHOllVZKHohBWpUJNc+KBDpLL730IEOLcxqCAGIwiLGoIcOPYYwAgZ/85CcpZrypMdSUXWKmEelpUByMYInM6pJBqGcFX5zcBoEg1LEsAoEaIFBVQq2msvjpV7/61TVAcXhd7JVQP/3006mU1Fvf+taBs19XlVAzpnz5y18e2PM+vNmo55WQ0ExEy2TU37RxENR29yqT4/y5/txzzz3Fk08+WayzzjpzAC9/Xp6FUfe9jF0Zq9x3tdD/8z//M4UhMPiME9N6rsbq9dr3ynOe85yxPAfjHr3vhW9961tTmcV83Fh3ul8Q6qrMRHP6EYS6OXMZI2kwAlUk1DatH/7wh4vjjjuuwci3H1ovhFoSoa9//evFFltsMavM51WnfHOJAAAgAElEQVQk1MZ2zjnnFDvssMPAhoKpWzQtA/7973+f5J7KA/3qV78qlJ0THmC9/PM///PAioZ+cEU0Zec/8cQTCwYSZNlGE5HRfP7EE08Up5xySiEPwN5771286lWvSiTHZwg2YnDuuecWX/jCF+aUdRoXoUaaTzvttOKhhx4qkJTf/e53xeqrr14ceuihhSRPEgGqi77hhhumUnWj7lc/2Mex3RG48MILize84Q1jeQ7GORees5tvvrlYbrnlioUWWmict457lRAIQh3LYdgIBKEeNqJxvUBgBAhUjVAjVDbZ22+/ffGP//iPIxhxtS/ZC6G+++67E0mR2Xs2rYqEGrlC/pCXaP0jgPzts88+SfL5mc98plhllVUSGXz729+eLnbFFVcUCyywQP8X7vMMpJhhDElGoi+55JKUGCl7dP/85z8X73vf+4qXvvSlxf777z9Xn5DZD33oQ8XVV19drLzyyikD9biyT+uf3A177rlnceSRRybCTBrsWTn66KOL++67r3jxi19ckA1/5CMfSUYKxPrZz352nwjF4ZNC4LLLLivWX3/9sTwH4xrjX/7yl+Kaa65Jnukg0+NCvf19glBPFv8m3j0IdRNnNcbUOASqRqgffvjhJAEdJGt1EyanF0LNQ2ZDKGHbbFrVCDUyg0ytueaafZcAmw0OTTlXIrcDDjggeaeR0XL8+Uc/+tHigQceKD7/+c8nj+qom7nkHUeobfLPPvvsOetVjOcJJ5xQXHvttcl4lskyY9qXvvSl4owzzkhk+53vfGfyTPNUj4tQ64P+KjFEBcIYYCxCUDybPOa5hNuVV15ZwPWzn/1s8fKXvzxB2lRPdZNi2e+6665URqopMdTI9I033pjem/PPP/+oH+24/gwIBKGOJTJsBIJQDxvRuF4gMAIEqkaoybwlIhvXBnoEkM7qkjMR6p/97GcF796qq646q/s4uWqE+o477kiEJJOTWQ9wyi5Aykoqj4x+8IMfnMtrqvwYVQOCOg7Sh4B9//vfTx5cxJg3lxfX3xnNSLx50t/ylrfM1R+lm/Rx3nnnTd71eeaZZ6yEmjefIeKf/umfUhy/PsNL3C3lBMKSZenINwMGcnb44Yc3mlDff//9xXzzzdcI7yeDTp7Xur8irFcJHCl6PDfRJo9AEOrJz0HTehCEumkzGuNpJAJVItSyVtsgqBE6ra0boeaJOPbYYxM5GUarEqFmJDj11FOLgw46aBhDm8pr7LXXXsm7S5bMw9pPQw7J7ZENrRvpduyKK644Y2Kn008/vdCn8847r9hqq63mENHLL788rWHSWyStXUO8GVZ6IdTlBGa9GAv0v5NE22eMVY899lgi8n7n0W93D39jxPAO5c3O3sFe+tDP3FTlWN75DTbYIGWPrnOj8BHT32nt1WVsvg/E8kvcmVUTdel7k/sZhLrJszuZsQWhngzucddAoC8EqkKoJVKyOc2xnn0NokEHdyLUNu9i5Ehon//85w9lxFUi1GJ+eQb/4R/+YShjm7aL8D6/5CUvSXH1CGu/Mb3O50m2Sdc6Zdn2mWNPPvnkronCnP+BD3yg+MQnPlHwOi+66KJzMo+Lj6a0kPSrUz9HRahnIt8+v/7664sdd9wxeaWNYd99950rvKJMmOUzUAfee5RUvOkNgRP3XmdSLUaePJoKoq5NOAUDmDrT8c6s1iwGoa7WfDShN0GomzCLMYbGI1AVQm2TIyZ43XXXbTzm3QbYiVCTm5L2DbOMWFUINeJy1llnFbvvvvtUz/1sBn/bbbclksCLSEat8bby/PtX48XqZozpJ062l3JRZNPItHWbY5GR0e222y5lIv74xz8+h2S3jr1fQi2juWekF+8wz/cKK6zQ9tiMAeOVxIg81TJ7i5VuLbXkWON7xzvekX522WWXjuOZzdxW7VyKA57qhRdeuGpd66k/cnQwCtTVq2udC6eQZ6Rfw1lPAMVBs0IgCPWs4IuT2yAQhDqWRSBQAwSqQKhlA+atOuSQQ6Z+g9COUNu4i+cUjzrMOLkqEGpkj9R75513rrXHaFKPeiaAknwddthhKfs0Tz9iKW7a3z/96U8Xyy+/fCpb9brXva4r6eyVVM/k6WUkkQ171113TdnGtXztjTbaqNhkk02KI444oiNs/RBqFxGPLVykF0JtrW299dYzHossH3jggSlDufeT81qvLx7cvd/4xjcWBx988IzXnNQ6GfZ9hedQRCy22GLDvvTIr9frGh95Rwa4gTX585//vFh77bVTOES06iEQhLp6c1L3HgWhrvsMRv+nAoFJE2qbm6OOOiqVpIlWpEzCEkqVmw2U2FZevWG2KhBqBJAceBpLpA1rLj1DPKTqPpOB8hxmwvvjH/84xQGLZ87hFD5r9Wwpt3XSSSfN8fJ2k3w7FtHsFjN8++23J4/5d7/73UTiy4RaDeBNN900laXq1Pol1OXrd8N1JkNA+VzGHhJnfeVVJ3PPdbTzcZlQO4ZBsBdCP6x5n/R1xI3zVNetTJNazcqx1Y2QCsdgyJjWChiTXu+93j8Ida9IxXG9IhCEulek4rhAYIIITJpQIwCs7rxW0Z5JqMWrKoFkwz7sVgVCrcSTDWJd5ZfDnpNBrockvv/97y++8IUvFPfee+8cQo3cIYEky2o553CBdqSPR5knO8dQd+sHQi2T+IILLtj2MP0h5/7kJz+ZCKks2Fq+Lyk1ye2nPvWprsMtZ/nOyox2fe+HJHcj3kq2veAFLyhWWmmlOQYJ76f11lsvybmVx2o1RChFxpgh+RoP9rQ1mJnLxRdfvDZDryOh/sUvfpHK3kUCsuovsyDU1Z+juvUwCHXdZiz6O5UITJpQk1Juu+22UT/zf1dfq4dauZpHH310JAmPJk2of/nLXxZ/+tOfEoGJ1j8CZSIpqZvMxWKpZeBGPBFfhhgbcYQ6E9tOd6KC6NXD6rjWY3N//EuSyhgko3IugZePl5RMMq+vfOUrc12j1SuOUDO0XHHFFc+4Rv9odT/DvVUX2HjjjZOxIBPviy++OJUiO+ecc+ZkKs9Xco5xKPPHu7/WWmsNu1uVvx4v/je/+c2ULLEunmqKnyWWWKI2RrwnnniiEPft+e71+az8wmlwB4NQN3hyJzS0INQTAj5uGwj0g8AkCTU5qAQrm2++eT9dbvSxZUItoZQkUzbso2iTJNR/+MMfUiKy/fbbbxRDm6prInZ+eEh5VMVSKwnEe3jmmWemmGqkp5cyQTm+tJvkG7jdPMVXXnll8da3vjVlgj777LOT9Ds35ylHpfzbN77xjST1L1/rN7/5TSFBIU+7Z0F7z3vek2Trr33ta0cSs2usPPMMDjImk6KTzT/00EOJ9FNQUAC0S0qGaMsBQP7cC75NXZgyoy+zzDK18FTXKYZaNnwKrvXXXz+Vb4tWfQSCUFd/jurWwyDUdZux6O9UIjApQv3kk0+mzSpCFVb3/1t6mVDb9MGH9/55z3veSNbmJAk1zx/v6ajGNhLAKn5RScgQGxmAZfOW+AsJfOSRR1LSrFE/Z5mEI9SIsUYOTKZKKp0/F3esFBUZdZZJ589+/etfF9dee23KTJ5rYjsXmUAqJDobRXOvO+64I3mc77rrrkSwZQJ3T7kLMpkpe+H1S1y60kXvfe97U7dGjfEoxj6Ma8KPgfQVr3hF5T3V5NPWUdXDTCh4ZJm3vqZ1XQ1jbY77GkGox4148+8XhLr5cxwjbAACkyLUJKg2rDLFRnsmoSbz5iGzmRpVmxShRlaQFxLGaMNFoJtnedSb8nzvfJ+yt9vf8ufI1+c///kk5RbjzRtc7lv52DJJHaVnsXztTuPIM5UVATztxx13XIo9V4pr1PgOd6WM5mrKjckoX+WYauoH3ztVJdSMSfrIKMWgE+tqNGt1VFcNQj0qZKf3ukGop3fuY+Q1QmAShJrcVwIlUs6Qsc29WLKHWqke2ZBHKSOdFKH+yEc+khJlzTvvvDV6Uqrd1VZCmElp+e/j2Ji3ktEyCc19yiW9ZLO3BmT45+3tRqTLxHpUM9FqjCj3t3zPHDt9+OGHF3vvvXex5ZZbpvfYKAn/qMY87OsylpDsi3+vakw1hQQjznOf+9xhD38o16OSsJZyLoShXDQuMjYEglCPDeqpuVEQ6qmZ6hhonREYN6GWKEldWlJv8YrRnkmoZUHmnRh1eZRJEGplnMiQqROiTR8CZa81ifqJJ55YqEO/++67pzjpTrHZ4zAG9DIb1BXi0WWnf/Ob35yk9K2Zv3u5TtOPoUDita+ip7qqhg/fjci0RI3rrrtu05dIY8cXhLqxUzuxgQWhnhj0ceNAoHcExk2ob7zxxhQfGRuG9nN0xBFHpGzDvNOjbuMm1EozKVkjI3C06UYge4OtCVnItWWXXbby8lZk584770yx4TywmUxXhfBXZVXxVP/gBz9IhrOqearF6cs831pTfNLY3XLLLalsm+Ru0eqLQBDq+s5dVXsehLqqMxP9CgRKCIyTUCPSZ5xxRkqWNP/888c8tEHggAMOKI466qgUhzjqNm5CzTutlJLERdGmG4FOsd51IKbt+l6Hfk9ixQldUU6sSp5qmbOXWmqpyki+vROVvfOduPLKK09imuKeQ0QgCPUQwYxLJQSCUMdCCARqgMA4CfVNN91U/OhHP0qeqGjtEZCIbKeddhqLjHSchFoJMGWSclbnmP9AIBBoPgKMqD/84Q/TO78qnmqKCFm+q+KhVt5uySWXTD/R6o9AEOr6z2HVRhCEumozEv0JBNogMC5CLV7y9NNPL3hgo1UDgXERah499Xp33HHHagw8ehEIBAJjReD8888vXvOa14ykjvhYBzLEm/FMX3XVVSnWfIkllhjileNSk0QgCPUk0W/mvYNQN3NeY1QNQ2BchFpt3NVWWy2k3hVaP+Mi1L/97W+L++67L9UjjhYIBALTiQBPtdjzRRZZZKIAqENN8j3pChNqxlcxxnyik9OAmwehbsAkVmwIQagrNiHRnUCgHQLjINQs8ddee22x8cYbxyRUCIFxEGre6YsvvrjYYostJr6BrRD00ZVAYCoR+PrXv55qKy+66KITG7/EmPI4TEry7fuQx37TTTctXvjCF04Mh7jxaBAIQj0aXKf5qkGop3n2Y+y1QWDUhBqhQtyUgooyWdVaFuMg1DL9Pu95z4tEZNWa+uhNIDAxBHiqX/KSl0yMVEsApkTbJDzUYsp5pldfffViwQUXnNgcxI1Hh0AQ6tFhO61XDkI9rTMf464VAqMm1DI7L7DAAkliF61aCIyaUD/11FOpdM4GG2xQrYFHbwKBQGCiCPBUv/a1r524/HucICgldsoppxS77rprMe+8847z1nGvMSIQhHqMYE/JrYJQT8lExzDrjcAoCTVr/NVXX128/vWvH0vW6nrPxPh7P2pCfccddyQvDG9UtEAgEAgEygjccMMN6d2w2GKLjRWYe+65p1huueXGWvOccdF411lnneL5z3/+WMcbNxsvAkGox4v3NNwtCPU0zHKMsfYIjJJQ27gol7TGGmvUHqcmDmCUhFqc4Kc//eni/e9/fxOhizEFAoHAEBBQSo+nepwlta644oriDW94w9gk308//XRx0kknFfvuu2/x93//90NALS5RZQSCUFd5durZtyDU9Zy36PWUITAqQv273/2uuOiii5K8LVo1ERgVoaZMuPDCC4s3velNE0v8U03Eo1eBQCDQioA6zLJ/L7744mMB53vf+16x3nrrjUU19fvf/7740Y9+lBKxTSJmeyyAxk3mQiAIdSyIYSMQhHrYiMb1AoERIDAKQp0zO2+++eZBqEYwZ8O65KgI9b333lvwyqy00krD6mpcJxAIBBqKAAPc5ZdfXqy99trFwgsvPPJRejeNI8P3n/70p4IHfocddiie+9znjnxccYNqIBCEuhrz0KReBKFu0mzGWBqLwCgI9RNPPJHqDtsgRasuAqMg1Iwpl112WYqbj8Q71Z376FkgUDUEZL9eZpllRu6pHkcM9W9+85virrvuSgkZn/WsZ1UN6ujPCBEIQj1CcKf00kGop3TiY9j1QmAUhPq0004rdtxxx0i+UvGlMApCffvtt6dEZCSc0QKBQCAQ6BUBWbAlsVxttdVG6qk+55xzUhnHURHdRx55pPAe3GijjcbiCe8V3zhuPAgEoR4PztN0lyDU0zTbMdbaIjBsQn3bbbcVf/vb34pXvvKVtcVkWjo+bEItXvDiiy8udt5552mBMMYZCAQCQ0YAqV5++eWLF7/4xUO+8v9cTn6HrbbaaiSE+pe//GXhR4x2tOlEIAj1dM77KEcdhHqU6Ma1A4EhITBMQv1f//VfxU033ZQSsESrPgLDJtSMKUrgLLLIItUffPQwEAgEKokATzX594orrjiSd8kf//jHYv755x/62O+8885C3PRaa60Vnumho1ufCwahrs9c1aWnQajrMlPRz6lGYJiEmsxNWRAboWjVR2CYhNpGUuz0tttuW/2BRw8DgUCg8gh8+9vfLlZdddWhx1Q/8MADqf71MJu4bER9zTXXHOZl41o1RCAIdQ0nreJdDkJd8QmK7gUCEBgWoSb3veCCC4pddtllLOVIYvZmj8CwCLVEZCeccEKqszrPPPPMvmNxhUAgEJh6BHiqb7jhhmK55ZYbaky1HB+77bbb0CTf+sjjzZAcpbGmftkWQahjDQwbgSDUw0Y0rhcIjACBYRBqZU/UnN56661H0MO45KgQGBah5p2Zb775RhbzOKrxx3UDgUCg+ghccsklSUY9rDrVp556arHnnnsOZeB33HFHItErr7zyUK4XF6k/AkGo6z+HVRtBEOqqzUj0JxBog8AwCLWspg8//HAkIqvZChsWof7Wt75VvOENb0hy/2iBQCAQCAwTAQqYH/7wh6mk1jDqVP/qV79KuR5m26666qpiySWXLF72speFKmu2YDbo/CDUDZrMigwlCHVFJiK6EQh0Q2C2hJp3+vLLL0+EKuS+9VprwyDUEvFYA0rdRAsEAoFAYFQInH/++cVrXvOaWZPhRx99tFhooYVm1U3JN5HyJZZYYlbXiZObh0AQ6ubN6aRHFIR60jMQ9w8EekBgtoT6xhtvTPWmJY+JVi8EZkuoxc1feeWVxTbbbFOvgUdvA4FAoJYI8FRLKLbooosO3H8x1LvvvvvA50uWJq576aWXHloc9sCdiRMrh0AQ6spNSe07FIS69lMYA5gGBGZDqGV2trkIQlXPlTJbQn3ppZcWG2ywwUhK0NQT0eh1IBAIjBoBnmp1ngcl1V/72teK7bffvu9ukp5/73vfK9ZYY41iwQUX7Pv8OGE6EAhCPR3zPM5RBqEeJ9pxr0BgQARmQ6hvvfXWtKkZRjzagN2P02aBwGwItZrjP/jBD4rXv/71s+hBnBoIBAKBQP8I8FQvtdRSA333PPjggyn2uZ8m47iY6eWXX37oJbf66UccW30EglBXf47q1sMg1HWbsejvVCIwKKF+6qmnijPPPLPYa6+9phK3Jgx6UELNU3PUUUcVRx99dBNgiDEEAoFADRHgqV5//fWLRRZZpK/e++563vOe1/M5ckRcccUVSY3Tz3k93yAObBQCQagbNZ2VGEwQ6kpMQ3QiEOiOwCCEmrXeZmaLLbYo5p133oC4pggMSqhvueWWYoEFFkhxhNECgUAgEJgUAmpA81T3U1LrwgsvLN785jf31OWsxOGZfvGLX9zTOXHQdCMQhHq6538Uow9CPQpU45qBwJARGIRQ33fffalEko1MtPoiMAih5q257bbbUhzhs571rPoOPnoeCAQCtUeAWubiiy8uXvWqV/Xsqb7ggguKrbfeesax/+1vfyu+853vFJtuumnxnOc8Z8bj44BAAAJBqGMdDBuBINTDRjSuFwiMAIFBCLUyWa997WuL+eabbwQ9ikuOC4FBCPXNN9+cZI8vf/nLx9XNuE8gEAgEAl0RkM9B9u9ePNW/+MUvUobubk0Fg9tvv71YccUVZ11iK6ZuuhAIQj1d8z2O0QahHgfKcY9AYJYI9EuoEar555+/WGGFFWZ55zh90gj0S6j//Oc/F6eeempx0EEHTbrrcf9AIBAIBOYgQDnDm/yKV7xiRk+1kKW/+7u/64ie6hXXXXddSrgYMdOxyGZC4GMf+1jxyCOPzDlMjfJXvvKVc/7/ghe8oDjmmGNmukx8Hgh0RCAIdSyOQKAGCPRDqJ988sniW9/61kAlR2oAxdR1sR9CTVqpRNpmm202dTjFgAOBQKAeCCDCyyyzTNd4Z+8xMu527dFHHy1+8pOfFKuvvnqUxqrHlE+8l2Lyt9tuu0KIQGtjuDnuuOOKgw8+eOL9jA7UF4Eg1PWdu+j5FCHQD6H+/ve/nzzTL3rRi6YIoeYOtR9C/cQTTxQs75tssklzAYmRBQKBQK0R4H2+9tpri5VXXrljneqrr766bbm/xx9/vPjxj39crLPOOuGZrvUqGG/n//rXvyYDzTXXXPOMG1uHDDhLLLHEeDsVd2sUAkGoGzWdMZimItArof7DH/5QqP250UYbNRWKqRtXr4SanPLcc88tttlmm5SMLlogEAgEAlVGAGnulJn7/vvvL1760pfO1f1f/epXxT333FOsvfbaxTzzzFPloUXfKojAKaecUuy7774FJVe5HXHEEcWxxx4bCTwrOGd16lIQ6jrNVvR1ahHohVD7kvjc5z5X7LnnnlEmq0ErpVdCTZmw5JJLRlb3Bs19DCUQaDICPNX/+Z//mUr7LbroonMN1fdZuULBww8/XPgh8w6DYZNXxejGJhxulVVWSesotwUXXDAZafqtkz66XsaV64pAEOq6zlz0e6oQ6IVQ33XXXWmjseyyy04VNk0fbC+E+i9/+UvamG644YZNhyPGFwgEAg1DgNxWRYJyDekbb7wxeaI1numf/vSnxXrrrRelsRo29+Mezte//vVixx13LJ5++uni2c9+doqdfte73jXubsT9GohAEOoGTmoMqXkI9EKoxQbFhqN5c98LoRZTyNLOQx2tGghkWWHZy5a9bq3et2r0OHpRFQTarY8mrxmeaqFKL3vZy+Z4Cm+99dZijTXWKJTPEje92mqrFc997nOrMkXRj5oiIDSK4dl+iRHniiuu6BjHX9MhRrcnhEAQ6gkBH7cNBPpBYCZCbfNhw6UcSbRmITAToSZjO+OMM6JMVsWm3fMoQdw3v/nNFIKBWPOK7LHHHsXCCy8c8XoVm6+qdCcbYk4++eRCaSgE4L/+67+KlVZaqXjrW9+avGpNbZdcckmx1lprpTrVZLnPec5zCsqr173udY0ed1Pns6rjOv3004u99tqr+Jd/+ZdUKqts9Kxqn6Nf1UcgCHX15yh6GAgU3Qg16z0r6/bbbx9INRCBboTaZpuEbeuttw7vTQXn/mtf+1rx4Q9/uPjMZz6TFATmi6cNwdZiI1fBSZtwlzKhZiSVmfiBBx4ojj/++OJVr3pV8fGPf7zRkmdjJ/WWjOx3v/td8ec//znFTDfZiDDh5TaVt7dnkriVAScye0/lEhjJoINQjwTWuGggMFwEuhFqNac33njjQi3FaM1DoBuh/uUvf5m8VzLlRqseAplQixFtTbpUvd4Ov0cIEq882e6ll15a3HvvvcmIsPTSSxdvfOMbk+Ry0k0fETcqD2oPsuK3vOUtqY/6evHFFycvqaa8zpZbbjk2Y4i+qbd80EEHJc/txz72sUYT6rwWvvGNbyRDYY6hnvQaifs3DwHP+j/8wz/0NDAZ5XffffdIhtcTWtN7UBDq6Z37GHmNEOhEqJXJ4sl47WtfW6PRRFf7QaATobbZPuuss9LmP3s8+7luHDt6BKadUCPTn//859PPgQcemEJSGIH22WefYueddy7+4z/+Y+Lex0z6eX+PPvro4h3veEfx6U9/OikKfCZ7viRGyPWFF16Y4nq1cagLppVQj/7JjDsEAoFAIDBcBIJQDxfPuFogMBIE2hFqm60vfvGLqUyWWLNozUSgE6G+7bbbUgKfxRZbrJkDb8Copp1QK0fzhje8oTj44IOL973vfXNmdJdddklSXn8bBzHttpSyxBrpl+2X4occNDde9U033TQlfBR7SQk0rj4HoW7ASyCGEAgEAlOBQBDqqZjmGGTdEWhHqG+55ZYkQaqCbLLu+Fa5/+0INbnaD37wg2KzzTarctenvm/TTqi/+93vJmm3HA9lFc3PfvazgoyyXCapnAHdwvn1r39dPPXUU0mWyVuMxJYzXf/2t79N4Q6MSs9//vPTZ63tscceK6h4KDhe+MIXzjE8tiPEPOinnnpqcf/998+VNE45OoRaeZ299957rGs6CPVY4Y6bBQKBQCAwMAJBqAeGLk4MBMaHQCuhlqxG8hZek2jNRqAdoSbz/8d//MfiJS95SbMHX/PRTTuhvv7665O3V0bdE044IZFiP5Kz8fS2loLyfx5hkvAHH3wwxTb/8Y9/LA4//PDiyCOPTMczJiG2pNjzzTdfSl5Fov32t789yccdo27xfvvtVzA6LrDAAimxl6Rel19+eUc1D8IvfpqHmuInE3gqoAMOOKC4++67i2WXXXasKzII9VjhjpsFAoFAIDAwAkGoB4YuTgwExodAK6G2UeS1GfcGb3wjjjtlBFoJNUKBqGy++eYBUsURmHZC/eijjxbbbbddqjF86KGHJmI8//zzz5FMt3qKf/rTn6ZqBbvuumuKueaBViqKCsc7EDHeZpttUiw2go74nnnmmUk6/rnPfS7FOmvis51Los17LfYZMb7ooovaeqkdu9RSSxVvfvObExEve8MlAhNecfvttyev+jhbEOpxoh33CgQCgUBgcASCUA+OXZwZCIwNgTKh5rFBsg455JCx3T9uNDkEyoTaBtsGX/3MKCUzuTnp9c7TTqjhpJ7wVlttVfzoRz9KCb1kzVZnWCsTamsbeUaqeYnJwX3OgCS5Gcm2pGH/9m//lq6x4YYbzpkGSvkfzykAACAASURBVJ1HHnkkZcRGoJdZZpnkkZa0z3PifN5uZL7dc3PllVcW//RP/5TiujPhzxJynnAkXxbwccVO54EFoe71SYvjAoFAIBCYLAJBqCeLf9w9EOgJgUyo//u//7v4zne+k2L6glD1BF3tDyoTanJYUlmEIVr1EQhCXSQJ9u9///vimGOOSV7lHXbYYQ45LRNU8c6IsbqwPMrk3Jl0u8bf/va3VLrmsssuK26++eb0DGTSKzHjl770peTB5mk+4ogjUsyzEle77bZbSoxG+l2WmJfvfdhhhxVf+cpXkowc2c+fed7WXHPNVP9ZwrJxtyDU40Y87hcIBAKBwGAIBKEeDLc4KxAYKwKZUJNQ/vznPy/WWWedsd4/bjY5BMqEmjEFOYis7pObj37uPK2EOhPdMmmV9+Ftb3tbMggqnSVkJRNm/yLD66+/frHqqqsW6hBLuFhuPMw8xZKE3XnnnYn45vu8+93vLk488cT095VWWqn4y1/+UsD+Qx/6UPGb3/wmXRPhVke6fE+/u8Zqq62WchJ885vfTB7q/HfnINJqIm+yySbhoe5n8cexgUAgEAhMEQJBqKdosmOo9UUAoZYY5/zzz0/SxOy9qe+Ioue9IpAJtbhpXjab/2j1QGBaCbXs3JKK8SJnJQ3iSja9//77Jxn4C17wgrkmUVZvHuoll1wyxTrnOtD5IIRcbLXEYjLcr7jiinNinSUxEy/90EMPFQsttNAc0ixhmRjrY489tlhrrbWS57vVGIXIi8kmS/es5bJY+iuZmgzlJOjuN+4WHupxIx73CwQCgUBgMASCUA+GW5wVCIwVAYR67bXXTl6Zl770pWO9d9xssgjY5PPMkbnyTkerDwLTSqjvuuuu4h3veEchNlnJqtzkfbj66qtThQLEtizBFs4ilOW+++5LJDYnXETOJQ1TPuuDH/xg8alPfao4++yzUwKxfL54aZ5lZJsnmyx86623Lp73vOelY97//vcnSXeOsS57zr/97W8nabj47FwX2+dk6kp+ubdx8GCPuwWhHi/i8Ga4sW5yE2ogBn/cCenGO/K4WyAQCMwWgSDUs0Uwzg8ExoCAGD5eFN7paNOFAEK9/PLLp4ROSEW0+iAwrYSarPtNb3pT8eEPfzglGuOlvuGGG4r3vOc9KakeT3O7dtVVV6UY61e/+tVJkaOde+65qYb1HnvskUpquS5vsVJZEpBdcsklxSc/+ckk8RbvzOPM03388ccnCTmCLcM4j/dpp502p7SWayPx+uhHzPVBBx2UPkeoKUJkKBfTzUPNoz4tScng/Kc//alYZZVVUimxcmNoUEfcO6lpSilqhqOOOiqVSKNU0KyJU045JZVvi1Cb+rx7o6eBwLgRCEI9bsTjfoHAAAiIEXzve9+b5JDRpguB//iP/0ibel60cW/opwvp4Y92Wgk1QvKFL3whEWDExI+a6cpavfKVr3xGfDTkczw0Uv35z38+EeOll146JSKT0Rt51pA5RibZwHkSZf/mDWdwQoYRHwT5nnvuSfdBgkjPSc09R/kZcj+Zx5XbeuKJJ4qXvexlqdY14q1OdiZWrqGU1ute97qxP3+T8lBvscUWSRGj3Jkkb+XGo6/m93nnnZcMHU1qFAwM1wcffHCKnf/FL36R1iy1g/UcLRAIBAKBTggEoY61EQhUHAFxgKSOYgCjTR8CPEW8dUGm5577TMDyXyeJT6e+9EOoy/LnOq/yckIyv/MCmxukul2ysjzWVgyR2k6VDFzP587JnsTW8/3fMY7N18n1pd2z3XopX6P180nMz6QINQk9RYEEmIwa5aZkmXhzKoSNN964zkv1GX0n7/7oRz+aYv0pG6wtCUAZcCYh+W8UuDGYQKDhCAShbvgEx/DqjYDNqE35NttsM8dDU+8RRe8DgcERyKSGl8xPJlauyIMp7lZYxGKLLTb4TQY4E7nQH/3jMVWGyWa8G6Euk7dbbrkl1VamQinHHM/UlfI1MjaTNCzM1N/4vD8EglD3h9cwjvadKws9pYNnWM6Sfp7JYfQhrhEIBAL1QyAIdf3mLHo8RQiQnPmCJ7sTy9a6WeaB8XlrnNs0QPS9732vOOuss5L3PhOo7373u8UFF1xQfOITn5grscw04DENY8wEUikkclMeJQmnyHRJhE899dREahFcEuNxeRVlqJZQ65FHHkkllvTNs9qNUHt2f/vb36Y+f+QjH0kKlEsvvXRO2aZe5tP4/JBBv/jFL06Jk4JQ94JcPY6ZFKEWwy6Tej8ean1FRCWd8/xZ3zzZvNgvetGL5gBOSu5Z9bx4biSY+/GPf1y8/OUvT/JqHvHyGpbxXaKwbbfddq5JI9NX5ow3PSewI/NXVk0Cz1wird1MO893plJomr6rQa7/+lwm0EqwOZ6hbIMNNuiomqjHiopeBgKBwKgQCEI9KmTjuoHAEBBQ5oWlXF3WD3zgA88omSQrLXLxxS9+ceoSpsBG9mu1YnfaaaeUjddG0GYIsS5nah3CVMQlKoSAMIh11103baQR2JyB16ZYZmYxnuJwO7VhE+3HH3+82GijjdLa46n2bztCXfYoi0FFJlZYYYUkKZVoy8a9H29YHocxS8ylpFoQ6got1Fl2ZVKEWrw4g6WM62LLy62T5BuRFctu/Ukcx1iEXC+88MJpnWfp+Dvf+c6U5E1JMu9un0tuhsBLuqj8WbmawXLLLZf60Srpv+2221LSuc9+9rPpWppa5GKfxb+rQd6piZNmgGLA0hild9ttt5TgDuEvj5nBS58RbZnip9F4PctlHKcHAlOBQBDqqZjmGGQdEZAQRt1hhIEHi6Xepj031n2eWQl7bOJzLGEdxzpIn8W4yeZrs4VQ3H///aksjhg4SWWiDReBdjGt3eJch3v3ua8mmdRmm22WMkgjzjlGlqfLJltJJRmdW1smoL0Q6l6Oyde/8847U394vP7f//t/c/rTzkOdiYEY1exF02dePBv8fgh1vj8v4Gc+85mUmCtacxCYFKH+l3/5l6TyQYR5hsvfLe0I9ZNPPpmk0RLOKVmWSSeSLcEZguxZcB3k9KSTTkrfbbJqI6pI+DnnnJMMozvvvHMi1dkwNElC/atf/SolKfNdC4cg1M15tmIkgcCwEQhCPWxE43qBwBAQIGe76aab0gYdQWxHqG3cWebVZf3nf/7nIdy1fpeAExLy0EMPpYy+ZLNIdpQ3Ge5cMlooU8T7s9JKK6WLy7Ks1JBSSDa942y8u7vssktSZuQSTMiHjM3/+q//mjxjyGU7UswIQPXh316ajf9Mxiok4i1veUvqD+94bt0IdT5GX17zmtcUCy20UBDqXiZkio6ZFKFWGksJMkqQt73tbem96p3qmeFJVnmgnJRMBmxGTN9J5ZJojieTFpqRZdOZUPMmK0mVGy8xAxO1B+l1Vp0MSqgPP/zw9Nz6XmhtvXiokejNN9889YM3nNE2CPUUPXwx1ECgTwSCUPcJWBweCIwDAZsWFn8e6HaE+umnn07yOht2CY3K8WJPPfVUIhKSNPn9D3/4Q5JDy1Jqc9CaOddmR5wYL4MNiHhUx7UjETY9rmXT4xhSPffJ3gReY7+X/wYv/fEZGXYmuzZb7uv/3eTZjtHK19RncXXt6qAas34O4unrNLcybZPcw9BGrdxfcl2lfmwOxfPl9uijj6Zj/W3fffettRTXGrMxZsBBrM3nIYcckjxY1BE23+NomSAj8rC10VVKzlr46le/mqSePGt77rln2+7kdWjTL965U8vZoHnahFuIn+zWEArGhgcffLBYdNFFuxLq1ut4PhmBevVQ58zVrpOfO4Y381L2UJclsmUZeKe/j2P+4h7dEcgx8eX5orrxbkFq1fAel7GQ9JnHmLHS901u+uY7oEyoJeE74YQTUk4L9anL7cADDyx4eoXheFYzoT7//PNTss1yE1ftusjsIosskj7KhPrWW2+d61gGPSXV3LdV8l0+UGy2smeOyd8JMxFqZdaOOOKIpPq45pprkuKFDD4IdTzBgUAg0HHf8P+1BqYEVoFAIDBRBJBVmxkyTpuXdoSavJlM1MZALHGZJNvc2Njb4EvYdd111yXiKt6UJ1sJJs2jb5Nz/PHHp4QsYt40sW7iycRnl0mpTZFNBgLl+siGDbyarzIrI7H6gxhIDCYeLjdx3ojlsccemzyLmkRKNlAkf+Lg2jXXJBlEpsXb5dIlp5xySvHxj3881bktN94+8XvOu/baa4c2jzaU5PY2t1deeWWx6qqrzrk2coZYKrUiqU5uZIs2cTI32wjXuTFSMODY7JovBg0hCLyxiFw7L9Coxmvd8ppdfvnlSR7q/6Tet99+e+qL+ehEOhxrbXi+jKlTK3u2rduZxrfDDjukmr2SIpXv3UvZrH4INTLtHtZjJv3+9Uwfeuihiczkr3T/istmGCu/H/ydssOzE/HWo1qlg1+XUoEx1ZxNykOde89QJYGY97215zmgVtljjz3mItS800IvvP+zZ7mMgO8eRjCGqW6E2jvUd4/vN0kFtUyoOyHqu6CVUPvu9KPPvme+/OUvp/c3Es8YOhOhFsLBKEfxIqRqlVVWKV7/+tcHoR58WceZgUDjEQgPdeOnOAZYNwSQy3e/+91zut1KqHmSbQ5sbGQBf8ELXjDXEG1IJH2xaebZkAUZoUU0ZW0Vu6m2JmLBc4qEkpTb9JD4IbxXXHFFOi57vJAPkjfE27Guqx8Iuk0WqZ9NPhItyQzCUvbq8QZKAmPTZUOl3XXXXWmjIjbt3HPP7UioJVriiSarzdli/+3f/i0R/rI90P1teq6//vpkFDDWYTaGC7Je0kXxsrl1ItQ8qBJF3XHHHSmDbRMaQg0HuDMeyGY97maeeZByvLL785gh2TfeeGPa6COS/dYZLo+jn1hrm3ZKEs+XBEblNmxC7Tm09jyz7TzN5b/BhHLC86hlPBwj4RQSnknbuOcw7tcZAV5bSos8X5PyUHfqYbsYat8D3u3WlTjq1lZ+FrsRat89vNyMuwwLWibUrSEa1CneP70kJRMG4nuLkdU53Qi17yKGXiT95JNPTmosCrAg1PHUBgKBQDcEglDH+ggEKoSAzZNNrsy/uSHU5MZIGTn23XffnQimxC48w60NoWbpF6NG6pYTxJCRiwlDppFTmxzeMTGi5ZaTnfFuH3300ekj57oX7yTSkL1wSPnDDz+cynpNklDbbJHd8tIhN7xywybUZN+LL754InISxeXWjlDrj9ItDBm8O60NVuYR1jwmJNOdJOqOdVy5WSM2nOb2scceS4SyU2NwsV4YNXj6s5e/3fGMJKT5+dqOMcd5TbSGC1A+MNwwloyria9EmK3xXEoHSST5tvYpGbIKol2feNdJ2Lt5qPN5nhHZxNt5qDPp5gGz4c7Z5sv3HDahtq5IXVvJ9P7775+MW2W5rWP8Pz+rZULNcNZ6nXHNX9ynMwLmyLMny3RWINSBUJNGMyDKIUDJ0q1lQi1Uphya4bn0ved9x1icn7lBY6jLWb55sffZZ59U633LLbfsSKgZCylSGKqpt3yvCd0JQh1PbSAQCMyEQBDqmRCKzwOBMSIgmRIpd1k2ilDbHIhhRYbEdNkQ77333m1LA2VCjQiVCZCNAUKNgIlHayXSeZjIGdkeyRxvn8YDbfPDA9jOA+GYQQk1QwFipL884jx9WTbob714qMkSkVKYkAvmGqrDnjpyep4YRDnHb7cj1GS5SJ/4W/F35cYAwQtFVmh8Ns42jTwjzmltPDAMKuWGSEvGxjjCU0z+3Kk5F9miGCAlJY1u1xAwm11SbvOe4/IpFawFxDF7O53veHJ8Gbe7xSMPew4YdEhMqSVymSh9IfemxpDdmxS8U+Pd9YzM1GfzwjAjfKFbDDXDFlk/zJRtK7dhE2rXzjHUmVR7xnMM9eqrr95x3GVCnY0BIfke9uqc3fValRGTlny3G007DzWjIfLpO8pz0FpayudLLLFEetdlQu0dj7TmvBNk2d6lVFOMo8PM8u37hRGUMU4cdycPNe84AySDWy7zFYR6dms6zg4EpgWBINTTMtMxzsojoMTI/PPPP1d8rk63k3z7G6+AOGJZlsstE+rW9Ag8jzzMPKPiPXlbeenIuxF5JJuXwIadVJSs3GcaUib+mfytk4czE+pMgstGAdeVtbyd5JtMPHvWxGnzeB555JGJpCALMxFqxEhfeTcQWLJsYxm2hxoO4tFhSHZLds4bLp4QGWZ02G677RJh5SGlJoBr2fPMA8zTLzZRaRobO4SUmoAnyma0TIrMIUMBI4jkPq7FYGDubUbJEG0+M0nm2RHjzmOZm8RCskjz+JBKI8adCDXvEgyNM8vUEVdJs8qJgsxx9kpZs5QO42juy8NkDLCVAMzGm4HJptnaZmjoVD4qPxP622v6EIanVs98Nih4VhhMhC+YO/iWSWovhFpG5XZJyTqR3dZ+O66clKzduNolJZs0mS7HqXdaO63H9HLOONZhv/doN2ednsHsmc6f18FDra9KYAnD8T6wHj2b3sFk1uKQZQb3HGVC7W+IK3m174f8PCuf5Z2fWz8e6n//939PxjbvO9Ju71lGYO8FiiuhSvDtRKg9r6pmyD+SWxDqfld7HB8ITCcCQainc95j1BVDAFFFkLKEtdy9dknJeNm23nrr5Inl6eR5zK0ToSbPtfm3ucgxzq4tYRZiJm6b18AmxIaoTKh5/pD3Xgg1Is1DSF6cm/6S3bUj1AiqBF6a49QW1kfjQvq7EWp9RR4lBWMkUNKJh1uSqlEQaoQO4WTE4Mkn10Z2GSvEdyO8CJKMsDymrRlveYp5NMVhwzw3cdaING90eTPHSGFjyvOJtJsfc+7/1ov6ruXmmO233/4ZZNGGdZiE2ibZWmI0sCbGRagpA2Q7hhWPljGZZ/GRiLQ1Zv3YuI+aMFoLYj1t3JFuYRQyE/dKqJHxnCANlp4X3nCGjNZEYjMRznZZviv2intGCbN2Ncy7Ec9ysrVy7HfZ857HnEmpc9oZQ4aNTbt+57/pSzkze7mPfu9mJKiih1qogPcUoyevc2766lkk+5bwzph97v0u/CUbYjOh9q7i1Ua0GRqRYFm7c+x0vq5kZppwnnKj9PGdRDmFIGveD94FDLPenTzlFFWMrIxduXKF83iis+FR3xlEfe+IXy8nVvMdIxkn9ZB7zVRCb9hrK64XCAQC9UAgCHU95il62SAEENvWTKiSudh0lEloHnI7Qm0DgAhLtmLDoYRRbplQ2wiUpXc2GTyryBWvqH7wfiJFrPj52Cz5LhNqJNBGSIZrnoV2bVDJd2tSMsSIFxJps8nqRKhlF0ekyQR5Jnhi4TJKQg0zGy/3cy+J3LLk2aYO+bUp85n4c4aFvAGjBjDHSCDiVPb0uy45tQ0ej3Nu4rZtOhEuMYeuNRtC7R48y9aADaVNpozljCD63IuHmjfY/PBECSGgXhgHodY/WXcZI/yeYyz9S50gKVn2qo+aTGcipD+ItHkx1+Us747p5qEmpTeniEEuS2QeSFJ52STs67VRPVBMdJN893qtUR1nzrxbeCKNneKClL48VwwMSBmlhXUv7KD8ufMZn0iIvSu9GzKpywSWkSO/35zPw+kao1oTmRB77r1jNYY1c2FtejYoZjKptlYpSsTpMqrpXyfSX0VCPdv10S0p2WyvHecHAoFAIDApBIJQTwr5uO/UIsDKzYuIjGi8myS2vEztNn3tCLXzSH/FeTkvb+r9PRNqcdfITiZ0Mn/zFvDgqafJmo8A6gcSm5vNrE1emVCL23acTN8keVnOjQgg4zymwyLUkjuJhbbptPnsRKh5SGzIZWOFUSY5oyTUvKLu58f9eaWR0Cz5ZhwgQVdGSRw1mTvSrSGicBLHpyRMeRNts03aqQyVZFu5kTYj6pLLyRiuzYZQlx86c4jUm1NeJd72mQg1vK0DtWkRW/HMCPo4CLW+Mzy0egORFmt8VISp24sq90ef2tVT70aoPS+MXu2auejHE2atIZbDrL0+rBd0JpzWP0+fBHbWmXdPnjfrX0iBMAjvE8+895QQiuyNhpV3GmWGd6iwFCT2vPPOS+9B849oC7dAxl3fe0s4RY7THdUaMUaGEe91yhqyYWO0JqwR/2f4JO1nRJF/QTUCih3Z1smetdb+BaEe1iqM6wQCgUAgMFoEglCPFt+4eiDwDATIgHkneFR5lsWRIcGdat12ItQ2W8iNTaONpU1kmVAjcqRuEkfZ7IlJtuEWq81Ticg7n/eE5NqmFIkl/XZtcag5hhph0kfJr/RZ8hkbRWVFXEcfBiXUvDSZLJJqS0rDMy3jqo1nN8k3DztjgFjmURNqHmYE3waf7DF79NslJUMe4EkmCO8c54tQIw8wbE3co/+SjBlTbsgCzyd8shR8NoRaaIC1pyH2rinJEIMAL/hMhJrc3fpAwBEXRoUTTjhhbIS6bq+TXmKo6zamfvubPdMUG94V3mee63KssOeJkYpiQq6GXIO4TDIZBEmCvWsY/HKZPGEiyKlrUo8wYlmTnlPPj9j2cpKrfvvfy/HZyMM45R3qfUz5kxsjpOdFYiwGv9y8+8mPqW28W6aFUPve8C5h4I0WCAQCgUATEAhC3YRZjDHUCgGkFhnVEFteCxsM8ZftGs8GTzPi0xoza/OGpCFo2UubPdSSSYnZtcEkpXQfxCx7a2wCkTOJWiRVEgdqI3vMMcekOF/elXJ9aKTcZhf5JkXWbIjEnIlrtcFV7iVnIpdsLLfsDUfEeJ81Xk4liXyWM46Tcdpw8lS5Vk5wRl7MC5+zLfP4kLzbSJczYxsTz5YapTztw2ykqvAn8+VVyq1THWp/pwSwuWbcIFcl+eZ9ZJhojRVs11eJdGy2SUl53LTZEOrWpGT6Ju6clxlR7kSoGT3E3fOkWWtK5CAsQai7r7Ag1P+DDxLs3UN9kmXe2XPNwOOZF3rgPViuPlCOj5aXwLtFuEQm495VfjxPlDrIKU+9d6DrI6zeWd5jo5J9l2OlGUv1Uyx/WYHCMy9MhOLEc5/P8a94ZPhQprRWXmiih9p3DXWVd2Ev78BhvsPjWoFAIBAIjAqBINSjQjauGwi0QYBsEaFqbTwuNpyIS7ss2u3irvM1eE7L1ywnJbMhI6W0uetE2F1H3CHyaoODSCPHzmkX28cjJPEWj1CZNLuOa/hp521HKP29fE19583N5aPK9Y/z+HymP+Ux8vL6KWcSz8fD2Oa5nQd40EWZs0szUpCcMiDMRKiRVKoApBMpNhe8cEg27wxvVrm1jonRwnqAl5jT3IZJqHnPswxVtvJOhBpJYGzxo+/ir7Ug1PUm1Jl08uJ6T3hGEVuqCB5Wa5JxyucMX95NDFaII7m2872byK+tUcmlPCueD/HkckX4v7UlnhmxzEQ6I+fZkEjK+eXszvnzLOXmwWXIYkzT9E1maWsWkfasKflGRs1DzXDJY50NP4M++zOdl8kxA6E+ItOtZdty3gle9vxeyjHVkikalxh4YTbl1kRCPROe8XkgEAgEAnVEIAh1HWct+lxbBJSE6lTTFjnkkZRRux1R7HXQnbJ893p+HPdMBMRmyuZMUcAbVp7DTh5qnhgSbgmjxF4zCPDyI7B+RwAQZhtsKgIxyWKvJY5D2nnWEHgEupxsajaEWtZ0ieU0sZ6IjJhvG31EqpvkW59t/sukJwh1fQk1skZtIsaYAoZRj4f4q1/9aiq9Zj2o6W2NIMKUMFQyjkdUM/kTNiBRGIUMD6trekasKaEYMj57RiRQlMyutUkkJzzCvShOrEf/pwbJhjl/F2biHkozZVKuP8JaqGxk1Scp1z/9R8Q9N47P6o5RxlDDTp16RqqyaoYBErbivj/xiU/MGX4m4gxnwi0Y2JxfNjgGoY5vo0AgEAgE6oFAEOp6zFP0siEI8GLI4tvaJLdSiomUtp9kRO1gCUI9/MVi406qzvPE81xuCAVpr/IvNsa5yaQtHprXTxb3HOdNpr/PPvukpGW8dxpPnk0/75ZzZPsmbSXDJn8vb7JJr5FuMebIebnpJ2+g2qnlxhuGpJTrLyMrVAv6vf766yeSkmOqyeszKZAkChFClFq96mT3zs9x2cNHvt5XrKrk21yTH5Pdiku2ppFNBj+kT5Zx/7fOhCuI/fVeQnZ5p0m0KS2UjEO8HSfZFuOQdY+US9DHS2ydUt+QNrtfuT3wwAPJq+u5IgMW2kH9wltNwk0izituXXu2eKeFsWQyyjNuTTIE8Uzn5yQ/Vzl7fTsiTfXSTzI9qoxuhByx58lneCgrdJSVYzDz/MhEn1vZU28OjB1GZWVNEOp6P//R+0AgEJgeBIJQT89cx0grgAASZQOZmw2getJIk83mMGqm8tQgcOeff34FRtyMLiAaCIgY5FaFAbk8D7Z5JYMvNwYU5FYJpPJGmSdNAjaSd5t0BhUJw8SQ20Tz6iHivHeta4LElvcb4W29H2+YNVZObJb7o48SkSHXGkkvz1m5hBuCgwCQ52aJvfuJtc7ltcrjIwPmdc91YJsx28MbRRUJdSajCB4jEW+zhFmt9ZypIzbeeOPk+SVJzgRQXV9hGtavvyG+koox/vDCZm9wRhHRhYPEYOL1y6T0kksuSUSZAYkyRwZwzwT5M2MNQo2EZkKNmDM8au6dCTUDFc90P+9PWfUpLGbyWvuckaBdjHMeI2LuWfUOQPrLz/rxxx+f3sXGIGdEu/t5/3tXyDFRLp0YhHp4z2JcKRAIBAKBUSIQhHqU6Ma1A4EWBNRHzWSHx0MZGEmeZtrUBZCBQCBQPwSqTKiRViSWNBtxLr+DEDmJvFQiQASFLWRCTb4tsz4DkxwKDDCOY8Rj4JGkkMfV785Bgh1PfcGAU25nnXVWKhXHg8sok+/BSMMTzvMsmZea9OKQSdNdPx9HSSExImWPEIl+3qMMYTzKM5HwbIDigS6T3fI4qEbkGWCg4O13TX3hKXceg4N7SZjWro8yoAvBYNwoG8mCUNfvTO+LXwAAIABJREFUmY8eBwKBwHQiEIR6Ouc9Rj0hBNSbFjfLKy0uUfKefjaBE+p23DYQCAQGQKCKhDp7dxE/Mbudyhfl+GSeWYQ5e7bVWhbHT7VA3eDvFBdih8nA/ZBw58RgPMfIucoBrR5qZflItmXQL4cvkGNLUCgBmlrnlBPO1Q/S8tx42XnFkXWhDpN6l+ayWPrG4JCb7PzGR7aO/JfVIOXlxENNPWIc5WOCUA/w0MUpgUAgEAhMAIEg1BMAPW45vQjYQIoV5HmZ1OZvetGPkQcC40WgyoQa8eVJlnSMhzcTZl5VHlYlpyQCQ1R5iTMRV85OeEKuUS+plvAB5/thLCSn5vkWIgEDpFp8MLl4uSHiJOKk10hlvgcCLaSB7PvQQw9Nfxdy4D484fnd6XNea/LzciKw8c5ykTDUj+xpz2W9br311kSo4SwTeSdvuO8DIRZwihjqcc9e3C8QCAQCgdkjEIR69hjGFQKBnhEgH5xJYtjzxeLAQCAQqDQCVSbUYnYlo5MTAGEmx0ZMlZ5CbhE73mgJ53hXJSdDGJ3jeCXgkG6Z6SUtk1FbrLH/u7Zz5AaQhG/fffdNFQw233zzZ5TNQiZJuh2PrCPZMoLznEto5rqIOi/wfvvtl2TRZN7ilrfYYosUlyzOezaVEWaziPRNHDiPPhl5uc60PksSCS9y8HZGVAYJRgjGC+OOLN+zmY04NxAIBAKBySAQhHoyuMddA4FAIBAIBBqOQFUJdYadbJsHVcI6hBS5VttZySrkjwxZDLCkfOKsJSrjbZVpW9bvnHGed1Wmb7HPvLK8366h8XgjwJtuuukcb3OZWCKhEo8h82Tf9913XyLL+iFjdj4WWT/mmGNSjLLjct8/97nPzfHqjlP1kz36vOQ81H/9619TQjIJ3GAJG+P6+c9/nhK3kYNLutaa/E1eDQYHHu5ylQDYheS74S+IGF4gEAg0BoEg1I2ZyhhIIBAIBAKBQJUQqDqhRtiefPLJlDUe0ZOpWi3pTBZhicj6HKleaqmlkhc5t3y+MBaZv8X/ynQtZjhfw3WVgONZFo+tPFRrAjTHIsi//vWvC8kaXSPHEpcJqON4zBkAeIIlLit7psdNqHP5sSx3l1BMrXdeZtn9JWzTGB8kJGvN4O082c954hkQ1LkvtyDUVXqaoy+BQCAQCHRGIAh1rI5AIBAIBAKBQGAECFSdUBtyzphdJtH5b+XP/Z5jg8tQ5b+1+yyfT9YsFhqpJP1GMMukPP+eCXHOrN0aHlPuY7vpGhehzv0o41QeQ7t+lnHKuCg7J6maag/rrLNOukSrsUE8+kEHHZQSWPKGT0raPoLHIy4ZCAQCgUBjEAhC3ZipjIEEAoFAIBAIVAmBOhDqceGlPjpCuPbaaycpNE/0NOaTQLZ5/UnC1egmlS/XAS/PR3iox7U64z6BQCAQCMwOgSDUs8Mvzg4EAoFAIBAIBNoiEIT6/2DJ8nDJxiQ+k6hrscUWm7pqB3Ag777ttttSBnXy9ux1bvWwB6GOF0sgEAgEAvVAIAh1PeYpehkIBAKBQCBQMwQQ6mOPPbb45Cc/mTyypMyyVs8777w1G8nsu1uWR5OAi5FGIMcl0579CGZ/hYyBTOYSufHQdxq/ZGVPPfVUSgynpverXvWqkHzPfgriCoFAIBAIjASBINQjgTUuGggEAoFAIDDNCCBPykopByUZFfL09NNPpyzZrcmnphmnGPvcXvwca33KKacUf/zjH5MRRgZxnmwZ16dRJh9rJBAIBAKBqiMQhLrqMxT9CwQCgUAgEKgdAuUs1zrfLvnXNHlnazeBE+pw67rJa8e/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ydBbRVxffHR8UERTGxOxALFeOnmBgodouJraBioWJjd2K3GBiIgYndjR0Y2I2N/V+fvdZ+/+F4zj3n3vfu497L96zlUt+955yZz+yZ2d/Ze+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4aJJpqo+Q/SE0RABERABERgPBGQoB5P4PVaERABERCB+iDgoo9/c8UC0P+W/Hu1aubv8zJRlrh8WWWLy5dWj5Ysb8zk22+/DT/99FOYZ555ml4Rf+7lak1hXar+cdnGjh0bPv744zDvvPOGSSaZRMK/JY1EzxIBERCBBiIgQd1AjamqiIAIiIAItCyBWGBdddVV4Y033ggTTzxxmGyyyUxgzTLLLGHllVcOCy+8cGjTpk3LvjzlaZQHoTdq1Khw7733hldffTX8+eefYaWVVgqbbbZZmGGGGZqEH9/96quvwgUXXBB+++03K/MGG2wQunbt2iTCq1Hgf/75J/zxxx/hnnvuCYMHDw69evUKPXv2HKdc1OHNN98MQ4cODR988EH4+++/w/zzzx822WSTsMQSS1RVvMKLcr322msmlGk32nLqqacOXbp0Ccsss0xo3759+OKLL8KAAQPCbLPNFvbZZ58w44wzVrVc1WgLPVMEREAERKD6BCSoq89YbxABERABEWgAAiNGjAg9evQIK664Yujbt6+JwBdffDFccskl4eijjw577bVX1WuJSD7hhBPCqaeeau9cdtllw7vvvhsOO+ywMN9884UbbrghzDrrrE3lQNhec801Yffddw+77bZbOOmkk0wsVvP68ccfwxlnnGGRaTjNOeec9jqPQv/666+hT58+Jqj33XdfK/cTTzwRjjjiiLDVVluFCy+80IRu3kX0+5FHHgmrrLJK6NChQ2GxSzloy3XWWSd069bNyuCLD+eee67xGTJkiC2W/PLLL2HYsGHhzjvvDIcffnhYZJFFCr8nr/z6XAREQAREoDEISFA3RjuqFiIgAiIgAlUm8Oyzz5p4QwwiTD29mqgvn40ePTpMPvnkVS0Fwg+Ryr8Rf35RpksvvdSE35prrjlOGvhtt90WtthiCytfLLarVdDrr78+3HzzzRYF9ki+R/oR+GuvvXb45ptvwjPPPBPatm1rZUW4rrDCCiZud9lll9yicc/IkSPDTjvtFK644oqw+OKLlyV0aS/ed+ihh4Zjjz3W7uWZLEjsuOOO4bLLLrPIul/8/5NPPhkGDRpU9TbOrby+IAIiIAIiUFMEJKhrqjlUGBEQAREQgVolcPnll1uU98orrwzbbrutFRMhxt9uvPFG2287zTTTVLX4iL6vv/46TDXVVE1ilDIgChH5w4cPN9HvF5/17t07PPDAA+G9994Lk046aVXLR9m23377sP/++4fu3bs3CVXKQUSf9HM+u/rqq8M222xjItYvBDZp36StF7leeeUVE7+0B2ni5Vyk7++8887huuuuC1tuuWXTrQjqHXbYwYT1xhtv3PR3Uuf32GMP+y7/6CC1cmjruyIgAiLQ2AQkqBu7fVU7ERABERCBFiJASjLp1u+//76lMbsYXHDBBcNMM81kactpQos9xYjJ5GFcacXiO4henpMn2vgu/7A/etVVV7W91Oyrpiwu9nl3x44dw/LLLx9uv/32FiLx38d43UjXJkp+0UUXhdlnn73pi3z+888/h7XWWssWHkhTn2KKKXLrWKrACGqPUJcjqCkLKfKkzb/00kth0UUXbSoHiwHs/X7nnXfCdNNN1xTpp/1YtHj++edt8aRdu3ZVY6kHi4AIiIAI1BcBCer6ai+VVgREQAREoJUJuFjk0K+nnnrKBDWp3d999104++yzLULKPuU4MhwXETF25plnWspwnkhGTPfv3z8sueSSJWtJmSjH22+/HW666abw+++/m0js3LnzOPdx4Bf7ftn/e+SRR1aNHOUhnZt95H/99ZcJagRzfD333HN2gNvJJ5/clLbOAW+VXpUKalgRZb7//vtNPE855ZR2eBvRffZ1I5xJB/fL24xoNvvlibJ36tSp0mLrPhEQAREQgQYjIEHdYA2q6oiACIiACLQsAcQikV5++oko8EYbbRS+//778Prrr4eZZ545nHPOOXbKd1pU2cU4B3QhOEtdfmgXp00X2Yu92GKLmagfM2aMHbCFuOdE6vhCbG+33XaBdHXS1LMEPQeJEUEuchG5RYQmL/ZF77rrroGIPZH85MFi7FfmsDIi1JyYzZW3wODvgD91ZXHCr7feesvSx1msgL9fvJcyZh1sRlsQsYfbQgstZG1KRJoy3XXXXU2HqCXL99BDD9miBXVbbbXViqDSd0RABERABCYAAhLUE0Ajq4oiIAIiIALNI/DZZ5/Z/t7jjjsuLLDAAhbdvOOOOyy9ORkVTr4pTvUuIiBdWOeVGIHOidmPPvpo6Nevn4lwTqTmd5O5eM4BBxxgB2yxh5oTwbPef95554Vrr702V+ASUYYBKeZxdJl3ffrppyao+QkvhGfyXfwcFcKdhQgi8dyDkCVyzoFpLBAccsghdup38mIB4+CDD7afsvILIYyIZ881h585Z07nHjhwoC12xJd/zrtoM9LTfS880X4WSriXlG4EefJ64YUXLAJP3TbccMO85tHnIiACIiACEwgBCeoJpKFVTREQAREQgcoJcHI1YpGoKFFgxOxcc80V1lhjDTvYqpQIJrrKffzMU96FCGVPb5qgSxOHfJ/nk3LOIVuIRE7JpjykNm+99dZ2mjbv58C0LEFN1JZ/igj+aaed1sR7UlAjVPl5LsQ2wpjLn0d52NtNqvTDDz/cdFgZZUf0X3zxxSb6SbXO2oeOGI8j1KRnc7o5p52T1u4XkWmi/JQv+SzKQXvBCBHNqecutA888ECL5PNTXJwanrxefvllqx914/eydYmACIiACIiAzXX/FjklRaxEQAREQAREYAIlgIhDOH/++ed2iJWnOxOl5JAq31OdJUa5n7Rwfqqp1JTL/W3atAkHHXRQqqBz/Ajl+OAyj/QiVtn/69FhTtzmJ7Smn356i6inCUx/pperiKDmnuQCAv//5ZdfmlBdaqmlwjHHHPMfwU3EmMPD7rvvviaxzX3rrbeeMUTIIrqzyuDv9H+zh5pFBERwfChZVl38PqLStCMC2U8957NNN93UDpZ77LHHLBU8ebEHnkyAo446Kqy77roTaG9QtUVABERABJIEJKhlEyIgAiIgAiKQQcBPp+bEan4/mbRoF7MnnniipSvzc1Sc+m2r1BNN9J8n8QxSszmsq9Tlgo+fxEJYZwnL/fbbz37SqVu3biZsEcqkehM1vfXWWwO/i83fKdfSSy9tEWA/kKyoYC7XIHgfEW4iuO3bt7eocbIO66+/fvjoo49MyHp0m6g9Apx071tuuaWsk7/LOZTMRTaZBeyFX3HFFe23sv3vpKGzaEJ2wNChQ1N//oxT0jkZnH3gXbt2LReRvi8CIiACItCgBCSoG7RhVS0REAEREIHmE0BwcfozUVQO9+KEZwQvgpC9tvyNqOWAAQMyf0qJZ7jwzRPU/nkp4duzZ8/w4osv2unepJ+zr7hv3762l5gTx4nyjh07NgwaNCiQxnzWWWeFPffc0w7pqpagptykb3Pw2KhRoyyFu0OHDk3Vpf5Efzldm+g1iwHsgWaB4vTTTzchzqFq5Zz6XY6gpiBkCvCzYiw48PvVMKMM7I/n3ezTpn2XW2651EURhDS2wG9okyquSwREQAREQARsMV0p3zIEERABERABEUgngDA95ZRTwocffmhRS8QYJzwjEPkbYpWL3y/m0K1qX7z36aefNmHI+0n/JiLMgWOIfj+Ii5+oGjx4sJ3czd8QrHPMMUfVBLVH10lr5/AwUtyJOscXgnbEiBFhyJAhVi6EP5FiUqzh2r1790Ll86jyyJEj7XeoWURI2/OcbAveSbkQ/G3btrV/iKLTrhw0x/7ttIPMWIQg+k5mAIsWxx9/vN2nSwREQAREQAQkqGUDIiACIiACIlCCQLznGWGV3AOd/Fs1I8BezORe4rj4RIm9DHFZyt0jXYlReLmIhnNgG9Hx+Ker/PP4oLK09xRlSBo9e69J4SZrIO++UnurzSHKSNfnM/bKk4Vw/vnn2ynkee+qhJ/uEQEREAERqE8CilDXZ7up1CIgAiIgAq1EwFO2S4moIindLVncpLD3Z2cJ/KJp55WW0cUy93OieP/+/UOvXr1srzeiOq28XtZKFyXidxYpdx6zLEHN6eWc7E2qPaem8z0J6iLE9R0REAERmDAISFBPGO2sWoqACIiACIhAqxBAuLK/mUPbevToYb/vTFp6PV3UgUPk2KtOVJrU9N69e5c8LK6e6qeyioAIiIAItBwBCeqWY6kniYAIiIAIiMAET8DTzr/66qvw+OOPh44dO5ogracLQf3DDz/Y6eldunSx389WZLqeWlBlFQEREIHWIyBB3Xqs9SYREAEREAERaHgCcWp1ct90vVQ+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0UXnnllfDXX3+l3jnppJOGTp06hemmm67MJ0+4X//zzz/DRBNNFNq0aVN1CH///Xd49dVXw5gxY8Z517TTThsWW2wx+1upzyeZZJKql1EvEAEREIFGJvDcc8+FRx55JDAer7LKKmH55Zdv5Oq2et3y/JSOHTuG+eabL3fO/eWXX8Ltt98ehg0bFtq3bx/++eefsMwyy4RevXpZ21144YVh1113NX/nm2++Ca+99lrJuvLO2Wef3eb71riyOMwzzzxhrrnmCm+++Wb48ssvxynKFFNMEZZaaqkw+eSTW32x02uvvTYsuOCC4euvvw7/+9//woorrhguvvjisM8++4SpppoqvPTSS2Hs2LGpPoV8htZoab2jCAEJ6iKU9J1WI4CQZpC+9957w9Zbbx1OPPFEm1D8ev3118Ppp58eFllkkXDwwQeHDh06tFrZ6u1FsGQiGjBgQDjyyCNtoqr29e+//4Yff/wxfPTRR2G33XYLk002WbjkkkvCHHPMEaacckp7/W+//RY+/vhja9c//vgjXHrppWHeeee1z1vLEag2Bz1fBERABMYXgZ9//jk8/vjjYeeddw6nnnpq2HbbbcdXURryvaX8FD676667wmWXXRb69OkTNttss/8Ia+bJp556Khx00EFhu+22s3/atm1rrL744gtrM+ZO5u/rrrsuTD/99DZX4hvx//vuu28YPHhwWGuttcbxjY4//vgw//zzh+OOO65VfKMkBwQw/sY000xj8zlz/eeffx769u0b3nnnnXD11VeHJZZYwsQ0c/31118fnnzyyXDyySdb/eHy0EMPmd+HUKauLCb88MMP4f333w+9e/cOCHLENoKd98hnaMguVpeVkqCuy2Zr/EI/8cQTYaWVVrKVy6QzwKonYnvllVcOp5xySpNQa3wqxWr4+++/m4hl9ZvJ5pBDDjHnqjUEtZfw22+/bWo3dwji0rMqjxPBSnTa58Vqqm+JgAiIgAikEXj77bfDlltuaaJNgro6NlLKT2Fe23PPPS3KjL8SCz+isiwoH3300f/5zEX1LrvsYpl6yfmR/yeCnTanjxw5Mmy11VahR48eAXGNcG2Nyzkce+yx4YgjjhjnlYjq/fffPzz99NPhxhtvDAsttJB9jn0itM8555ymv/F3RDV1xPeL657nU7RGPfUOEShFQIJa9lGTBEpNVL/++qut0LIKfMcdd4Sll166JutQC4VyjrUkqD/99NMwcOBAW6GfZZZZJKhrwVBUBhEQgYYiIEFd/eYs5ac4f1Kwr7nmmqZtasx/LCaT4nzmmWdmBgRuvfVWi8SWI6iJYO+9997hjTfeCDfccINFq1vjqkRQ33///RYQIdI+44wzjlNMMtzIqjvjjDMsOs8lQd0aLal3NIeABHVz6OneqhEoNVH5iudFF13U6pHXqlW4Sg+uNUHNivt5551niyCsoHMpQl2lxtdjRUAEJlgCEtTVb/pSfsp7771n0WJSlmPRSCo40WeytDbYYIPMQn7wwQcmKs8666wmUenzZVaE+vvvvzexzr95J2nRrXFVIqgfffRR40MkevXVVx+nmARN2NpHCrmflyNB3RotqXc0h4AEdXPo6d6qESg1UXE4B5MG4ow9ORx4xYosq7NcE088se3JZVBmPxIHX3ARDWVVmM9Jhyb9iBQp9mHz/Y033ti+x6FZfgAG+3U4TIv9QBwI8t1339l3Zp11VtvLw0oqh4dwUQ72Cr/77rtN93OIWufOnZsOHHnmmWcsMkvZSc2mHnPPPbfd/9VXX9m9HCLGxWEcvJvv+kFtlJ3nFd07XmuCesSIEVbPNddc09LW3EHwVWj+n/1SsIYD+6pgz9+cS9yOH374YRg9erQ9h/1UXOzhps3Zg0V7wznZTosuumigbbgfO2C/GvsOKddyyy1nNuJXlq1QNp6L45N1cRAcB8Xcd999ZoscPLPuuuvavjHeRxnXXnvtMNtsszU9gpS3t956K9x55532ObaIbS688MJNaYPUuYjtEaH45JNPyuob2NuoUaNs71vy8v7g+/2SnydtmDaBLc+M2wWb5+Ak7J20xJ49e1q/w2niu6uuuqq1XZwmSTvec8891mfhOvPMM1tKa1yWmAvvph2T9sB9MOY5RHF4xwwzzBDWWGONsPjii9texbRDcOK68gzOcaC8t912m/HlvzkAqlu3bk2pljEPykKZsCcu+rbbLP/PQiEMGLfg3K5dO7MRH4sYX9xuS7EoahukXtLGlNsvxi/6RVZ/gRuHDNFuPu75vdQPe2NsTLvSxjf6Bn3Qx+60Psvfpp56avsOXBj//DwG3kNff+yxx8LDDz9stoBtkOJM1KvIQU48j/Enr89ldvLoA8rCGM9ZH3Bcf/31w4svvmhj/AILLJD6iLi98upaqgzYBCKFuRAO/MNeVEQL9kq/YvzAVkhBAAAgAElEQVTp3r37OAKNZ2KTd999t40VzHEcKuV9i+eSDVakrzJGU3cOpaQu9CfeGV9xm9BG9CP6YB7/ImMt+3Op97PPPmt7cWkDnr355puHOeec04pBXZNzPIdk8XfmHfcXsGWiy6WuUn4KYz77p0mB7tevn/HwCPLLL78cbrrpJhvTsy7GgyuuuMLmyXicyEr5pm8yPu64444W+U6mmSffkxwn6GPYaZb/UoRDOSnfjD3bb7+9HUTGnm/m3rhfJ98nQV1kBNJ3xicBCerxSV/vziSQNVExyTBZMPmz96ZLly72DCaTY445JnBfvBqMg4GTy/cRMlw4hOxtYrLzSQeRe8stt9jAjmPIs5iUmbxwRrgQdfvtt5/dxx4ldwK22GKLcOCBB9rkwOUp6ZT1/PPPN4eCyfqEE06wCWunnXYyp4/UrwMOOMDKQhm5mFy22WYb2+981FFH2Tt4L3uN+A7lLTXpJIHWkqCmbuwnI10fx8v39aVFqGHIQSWsUON0pbWj1xVHjNR/2oCLtkO4YwfuEPGduJ2wF4T0Aw88YGlnLFDgOJJiRvvTLrRRnq2QloejysIIEz5th6DCiaJ9Dz/8cDs8b6aZZgonnXSSpfBxaAsMEJLspWOP42mnnWb3cT3//PPmwPbv39++w5kB7Lcjou92wveSdcqyvXL6Bu/ea6+97PAX7BlbcyeQk2spQ95p8Wk27GXwdkF0YdekQsJjhx12sP6BU+f1pe1x6ukD9B844uTCjr9hN/Rb2i8W1Xn2QFk4DOfmm28OgwYNsv7t/ZN+jZNLZOjQQw81+2HRDrvAXhBF2BUikNRKHEj2B+Ks8wz+G5Ho9pPWp3k/HA477LBx2t3HMWyBBQbK4W3MGLHHHnsUZlHUNngn9eOdsYOf9l7sm/MYENK0FfbARaYQbRH3t6yBvYhtZPVZ+hnv4BBDzohgQYC/Ecmin2Kb2CtsGWfOPffcQJSQ/8d2KDe2g7BhDuFe6sM4RD8r0udKTdm0P7aMQMeeKRNjEnUmKlkqWphsr7S6lno378DmWJjDrugPsKIvI8j80Cf+xpyE3S+55JL2SAQU4xX3L7vssk0HQzFWnX322Tb+ltNXsW/48jzairHEr/gz5ttNNtmk8JiHjeWNtfRZWLJ4w3sZy2l/+il1RrxzMdYTGaW/EilebbXVmnwIPsNeivySSJqfwoIc78QuORSOOvpeZrd/3xudtfhUqq1dUA8fPtzaiwtxysIeCwXuT8SLwlnPK2ecKFUm58A8xRwYX/CAPQvP8R5qvsO8zuGlZFMw9uP3sMAMM18A8WdJUJdqAX1WCwQkqGuhFVSG/xDwAZpIlR9iwWTM5I7w4ECypLBEDHOfCzR3wi+44IKm1HAmMoQqp0zjWDCIEwFi8n/hhRfMCSFajZhGgOEIEbnySevKK6+01WafINPS6jwlnXt8jxRl4l6cV3dE+Zx9RAhAJnfEtk8aTCw4OdQBx4Y6V7JXvFYENYIVJxcHgJ8FyZscYYiTj0NI9KhUPWgDFkxwjriSdsDfku1EFIXFCdrH25fvEQXBwUbkrrfeerm2MnToUFtcQfwk247nXXXVVfYTIURqKBeOFrbgjpQ7mAhztwE/zIYIBz93gxDAFnBqcdKI0qXVib+l2V4ak7S+4d/D0Y0dH38mznrywJm0oSuNQ1a7UFfsH3ELI7/gQT/j79g9jjl9M2bnbcX9cRvm2YMf3INYIFrHxYE5nJiLINpwww1tgYYxwYU7p+46k88++8z+G8cP5xHRjyPv/Zn/jvcvpvEggoezzUJLch8l/49NMe4l7RZ7KcKi6LhEmWEa189FKgs68aGQWYuc3M/CSJGtG+XYRlodcMrpt/RNbJE+wiInvN1+6Cek1K6zzjrWV4i6M36m9Q3GXy4EGEIkr89lTdXOjOgwQp6IIn9jQY2IL7ZGxlHWVaSuWfcyPrCoRF1oB892SXsmYpEycWIyCyFkQTBuYofMi/4TRD7mIIb8cKsifZWx3W2KCDF1Zw51cYrww9ZYyERk+UGZRcY8FrWKjLUIZP7xPugLgohp76c+ViKc8QVg4RFh/paVgZNsA+8TsMNXYaGYRVIyyngO9YuFLWMWYwa2kLZ3ONNAog/SBDUfs4DL2EH7s3CU3Jec9uw0G6H8LAjRf0rt8Y6f5xxYzGHcji/8K/oqmRpJQe19j/GWX3Z58MEHzWZYfGLujBeQ83yGIuz0HRGoJgEJ6mrS1bMrJlBqT07WQ2MhRVSYKAYOMY6SH8rlExqTRSwOcKhwgBC7HhEjQoZjhLOCgGYFmP9POu/Jk1STjhvPJZrFJJqcoHyF2CMlscNJhJA6MTGT/lrJVa6gTvvdyLT3EoUhTTbrSk5+OMKUBaY4bXmTIwzZa83qNW2ZJ6hJ+cSJ5ioiqGkHJuzkBO/ZBZQRRxPRU8pWcAxJ3SUNPU0sINRYECCymVYuyuvRdxcvCAIcHd9q4HVCCCKmPIWyHNFUpG/wHjizoICz6xkd1RbUsZhze/J+waIWNkPkA45x/3HhRJZK7CjDpZQ9pLU9fRQbJTrKc4n0uNhOCk7SsHE6iWrRX7jHs1jgR3ppfFhi0i54F9ElFkfIWkj+RjB2T4QapzLZxl7nPBbl2EZcP8YZFjGIpLGQF58Qzd923313s+U4U6G1BDV2SB9hKwSLbfBB9CNiYzGPCOTviEfGZsZ0ypwmqInO0j6IrSJ9Lmu8I7ODzCWypnxfrO9nZb7wxb6s+5PtlaxrVro4z/M5DXv1rCb+nrWHGuHN4hGLB9gt5ea+5EngcWYGizvJfpDWVxHrvghFujVimvnL50wWPlnMw35Y0HZBXWTMo9xFxlrmaFLXSf8mm8bbnfmX/sYWFL/IIsCmWRBlXGW8975cZL7NWmTKOsXbxwK2/6SJy6wtCvF8W+qUb2yO+tAHWCTIq0vSRhjP6F/0KXyecgV1OSnfaXw9uk//ZUEgDkDk+QxF2kvfEYFqEpCgriZdPbtiAs0V1EQgmSyJBPLzWy6oS+15ShaWKBkRqyFDhlj0mMkFYRyngvmEhGPg6VesUpM+Seon97CHk6gKjjPCxqMAsdOz6aabmsD3SQNhxyRPpJwUcVK+K/m9xXIFdcUNlrgxnvwQZzjCpKz6qnne5IiDhUOPmCIToVQ9yCxgzy/iK09Q005EjInC+s9zxPu33fkipRfmRMLSfrotjVNW9M2/myWo3YbcBnx/L4KfCBvOKJFw7Cp2cMoRTfG7s/qGl5PFJSLpRBSIXJHFgcjyVPY8GyknCpnlpPsz6HeIZfoADi+LY7FDTFl8P7OXq5Q94FQjbmjfIhFVnplVRj5DZOL08RurCBrENocIxc6y1wVHn+/g9OJQsy8+GcHCoUSUUV/sMtnGjGmMJXksioxLnuET14/9o+xFpq09UyMWWvQP9gjzHcYx7IOFHvpfEZ7l2EZcB6LP3Mu4wPYK9pIzRjI+IAIQcthpfLHnHAHm421W9gb3FO1zabbPvQhEhAhbCdh/zAUXxCqLYL6dI6vv5NW11Njv2RUsxPi2o3huSf5slpeLvgRX9q4irn0BycuYFG5F+mqckUXfxVYQ/CxKexo7Z1RQzlhQl8u/1Fjre+opL9lmLLiRHcaiSVqGjS8i8hNWRGbLmWez/AlfmEXYkzXgi8++2INNeDZEbBP+W9MsKOJrcLEogR37uFdKUPN9xiPqkUy3T7O9eHzZaKONAtl82CxbBLiqKaixCzIB0hbmff85fcr7Tp7PkDcv6XMRqDYBCepqE9bzKyLQHEGNc8XhIkS1mNBjQR07E3lRAz80g0gdTgf3+kFaXqkioobJFacUgR2n7MZOj6eN+qTB6jpOGkKG/ZxE2+P0p6JQx7egJnWQg3lwCOKTPPMmR4QKKXEe0S5VDyK8RKPcISwSoeawHkR18qdF3OnGEWKVnIgFjmeerdAelQpqBCARSRxf0ldxynHu4janTp7S50KoiO35d51Jqb4R25RHWIjokNrs+zOrkfKdFqH2qBvON1wQmL6olXeGAAtgpPl65De2B0QWdaB+RU/BzRISCDnKhTD2PdPYKY5wmqD2bRxw9v3WCHz6uaeYMlYQWSLbAoGYbON4oaGUs1uObXj9WAjgoDi2WWD/Wb9h7FE9xAplZ+GxtVK+WYggAseYzgIdtlF0cSRLUPue+iJ9Lm3c9efSdr6NiO9hAyyOFLGztPaK68r4k3V2QdaclhWhjgU4cxIsGQdp7/hKpmFn9YO4r3oE2BcWsGHGTxZV4YPdkzHAu1xQV8I/a6z11HuyyTjQCxFdKsOGd1N3bJgMFezY91kXmWNLnfVCm7EwmdzOQlozYwb2xnfSBHyp+TFPUJP9Qmp8WrQ4WSe3EcpB+5C2zjjr8101BTX1YEEuuZBDGX2vOeOg22Wez1CkvfQdEagmAQnqatLVsysmUKmgZjUXcYKjR0QoKcSIDnFYCQ63p3J7Idn3hIPr6XW+v5VVUvaGsepLZCS+ijiurCyzzxMHPE7Z5Tm+Os6qMiuxaemhiPDYQSgH6vgW1JxmjUhkUSB2CPMmR1boSaP0BYxS9cBxxQnyPZRFBDVODXaAqI73pvsJ8kzynJbKhF7EVpojqHEsEAZEoUkfZvFlhRVWaMpm8P2M7C2DI2VmsQhHNm+7QSyo8/qG25ULJsqAUCQyjoNVrT3UaYKa9mYhi8gSe5rpP4i9ONrjzOm3vljDwgrOO33VM0mS9oDzzEINvLt27drUnXC8yWRh4SqOgqcJCW8TDkWL93WTlkpbYpM8i7Rwosm0aSyoeam3e5wenlxISo4vvLcIiyLjUhyhpswIK9+DmSXGXLBQb08pba2Ub28o2pPTjBGqbLlgz3IyfTatLbMENXvii/Y5P78gHoP9uZwT4RlIbh8sTMQiO2vszuId1zXrUDMyoNgaw2JRXgYL76fdWFDE/snuIFqMAIsXDT3qTp9jYQ/hkyWo477qh4yxh5kMK8QZKd9kipFxQRYOvOA9cOBA6xOV8M8S1L64wLjFwguX76FmXue97O32g9L4PtkW/D9p7xxiVyRV2tsxT1DzLBbv4gwF6g8TfknAz81I2kWlgjo+9K1IZpXbHQt6CHzmvVKZHFn2W8pf8+exkBP3U+yJ98d79/352ASL2fhxPj/n+Qzl+EX6rghUg4AEdTWo6pnNJlCpoEZssDruq8xpQowJjj3LpBS7CGPlnJQ5BvH4MA+PHrIvMinAqWRRxxUxzUo9gsidfz8gDRHgB7+kOQq+L4pyJU80zgPt+3M95T3v+y31eZy6nnb6b9rkyL4tnDsEA6lvOHG+xy7ZjqRD8w8OC4sNtJunjhUR1H4oF9ESItEu9kk1Y4JngQMHrBxbKRKhTtqn70slEosTSBSaQ2vi/ZD8jTRXHFJS8XBEOD2Ynz0pR1AX6RvOhXe6Y1ntPdSIufi3SN3hJHXT7Z3+QxvTVghsLpxHtlawCIGd+OnZ9BfSFmMBhv14SrLXEQGCrXnb41izoBLf68I3Kfo9dZO91n64kPdnImOIZPoeQgW7TApqryNtyInZtCfbCxD4RFx9+0La+FKERdFxKRb2cRuk3Z8VSWxNQU0fY5ELIejbaRBOLFzE22LS2jJLKKTtQc7qc2nZES5iSHv3DCTsgj7Lwk6R7JY03sm6lsrMYJwiM4KIuM8vaeKSqDf8ONST8YZ0eOZLhA79nbMguKg/C4osPHl/8wWgvL7K/bQNQgghyeIlLJjjyOjw6CMCjn5bCf+ssdbnayLlnv7uhxByFgbvZxGGNmH/PIsdjPcsvvlCIovm8bhQak70eYm5KE63dwYc0OWfMR6wOMkWHj+VnQO7fBErfo+XmZOuk1spsiLU2CGLBYyTvIPnxj+3lVYPtzvGPJ8HqyWoWayg7L6vm/8mY+ryyy+3/htH6ska4JAyDvPzOkhQt5R3pudUi4AEdbXI6rkVEWDCx0FF2DCgkvrMqjeHqCQP7/EXsALNIUQMvkwQ7Ln0vYoM2kwsTKA4tfxUCKduMvEwmRIBZdIaNmyY7U1M/i4kzjeOGiInPoyMd+PYEu1C5JDWjGBm/xzilQmdi0mKdHGcaqKuOM9+UimpqUwuRBtxlnAsiLwQPeAQGE7qxPGhfvw3qWMIewSI79dOg4yzj3hiAsOxJ8pA2i7ODTxx3Kt1+btJdcNJ42AaHDMi/EQnuCgbqfhMpFw4AAhKvuOH4+CQ9unTx/YQ85udyXZEiNDm/pvROATsX03aAU4UqWzJdkK40LacHEtaIu3HCjpRcU4qJSrtoi3PVmgfoqRE7bA12g7nFscsTh9E6FN37AEHgogvNotNEmHCBnCKiO4g4LAnnFLaHTY464h8OHKv1wlB4W3KHlOeSTQb22PBCIFWpG/QdtgnGRnYG32GyAXl4d042zjh2FFyv6rbU5oNUwYcxLgMtAsRN9oV55U+wd522gW7IELMu+LfW8cBpm8QOYcZ7UJ/JSOFvkU5KTuLZV4+IoU4tDizjAuUnTaBD22PCOZ3ev133hkP/AR/+jenIROhw57JtGAMYE8mz6c8vIu0WdqA6DSLQIgbnHP6Lv2Oeyk3fZZ29j5C3+CMBk5aRlATkeeZfjBS2vgCH8qXx6LIuAQLRCARfefmEcbk/UQaEWuILspAm9Fe2DwRYs56wDmmH2VFUmPb4N2ITQQdIoPFTcYpbyPsycvA99jfyUIJ4o9+RVu4bTBnsPDCgiMMGX/pS9zHYgkLlkQDOTsAO8a2sG/Kz1YU5oMifY5+m3XR3vQ37AeRxE9w0dcRn2kprfFz4nbOq2vW+xk3/CfkiLYSEcZumdewV0Q0bUgfpP2wMbdzFq6IVvNd5iLKj6BhPoyFTpG+Cmvuxd4Zq7BvDrpjTKWvIJpgwpzJXMb2AuYk7C9vzIN/3lhLfyYThwVRtnawCImgpwz0d8ZRbBzhjS2zqMavTzCesE2MMQffg7GXeYvxNz7zxPkn/RT6NuMQbe1+CqeH4zsw95N+zXt86wrPQbiSgQMP5i9snAw5ysv5FaSFUw/GZOpBn4etz+l839/FOEedaDv8HBZB8k4qL9d/SbO9PH+NfsD4Rz0Zc6k/9kc/oc8xtzNesL0Oe8Mfwu/jPnwoPmNehxH1w6eIfQbmwuSZGtXybfRcEcgjIEGdR0ifNywBnBDS5bhYBU3by8Skh8OIo1HkdymLwOKZTHw45Xm/6VvkeY30HdgggGFTaqL0tsMZJKW2yG9uZnHCCcNRQ7xnRYGK2EpeO8SRcxynUjZAvRDH1CvLNku9D/FBRAgxm4yc5JWzNT+P00hZjKId8toeBwsRFrc7bBGz/tvZyTpgVzi0MI1PQvZDgPLeWYqJl6c5/dnLgV3k7RGPy5LGojXbryXfldVGRd/R3HG1uX3O72ccYXEF0Vhk/3TR+hX5XjxOIXY8gwURmTfn5I1xlfTVImX27zSXf/wuH9NZtGLBanxdlINFKw567NSpkwnj5MV32BrAwifl5Xst5WuMr3oXeS9ReuZ4xnEWt8lQ8z32LFLKNypCUd+pJQIS1LXUGirLeCfgTgUDPY4tEUtWcklZ0yUCzSGQdcp3c55Z6l6iwmQ8sF+vVq+sfZnllBchRUSMQ6r8973T7mdfHqKaKGg5orWcsui7zSPQCG1U7v7p5hHLvjtrX3al72uJvlrpu3WfCIiACNQ6AQnqWm8hla9VCZDiSXo3KVOkFfJ7p6THkWKrSwSaQwBBTeqx77ltzrOK3Js84KrIPa39HZx0InnshU5utyhaFjIaSCkkRZMIb9aVPEG76PP1vdYj0Aht5AdfkvJfZP90tehWQ1A3t69Wq656rgiIgAiMbwIS1OO7BfT+miJA+hV7LkkpHTNmjB3wEp8EXFOFVWHqggD7vdm/x5527Iq9yOwhy9tb2dzKkUJJCh0pj+X8tmpz31vkflKv2TPJvkUizOyHZf9rJenpRetJ9gkp0uwtbM4WgSL103cqI1DPbUTfZt8y50OQbk2/44wHDvYqtdBTGanSd7H3lp9PYt8q2RidO3e2szdIry33asm+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P3338NLL70Uxo4dm1viKaaYIiy11FJh8sknz/2uvjAugV9++SU88cQT4dtvvw2bbrppmGyyyYRIBERABERABERABERABESglQlIULcy8EZ/3T///BN++OGH8P7774c777wz7LXXXmHiiSe2aiMC+/fvH55//vlw0UUXha5du4Ypp5yy6fNGZ9Oc+v3777/hk08+Cbfeemu47bbbwiOPPBJWXnnlcMopp4Tll1++OY/WvSIgAiIgAiIgAiIgAiIgAhUSkKCuEJxuK02AyCnib9ddd2364m+//Rb233//8PTTT4cbb7wxLLTQQsJYgADcTj/99HDFFVeE9dZbL/To0SMsvvjiYZZZZtFiRAF++ooIiIAIiIAIiIAIiIAIVIuABHW1yE7gz/36669NUO++++4S1M20heuuuy7ce++9Fo1GROsSAREQAREQAREQAREQARGoDQIS1LXRDg1XirfffjvcfffdFpH2SxHq8pv5+++/DwcccEA45JBDFNEvH5/uEAEREAEREAEREAEREIGqEpCgrireCffhCOrXXnvNDswqIqgR26+++mr49ddfA4eVtWvXLvz8889Nh5tNO+20YdFFFw2TTjppYD/xl19+Gd59993w999/jwOZ/drzzz9/mHXWWVsc/ldffWXv/PPPP+3ZlJN3ffTRR+Gnn36yv00yySRhwQUXDEOHDg0dOnQIo0ePtu/xOWVdffXVw3LLLdeUqs2e82eeeSY89dRT4a+//goc6rbddtuFueee2543cuRI24u+zz772DNJpYcL6fKkf7dt29buueuuu6xsHPDWs2dPY8l3eeaqq65qZZpooomamPAZe7EpF/+9yiqrhG7dujUdEPfdd99Z+1E+mHbu3Nn2u7/xxhv/qesMM8xg7xszZow9H/a8j3sfe+yx8PDDD1s527RpE7bddtsw44wzhiTLqaaaKsw333zhww8//M/zqR+Mva2nnnpq40N9/fA77IIytiOizW0AACAASURBVG/f3srAQgRl9baKjWGOOeawd7X0xbtef/1144AdkJbv5fF3ffPNN8aVCw6LLLKI8eV8ARag2CcP+3nmmSdsueWWxo3nvvzyy/Yd54vdvffee+GLL74wzlxkL8D9448/Dh988IH9jfuxFVjFNkr9saO0+/PK09Lc/Hn0FW9n+NHOlJn+4/YHi7feests1vsgB/L9+OOPoWPHjmGBBRYYZxsEmTI33HCDMYRr9+7d7ewBP9eBZ/AdskDgxjjTpUuXsOaaa9rz8w5YnHnmmcP0009feFzg+y19xTaV9Wz4UU7YMZ7Al76z8cYbh4UXXrhpbIjbgGf5uMu5GG639DVsKh734DnvvPPa+J1lU0XaoiXZjBo1ytrUL/oUfZ96YAveP5Zccsnwxx9/WP9j/KEO1I9xlP7DhR2ScUXd6NPrrrtuePLJJ60PwXLttdcOs802W9O7mKNKsU7aMfzmnHNOG9fefPNNm9+4mEOw6VdeeaXkQZ/YFWOJ23OazfPOovME83E81hdt37R+xLgfzw9pbYydUQfOXikyvybnhCw7xWfABny84N3YADYczymxf9GSNljkWeXYAv2Y69lnnw0PPfSQ1YN5ffPNNzf74Uq2nfskWfN0kTJW+p28eZh+yHkwzO0+LmN39EHqusIKK5hPUi4j7JU2HzZsmJ3pw9izzDLL2Ha5+BBc91Ho29NNN531bcZE+mGRcZVxgu+5fcX9uFJmuq9+CUhQ12/b1XTJ/QTqDTbYoKmceRFqnJDTTjvNHBmcPBySLbbYIuy5555hjz32sImDgYtoLQPwCSecYE40F4ecMZkPHjw4zD777FVjw8C8zTbbhP/973/hqKOOsjJR7mOOOSaMGDGi6f3HHXecCch+/fo1DeCI46222srS4Pv27WuTBnVg8N5pp53s+59++qlFpKkzIheOOMA4WYcffnhYdtll7X1MphdffHE4++yzTZgxaVxzzTVhwIABYYcddrDnIki4j33sCHIEGuVlkjv22GMte4BJGKHGfyOyeDfl8In5+uuvt/dfcskl5pB7XSkXrHk3f7vwwgttbzwcqA9Cnn3fOIbHH3+8iXH48L1zzz3XnKeiLCmL28KBBx4Ytt9+eysf/Pbdd19zIM4//3ybDPnvE088MTz33HPGBmeUOt9///1h7733tr37nCxfrQsWZ555pnG89NJLQ+/evcdxsv2zW265JWyyySb2GWL3iCOOsHvS2hdWTPzUiUP9qJ8fRPfoo4+aneCUsCDChQg86KCD7Lss4DDJp7Ub3/X7EROIhKLlqRa/ZDtjR9gZLLFBP3fh6quvtrHipptusrECm6Z/IK6xN4QQts+hiCeddJItYmHnMIbT1ltvbXbh3zn66KONI5xuvvlmW9hg8Qd7PvTQQ21M4Z1nnHGG2RB2RbkQYPS5cmy5pdnRF+lbBx98sI2L9AmcaGwNfoyX1AVHEkGFXfDfPjbAi7r7ldbX4MEYzLiEeGSMKMemirRFS3PheQg0xtqZZprJxh3sgvoxHjJ+M47jrMMAR5qxAWbYzOeff27bbLiHv7FQxt8Zd2lzOMORvkd/wx69D3LwZhHWSTumzMOHDzdbP/nkk23BFtFx5JFHFrLDUpwZ/1l4KjpPVNK+af2I+Yf5hoXixRZbrGnMefzxx8OKK65ocxmLxdSXBYoi82vWnJBmp3w3jXOaf1ENGyz6zCK2wJh1++2324I0cwtjO30fvoMGDWpaVCk1T7OghP2671S0fOV8r+g8THuzWIT/w4LwBRdcYEKasZrxjAUDH8+z2jHZX2BEgIL5n/6KP8L8yXiNj4KdeZ/GR2ER0fs54hg2zBMwLjKuMoaktV05vPTdxiAgQd0Y7VhztWDwwvldeumlm8qWJ6j5Ik4gq4jcS5QbJwBnBYeQC+dxpZVWCtdee23T3/g7YhpHgX8j/Kp1IegpC4MoIogLJ4YJgVVufz8RAlZX55prrqai4Mwgpok6MJAjqq688kobjOPJDfGHI08dEdjUl3fhAOIoc+E48zciK0w4OHa8m/sQBERH/WL1FWHP31mlda6wRSxw8U7+m3LjxMXXiy++GB544AFzphHpLBbQDryPVV0mNByZHXfcsWnx4L777gv77befPc/LgujfZZddwjrrrGPOQBpL3hs/39syzRZwZFk84HnYDaLdv0dmhLeP240L6mofhgcXnEQc4csuu8wYceGgn3rqqcYS5wcb8j6Bw5/XvjyDZ+J0bLbZZiYkvT/gnPI8BMTll19ugiG53z6Na/L+csvT0v0srZ2JtiOAycjwNoUxLOPDDcm4YJECFjjuffr0sagh9fZ+Q8QCYUWfw6lKfgdhjuOPYESgY2M4VzhpyXd+9tln9n4EG2KryLjQ0rx87CPqhpjz9vOxlD5B3+bCQaQP0zdZkPExhH7JeEQmAFeyDVgsYCGMhax4PEvrq+4IY6Nuk4x7eW1RTeceG2d8RuyxoMnia6dOnZoWEXwcYkHROfjiJ30p/hUFbAknG1vwLChfRGOcZczGgefzIqxjmyK7BCFOeZknaDtvjzvuuCPXDhl/GXNL2Tyci84TzWnfuB/BlLkZgUQmUnLMIfrPeAgv5rOi/agcO032XV/wZXEp6UtUo48WeWYRW/A2QVT7XA0/5jYyFHw+T7adz9PMH4ylvmhepFyVfKecedi/S/vHZ+74uE95GWOTY3BWf2GcYxGHYE68oO2c8El5HuNi0kdhPGeMwFcig6fIuErWU9p8VAk33VPfBCSo67v9arL0OGrnnHOOieE49bqIoD7vvPMsQo3jluZc49wx6BIhQkj6xDC+BDURWJxzUgFJ980S9B5pQ0QTyUDsMAniYLgY9Mb0lXMiSwittdZaK3XSjyNmiMSsQd2fR7QfkUD7sCpM1M1TUHFySBvDcYsXQbxM77zzjq3iImh4L98nasiCABMb93pKOU4RjgqpWzEP/zvpejhZON9J56mooGYRg8g572AxwRliYzhuOHQetR4fgpqVdcQ0ZVljjTUMI1Fg6ozdUjYEMI474hgx7YtGzjzZvv53IvN8n+eywMGCC+IFh+HBBx+0RRXsKnkVEdSVlKclB6Fkn6c9cXhpa/oN/Z4raessViCY6C/YHjbPOILojrm+8MILtg0FZ5Q2Sn4HccSzGFeIapCqisOU9k6iKwhuPod9bMtFx4WWYEfUhYUn2KQJajIgEI043PBlscHFGjZBm9OXfXtC3AbcQ0QWm0pLV49tivuJrDIO4By7oIZ5XltU86f/aFMybcgu2HnnnS2rhj7n4xWfM3bTZ0hbdxHL/EXkL86ySutDfN8zPVycsUhRhLXbMf9GTBMhI/IdCx7mliJ2iA2woFTK5uFcdJ6AT6XtG/cjuHo/IYMkKaiZFxA3ZEkwNxTtR+XYaVKsIpjwJbDteMG+Jfpjpc8oYgs8m7GFBewllljC7MT7PJyJyMI4nkez5ulKy1nkvnLm4TQ/j3d4Bhp1ZUGGlPUijLAlfCYff7y8HrVnix1zM/NJ0keh3LyP7SH0xyLjaqk+VYSVvtM4BCSoG6cta6YmOKQMgKz++eBO4fIENRMrQpxoAgNZ1kDLcxgU2ZtL5AknGqeQPXOtGaFmNRgHkj3KTNAetY0j5DizOFsM0ogpojzs62IVlZVXBuM4ghY7czj+TJobbrihRZXcsfeGpq69evVqmjiyHCWPwBA5ceGJM4FgQyjzXMTBWWedlfpzZu6QkkZO1J12wfHjd8T5N5M6UR93uKknEVJPU0f0xReRfJx6j+pNM800lpXgF8KTqFbclrEtbLTRRk1RWtK3uOJFCRYvSHsmEoyDhgONE0J0sjV+ro1ywxobZZ8eCxG+oELqMTbgghoBzH7dIu3rfDwjAgFFnyHtmcUSRBL7OrHJOIXX78POWNBh9d73hhLR5u/ufFRSnpYceLydWWwgswHbRZwQNabfuAiCMYtDpHSzoML3sCMfO7weLDzQP5MXaYWcnB/3n7x6lIpCxNkWRcaFvHdV+nmaoI4dSsbJq666yqLRLMiQakvKc9x/vA2IZrLohhhCpDEOJa9YcCFK6WcsovoiD+1YpC1wlqt5uYPPeEzUOXnGBmMWiyyM4fQdxAl180ySuA+ljfPJiBxjZhHW2BSCDhtlAYd5wqPcWTyy7LAo53LmiSLtm5yH8toxKajj75fTj8qx07jOcMZ3IKMD8V5LgrqILfi+X+rEAhBnPrCwzeJXnJVF27GQ5PM0Ns087RlTee3U3M+LzsNZfh7v9znL5+0i/QWxjF+QzNSLnwcH5obYJypV31LjKvfF8xH+KPv2yS5kPoJ/fH5Nc7nq/tolIEFdu21TtyUj9RLn1iNzXpE8Qc2KJAMdacGIsFIDLY4bkWomFCJ+pNu1Zso3e7+YwBCRTMxZkYu4EdmrQwoSe1Vx5BFWcZqhfzdOyebZOKc4e0RM4iuZVpjlKCHq2JeGmGMFm4UHBnr2DPqeaZycrJRoHGpEGBFAItHsMWKPEmn9TBSIHfZV+rO8ndlfWmqBo5KUb/Z6Yyc4oEyGfop8MsrvqacsXGBTiNDWSvnGiWGFGxsmUodTTpkpEyKFdnRB7c5lkfal7d3uSetEqLNYw2IEixAsjOAkIGziBY5SYiDp3JZbnpYepNL6PBE6+jr9gPZmASfN1knFZY89C0MstKVtDYnL65EM0ifjKGS5Qobvuy1XMi60JMMsx88XxejD8YIL4xaOX5qghjn9ns9YiLniiiua9mgmbYrFDfZm8n0WkmJBnbVNpyXrnfcs+g1ig77B+EsWg0eBk32KxSa3Q++neYLao/AIIhaSGQOKsMaOif4jGFi8gDljhO/pTKtX1jhflHPReYLFcJ/XSrVvuf2oiKAu0o+8jYrYqdeZsYGzKFiIY/EiuaUsz46q+XkRW/BUdXws74/e55kTkoKatmGe5jvM0/GcX826+LOLzMNZfp5ntDGeUAeyFoswSvpFcT2xZ8Z7RDdZcnCJs3OymBQR1MktSCySw5wsiLTFyNbgr3e0LgEJ6tbl3fBvI/Lpezg9ClZUUHMvAyfRTRzirIHWJxVEnQsHBtHWFNQ4+Tj3iOJkahwRatIwiS57aiUMYqFJdJj0doReckDH4WDlnO8QheQdiKb4J8hwkFlIQOz6HuxSjhZOJKvYDOxMurDj+x6pYeLFGcSxI1q52mqr2WIFohjxT8qmC+bk4kEsuP2wJyYs9qomI8Iw4PlEgZJpsqWcVrcFbApHFfGYJx54P7bIwkepBYOW7pRM2OxvRvCT8g1jbIKMA8pM2w4cONBSvsnmKNW+OH8IIFa9ibbj2HK6t9t90jlNEwflCOpyytPS3HheVp/H5u65555xHKukA+Oilv2xiBoWr7AzmMURArY7EK1BUGGvRPfpW/F3OJ2evhfvQy8Soc4bF6rBLH5mVp9gvzd2R4aJZ8T4Hmo/9MqzF1iAi4WGO8UI7+RCDc+irzM+MB6xkJq0SbepUm3hqfzV4MN8Qbo3ZaQuLC4yhvhYRZ1wruOIlm99QLSQhYPYZStM1sKpR86I+PPdoqxhHtuxZ5+UEj5ZdliUc5F5wg9MLNK+vte1aD8qIqiL9KPkWFHKTr19WOhhgQjxWWrBvhp2mPfMZLuk2YLbJXOx7zf2vcH0IeyO8zsY+4rM03llas7nvoiXNw9ntQP9DkHKljIWmPycmLz+wqIZC/8ED9IOxaVOjAecC0F2ly+Ae12ZR5gjONAz6bvy/8nFe/6W1qdYsGGsIRsvPqOiOUx1b20TkKCu7fapq9LhuDBIEZn2n/BIc/YQmy60EAAcpsKBQ6TGIOCYmLOc66xIS2sLak7HZmD1RYPk5MXCAGml8eFg7OtlokMccS91JYLJCa4+eMOQKCPiCQeVKAEDPrxw/NzBx7mFG8/jEA0f1BHFpAz68zzVkTQxJiX2jRKdYU+en9Lt78R5ZA+1Rz1xDBGEOGq8m9RprmRdaRMWBaiTH0Lmwg5h7geKcC+pdkyU7GGsJELNfR5dyhIPaQK/NQU1HHC+yS4gDROngLYkK8BPg8ahR1C7PWe1L4tLLILEdk87cS9XmnPqByohEsn2cKFYZA910fJUa2BKc66wE+pBNog7M2kODOnu2AcOF44M/YboAAtJ/jN0ON0sZLGXljRjvgNPvuM/e4QzzyIVB2nFC2JFBHXeuFAtbnmOn2epeBYDNsEYgm2y2EOKJPUjwk8mTTJyl7aw5mMBohCOPuYnbdJtqlRb+NjS0nx8TqJtEaleFpxtxknGZ2wKG/AT430822233SyahWDBfuhznoIa19fP9SADCKEDV+yvCGsyq5ILQ7yTcTxr60aWHRbl7OKy1DwRz2tF27doPyoiqIv0o7SxIstO0+qcdj/zLvvmOYgTXyZ5CF9L22f8vLR2TdqCZ0Jgv/5rFz7eczgncwxbnRj70+ZpttT5mJfmo7Vk/YrOw94O8dxOOfAlOKnbF8WzhGuSkQdcyMSLfTQ40acZ/zmc1X0UfE+fJ+lDjAP4Pj7H8t5KI9TUiTLgp41P22rJdtWzsglIUMs6mk2AgQJxxoTAyYgM7Ai35MW+WCZnBlBWEEnrInKK0OPf7G/D0cVxZnUWZwNHb/311zfhiVPDhIC4Q3yTKsfPnBBtZRWU32YkGsX3qzER4pQSJeNnizgEjMNjcMgYqBn4qRf7J6k/zrqLUKJCrFYSyYEL5eb0SC4OT2JvMhFooppDhgyx+pM66c48YpjIB3uA+TuMmWyIsCBY432lPJtnwQVGTEaIchw9ThfngjMHnpFuzio30WlEPhMgkwy/B4lzyMSDsGDCwbng0CEid8m6IvLhjxNIVJ5nE+FgAYG2xVmmfYlMUydO5sbpLMqSdOmkLZBSzfNwLLgQ2exHx77giQNNFJj9yaSi4pwi+nGWmOSq4UzQD2gX7INoAanxrK4fdthhxoR2wonFprF/0g75DVz+Xqp9EZSUHcebNHLsinrx29T0OSZsHCiiEzyPdkSIY3NEauGNbcbthrNP+6Tdn1eeau0Hi/s8ZWavPGXEAWT/NHXB0aefk0bP4gz9nc/YM0/KNwxoXz9UjJ8uYrGC5/lPzLAQ5RFRnC8ikxx6hjNKZgwLSjhevnhFudhrjg3xDsrBoiF7F2mPcsaFaoxL2D+2BwOiM0RD6POMT4wDREioO44nNsRYyoKPn/rP9+FBBgX9JtnXGEewH+pN9MtP46UPl2NTeW3R7IkoegDRd+YFThvHfuj3LA5y8TcWLcnAgRHzEAwYZ7AnolPwpH48A+eb/kX03QU1/Y+xF14woN9hM4xvOOV5rImctWvXzuwY2/Mxk/ECe2Vhw8dt7NV/ArGUHVI35oo8zp42W2qeYBEhOdaXGjP85+ZK9SP6CWd2IFgYz7Aj/6ky5sty+lHanJBmp4yDjJ9JzrBKs3P+zmIn8ybzH+N0tS9szce0PFsgWwx+zMtkmrEYxqItdkPUFVtlMYxxs+g8Hf8uc0vUFdth8azoPOyCmrLj4zEO0e9YGKDP0rfKYUR/oe/Qhozd+JRkUbAtim1fPM8v9jrTp/llE/wcxjf6NIvYjJl54yrzR3I+wo9jcZe/Uxb8URjzrNa2rZZoTz2jOAEJ6uKs9M0MAkxYDPSIKFbmk6neydsYhHBMEUE4NzimDMKkYcYRoUYAzj4g6sbgjFOU9XMVrIAilEt9B2eJA5p4Fs5dUtjEK9wITt7L8+KD4WKmHETGgUSl3tkSbVCkbi3xnnp/Bk4pi05cae3b2vWrtfJUWn/vNyxmIWLSriLfqfT9tXRf3hhS7bLWMmfGKYRaqTEzjvoxX5Uas8cn61Kcy50nyrGJWm7fcupBJJgIp2fLlXNva3wXH4r5vdSY1hrlaIl3xJkCBAnwcVqqXkXtsTV9lFq3rZZo0wn1GRLUE2rLt2C92dNJ9IbVt3IEMRFbUruSp1e3YNEmqEeVSkmdoECosiIgAiJQBQJFDp+swmtb9JGaJ/Jxkg1GpDLtJyTz79Y3yiFQa3vZyyl7Jd+VbVVCrT7ukaCuj3aq6VKS8ky6IWmV5VxaqSuHVv53cZRIJ/a9gPl36BsiIAIiIAJFCSCo2RLg508Uva+Wvqd5onRrkCVEyjIp/GQK6aouARfU/fr1a9oXXt03jr+ny7bGH/vWeLMEdWtQbvB3IIw5aIqfTirnYj+Yn0hZzn367rgESJFibyR7hUldYq80e5b90BLxEgEREAERqJwAB7WxR5VsLLbJsL+ebU71lF2leaJY+3OOCWejcE6KruoSYC/48OHDA780QHYjB7lyFgvntTTiJdtqxFb9/zpJUDd2+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VTgREQAREQAREQAREQAREQAREoEoEJKirBFaPFQEREAEREIEJkcC5554bHn300bDGGmuETp06hW7duuViGD16dBgxYkR49tlnw59//hlOOeWUMN100+Xepy+IgAiIgAiIwPgmIEE9vltA7xcBERABERCBBiJw3HHHhSeeeCJcd911Yfrpp/9Pzf7999/w+++/hymmmOI/n+Xd20CYVBUREAEREIEGISBB3SANqWqIgAiIgAiIQC0QKCWKv//++3DZZZeFUaNGhTPOOCNMOeWU4xRZgroWWlBlEAEREAERKIeABHU5tPRdERABERABERCBkgTSRPGrr74arr/++jDbbLOFBx54IMw888zhzDPPlKCWLYmACIiACNQ9AQnqum9CVUAEREAEREAEaodAqSjzb7/9Fvbff38rrAR17bSZSiICIiACIlA5AQnqytnpThEQAREQAREQgQQBCWqZhAiIgAiIwIREQIK6AVub01I/+uij8Pfff1vtpp122rDooouGH374Ibz22mv2t0knnTQsueSSoW3btuHbb78Nw4YNs8+//vrrsMwyy4QePXqEySef3E5bfeutt+w7XBNPPHGYc8457d/Jd8w///z2/LFjx2ZSJc3v559/Do888oiVb+WVV7ZnvfHGG+HXX38NnTt3DiussIK9269ffvkl3H333eHDDz+07yy00EKhZ8+eVvb4+ueff8Jjjz0Wbr31Vjsdtn379mHjjTcOc889t5X1gw8+yCxXmzZt7DTaTz/9tFBd4QlDL9snn3wSvvvuuzDPPPOELbfc8j9lgysH9Hz88cfWHl26dAlrrrmmleell17KZcbBPu+++661B9dUU00VFltssf+kS5ZjzkSK4P7TTz/ZbfCcZJJJwo8//mj/T13Y3xi/l0OEaGd4+n3cs+CCC1oKJ4cNjRw5Mtxwww1hookmCjPMMIOd9Lv44ouHP/74o1BdF1lkEXt/OXZJufiHsmMHlIX2ueOOO+y9tC3lfvrpp82GsIlVV111nHbiPk4Yfuihh+xeyr/55pubvXPB/vXXXw9jxowxTtQJG4uvb775pqmPzTjjjPbON998s6x7qD/vpt/deeed9i76FLa88MIL22dFrr/++sv2qX7++ef/+TqsaLOHH37Y2pf+Rp8iLRfu3AsfvsP7krbibU77cg9MuGaddVa7Bzug/Pfcc4/9HS5bbLGFMYvLT/+58cYbzWY6dOgQ5p13Xqsntlikz/Iu+pTbImMJz6CNv/jiC7MFrllmmcXKxefJKznG8fkcc8xhNpA2jvL3rCvmxPewD8Y7HxPp+9gTdkn5+HzdddcNTz75pH0PrmuvvbalRXPRftTPL8o133zz2VjDWEv9eA/fZ+yiLtRxmmmmsXfyD2PbEkssEdi7HNdn6qmntn5A+3v5eBZjMOXy8RQboT14zrbbbhuw67xLgjqPkD4XAREQARFoJAIS1I3UmlFdcGZxYA888MCw/fbb2yeIvj322CPsueee5rThID311FPh7LPPDieddJI5VzhRgwcPNuFx8sknNwmOq6++Opx22mnhpptuMqeey9/B83guTt6RRx4ZDj300DD77LMH7uHQGRzmBRZYwJ6LKN5vv/3CK6+8EnbaaSdzdC+44AJz4nCuDz74YHMQjz/+eHs3J8Hy3zjZSy21lDn6lBWRwM+quKjm76effnpgMcH/jhM/YMCAcMABB5hQ4jvbbbedCYZtttnGfsrliCOOMEf08MMPt3Ij1ovUFVGAI8r9PH/ZZZc1EYEYu/jii40poo4LQbXXXnuFo48+Oqyyyir2vZtvvtnaAwf1mGOOyWVGPRDllPt///tfOOqoowoLq1ImTll4Pyfy0j44yzCn3RBdpGamvdfv42duuI/25m/skaRugwYNsvrTpieccIIt0GA3ReyDulZql26/L7/8srXNZ599Fnbffffw1VdfhQsvvND4s5CDrbzwwguBn/fxdrr99tvte7179zZRQt2OPfZYq4uLfOpImiptfumll9p3/Yo/u+WWW8Imm2xiH1Vyz/PPPx/uuuuu0L9/fxO72NCuu+5qfYE65F3cj81RPvo/CyOIzr333jt07NjRnkMdWUS75pprrJ/ssMMO1lYILX/fPvvsYwtE2HuarfA3uCLueAbPpp/xN1jSp/zd1AXb3Xrrre15X375pY1Fm222WdPfaHfYIchYGCvSZxHKSRuGDz/bBCsW4xCteVfRfp/3HJgwVrJAgc0nx0nsjwUIxjHGCrjtu+++1s4sNB500EF2yuIhhwAAIABJREFUv//U1Isvvhh69eplY/nOO+/c9Prhw4fbeIwtsxiR1k8Z2+jDhxxySFh66aWbyhLPCyw+8H4WA84//3wT0z6e0kbYCm1If6Bd4z6TxUKCOs9K9LkIiIAIiEAjEZCgbqTWjOry9ttvmyOMc4Zow9nCGcK5nmuuueybOLw46RtssME4wsAdbxywvn37mvNLdPXUU081cYzo5Eq+g/8n8oLYSLsHccP9PPO9996z8uFQI3j8IoqMw80/fA+RTvmJyuA4IvKIZm211Vbh8ssvD8svv7zdet9995lQJzJKFIyLd/E9BB6RGRd1CGqeiXOP6OK66qqrTLBzb5G6+j7AmWaaycQtkSUunGWeSVQURxRx2qdPH4sg4WTyPSJFCHsWNBDyONFFmOGEJ8vdEuab5vwiAhAi/fr1swWI5HsRXCyIEHHzn8bxdmExoXv37lY0FmbWWmstEw0bbrhhIfugzVigqdQusXUWaVicQSxQdjICnD/log0Qm0QzaSfEDJ8jqrEhIsveDxDTCEO/qC8LJ9gmpxX7b+WyyEMf4cAlRDj2Vek9vIO+gV1j425XCGDvB6XanrogTOP+6jaLLbrd8wzehSCln3jf4e8IWtqfv5O1whXbCvVG1MGB/oo9cyFkuY8+RSaHX9gHgpBxiOwY+g3RV0QcIp4oKf2AhQ4WaYYOHVq4zyZt2BfnsIPHH398nLbI4pbs9y4qWQi49tprzY6KXiy6MN4wVibHSX8GZUak8l4i+1y++AJ73skiJ2MItkz2xXnnnde0iAhfbLNr1652b1o/5e8sFDB+Yo9pZWH8YTFlnXXWadrTnDaeYnu77LKLfS9eSEpjIkFd1FL0PREQAREQgUYgIEHdCK2YUofYccLpIhKC0+zROG65//77TewkHU6PRD3zzDMWvSKts4jIJIWR9E8XU8l7PNWbzxHOseD3Kni0hOgt7ybVmTRbUpwRP1xeN6KHiC7EK04v6cvx754iIHgOqcsIIFKkiYinOZ4IP95FJL1IXREHRNYQBUlHO47MU2ciVQgt/x58EV8IECKqRZkh8FpLUFNuImNEyZK8iFpRR9qbtnHmiAic/FjEIUpoayLYOORF6krkFDFSqV1iD7QnQjSLmds4os3LS72wF9JjaRsXoNge0cTJJpvM7I/6kkWBmEbokNLOxQIEQg6BjkhMCupy7oEVdh6n9SNSsDsi48lU8+QQQMYBtoKw9+hsKUGdXCzjeR5ZJdOFhR8WyVwoUYYrr7zS0qhJi/c0bhf+2E7yN4g9gkrUmIgr5UOcxeKeRT5shkg3CxNF+2ws4GBzySWXWJlYlKhEUFMvFhIoM2OnL0wWnS4QvvR7Fi9LCeq032r2yHos4h988EETsUSkEdAsCGFjRJ89SydLUJNJw8XYliwLC2NsK2DsZFGJPsyiX9p46uMsAj9vUUeCuqil6HsiIAIiIAKNQECCuhFasYSgxjFFzBCFwGkmSugXgoC07mRkis+TES6cY5xq0kiJynLh/BIBQkCkRW/ShKm/O8vJTHs3IoWoIc4nzjgCh/J5FNAdSaI5aafGJvFkOZ7+vSJ1xcFlDzSRHF9AiO9HMODIk+Lu/x0LrCyzK8XMy83+SAQnDi6p7ET7iHjniaysd+b97mvMi0gtYoX9tdiNCwLaBOee+iaFVLl1Ldcu08Sgv7NUW1POuG18zyh/Z/GGqDaikQWpZEQXW2PBicwHthggAomqLrfccpYFkiaoy7nH96KzQEFWBqId8c8e2SI27v2TCCjilj5LFJg2860Osb2mMUzrV9gKaf2IOrZU0O4XXXRRU5SevkqaOMLaI8/JtoADIp06FY385vXZ2IZZ5GFxhKjvSiutVJGgxhbYOwwrxrZyBDX98pxzzrEMDhbpyhXU/v1NN920ye48o4KtMSziUTYi1myFKWLraePuRhttZOM3C4PMA1zYFnWnDRHbjPnYTXyRlcJCh2flpPVvCeoGdSxULREQAREQgVQCEtQNahjulJFOTVo3jhIpoFdccUXTftBkWmmMIpn+WiRqm0RZiaD2KAhiBYGCmKAOpKn63mivm4sWT80lAlckepfnnBepK0ISZx2hT6Q9vmKulI0sAFKJiabnXUUEdZyqjlNNSjl1j4VN3nuSbZ0WKUs66iuuuKLZDlkOCI3YacbJRnSycEO7+baCUuXIqmtz7TJ+Z6m2pk8gJNmmQFSaqNttt93W1EeyIroISrIeEBpEQFnYIbMCMckCFvaQFNTl3ON70dlzz+KF75mGN3tiiwpqONAe9H8i7JybQEp1Wsp3mqBmsYA9+ywSeISeMpDZQhvDh4UcRB3PjaP6nmHi6fCUxduC9OMdd9zRhCr8/CeUStlKXp91W0QAsp+bOjOGVCKozzrrrPDcc8/Z4iH1SMukKVVWxC9RbfYlM36VK6hJeSe6jYiP2bDQhD2QucP+esqFvVUiqHkuNsvCGAsc8c9Y8bxyF8eSPCSoyxmB9V0REAEREIF6JyBBXe8tmFH+pBPnewpxyBFeiCIiOaRr4izHYi/td0KLiMyWENREvXDSSblEQBMhROjEUXRPt2ZxgO8jEEiTJB3ShUvsZHIA2uqrr17Y8SxSV1K2iUQSKY6dXsQQEXsccpxfuLO/lIgc34tPOOZEctIwSUP3q1xBzX2INyLHvt+2XJMuGqEmxZs6UO84/dcj0uz7JLJFJNX3dVIW7IloPcLQ06b5e1Zdm2uXRQS12zhZFggV9vISqUMY+p5+X6ihjRB/bBsg7ZbFEQ6bQoiQ8k0klEgkEUWey3cHDhw4Tsp3Ofdw1gDP4LR73/ftqdR+8B+LY4hGBFvWRZSWuvAc6kV0m/YrKqhZZCFdnD7oB6wlbcUFO+LfDxuDJ+cbJBdW4jGJfgNLTq2mn8en+tNfiXzDvahYpFy8FyFK/yOLwxe9ykn5RsQiwlm0gFOpTJos7mSN0Fd8TC1XUNMvKEeyH/n5EiyoYXOcGRFHifMWHSivl4U0cdqM7Jq08R6WHD4Wb98o1ZclqMsddfV9ERABERCBRiIgQd1IrRnVJc2J8/RjnE4cbC7EKj/NggPpe/EQrLvttpsdgOOHERURmZUIakQM+/X8QCMivhxqhUNONJRyIZz9dHEEK1FoyodIQfQgbDhECvGw3nrr2cE5fiox95HyHqdb5zmeRerqUUQcThYoXBSzYEH0DWFJer1/jzogTPzncHC42YdMdJkTdCsV1B6hRoTxPMrBoU84xETJSFvOu4oKan7uJ7aTrIOgiFazX9/blPRUFj5o6/jKEtR+GFSldpkmqJNlR2xx4jW2htD3qCCLS34qvh+yxj5f0nfZ04sghQEH9hGlJ/WfBSBEHN/xfcKIldjmyrnHI8OIHT/NHbviPQh30nNhx0nNse3E9U5bQCu1hxoBR/q1LzzxXRYLSP+NT9NPtjn2TXozC1me/eJCnvZmYcD7Iv2W6LZnUiDGOX0aO/XD0Cg34w6Hl8U/z5TXZ32LCuXwE9krFdQxh3IFNeMRC1wsFnj5SwlqFkbiMmM/jGNkBXjU39vVs3cYI5Nim+/kMYoFdTzupglqb8PVVlut6WBK7s/qy+UIaj8ng8WAtGyLtPGIsxc4qJAtGvy76E/H5Y19+lwEREAEREAEWoKABHVLUKyxZ7D3jWghjvf6669vaZVEDHHsiGoQaeNvnMRLhAjxyj04sURBOFwJscHeXA6gIeJCWiuH1+AAe7Qq7R3+Ez/vv/++RWjZw8k72S+JuPP9eO5kItgRxET3+MkcRAuOPO/mwsEkjRMnjH8TvaJMCAy+z/2IHCJSRBlxxhDXCGvqiYBF2HLQFc4u93Mfjhwn8FJPTiLGCS+3rhwyhWPLb3gTLeSUYpxdInU4ou70IRCJsMMP0YUjSUSdRQEX4vAvxQyRxW/6nnjiifYTXdzLwVU44/BDmPNvBA4OPT9/RMop7ZV1wYMoOaKS9iDKjSMf74+M3wsvnon4QWzG9yE6SfMmgspPblFnTuuGN/+NI+xRyLy6Ul7aoly7xMY4qT2OdrrIIJJLWjfpydgJCw6cIu/tRBn5G4sSpK4jXBHLZEpQH+yMOhA9pw2InnJyOZ8fdthhxpn2RozR78j8IGUYuxoyZEhZ91BObIU0bPop4t1P2mYBjHfTX/x3zJPtS6ozEXKeQXv5wVUsQHE/NodYY0GA/og4ZwGEqDH8GCtgTzYB3+MnmdJshTbnWUQyEeSU28cH0p55JrbCexhTeAZjAc/j8p+Zw15hy6IHfYn+4z/Nl9dn08rFQgTvp170c+qPsGdMSdv3W26/j+3L2Xs5GCdpL1Kp/WJMZezibyz20X/h7osAtCN2yFhFn6Kc9O+0xRJsksg/ixi+AMp7kv2UcY32iLdepM0LbF0ggs9CEheLm5SHgyhZ9GMxhYUBMhX4HmXiRHBfLMsaW9JEMYejMWfwCw8sRDJ+svjIHMRY4WNh2r0sePFexDR1k6CuMadDxREBERCBCZyABPUEbgBefSJRCDScnHbt2lWdShy1wYHOezdRFEQ1jmicNpxWUL6LuOW7eY5fS1QUYUCkmAthn+XstSZjHGz2BhMpHx8X0TRERpH2KlW+5jKLo3YI4Lx2QlhT7tbqB0XqzmJQKbtqbvvGmQIIrJZoNy9TETso2n+aW89q3s94RlYCiwgseCTHAOrIYgy/w85iFwsGsXAkxb3ImEXUnW0K8WFk1awXz65kPM3LeilV5ubcW20Wer4IiIAIiIAIpBGQoJZdjBcC5aZSjpdC1vFLySoguk+kfkK+iqTBTsh8qHupffsTOpui9Ufochia77/Puo90d07qZjtAEeHIggRp8Jzgzx54ItNE8+PDyIqWsTW/V6RuWeVpzr2tWUe9SwREQAREQAScgAS1bGG8EHBBTdq571kdLwVpwJcSZWUfKmnHvme7AatZqEouqPlNat+PXOjGCehLCGrS1P2cggmo6i1WVbZwcJHeXurie6SYk5aOcOT/SeGO94vH95NyTbuwlYR9zaRL+6GALVb4KjyoOaK4OfdWoSp6pAiIgAiIgAjkEpCgzkWkL7Q0AfapDh8+3PbbsiePiA17MCv9HeWWLl+9P4/DntgrymnFE/LFAVjsaWYvKCnc7K1nAYe9urqCbbNgnzaRVdJ62dvMXlktcJVvHfCjz+VtRyHizOGQ/P4z4pioM3uHiTonf8+eUrDvmPGS8wtI9SYCHu+dLr+krXNHc0Rxc+5tndrpLSIgAiIgAiIwLgEJalmECIiACIiACIhAixFAFPNb2RzGxkKWn7xe6gX8EgCLO0TsR48ebVsROBxQlw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SQI//vhjePrpp8Pzzz8fnnvuufDnn3+G5ZZbLmy88cahU6dO4auvvgqXXnpp2HvvvcN0000ngCIgAjkE/vrrr/Dtt9+GV155JYwcOTIsssgiYb311hM3ERjvBLDNN998Mzz++OM2xs8yyyzjvUwqgAiIgAiIgAhkEZCglm3UNIHvvvsuXHDBBeHMM88M8803X9hvv/3CGmusEdq0aRO+//77cNFFF4X3338/8L3JJ588XHfddWH66aev6TqpcCIwPgj8+++/4a233rKFp4ceeii89NJL4xTjlltuCZtsssn4KJreKQKBRdOHH344XHvtteHBBx8MU089dTj00END7969bbzXJQIiIAIiIAK1SkCCulZbRuUKX375Zdh9993D7bffHvbcc89w8sknm5MVX4iE66+/Puyxxx5hxRVXlKCW3YhACoG4n/z0009hrrnmCgsssECYffbZw6KLLhr+97//WcbHxBNPLH4i0KoEsM177703HHjggWaTLOoss8wytoA62WSTtWpZ9DIREAEREAERqISABHUl1HRP1Qn8/vvv4fDDDw+nn356WG211cI111wTZpttttT3+ndfe+01Ceqqt4xeUI8EPvjgg7D11luH9u3bh+OPPz506dJF4rkeG7IBy/z222+Hvn37hiOPPNIWRSeaaKIGrKWqJAIiIAIi0MgEJKgbuXXruG4vvPBC6NmzZ/j888/DcccdZ+K6lKN1//33m/hWyncdN7qKXjUC9ItTTz3VsjnYK61LBGqBANFptvPMPPPMYdttt62FIqkMIiACIiACIlA2AQnqspHphlIERo8ebSna7733XlhooYXC+uuvH+acc86yobE3mjRurhtuuCFsueWWJZ/B4Up33XWXpQsS8TjssMOavs+hNr/88ovtGf3555/t0LIdd9wxrLzyyuNE6X777bcwdOjQcNNNN4Vff/3V7l944YXDzjvvHBZffPEmQU9EfNCgQeGxxx4Lf//9tzmDiP2vv/7ank/abMeOHe2ANL7DP/Hf999/fyvL8OHDbe83F4fu9OrVK3Tv3t3+/9NPPw333HOP1eXVV1+15/3www//ec5iiy0WKM9TTz0Vnn32WXvuH3/8YZFIFiP++eef0K5dO6srafPsMy914eC+8847tofx9ddfDx999JHVD77wmXTSScP8889v+xrPOeecQHtzUY6llloqsLDB9ygDbb/VVluFtm3b2nf4jP2RX3zxhf1/hw4djC115jksmnC4HO/YbLPNrI2oG/t9r776attjyTXNNNOEzTffPPTo0WOc+lDXZ555Jlx++eWBbAW+x7XkkksGmLNd4KijjjKevIN9mZSV9ppkkknsoDuuE044wdolWdZ11103bL/99mXZMm2GkKU8MT9sA3tN2sZee+1li0Jc1HfMmDH2b9qF1Gx4xqnZRfhw7zHHHGP15PyBK6+80tqAv5NSy0Fk3k5jx461CDa2xDXrrLOGDTbYwMpKn6AsZIzAYcYZZ2xiwfMQRm+88Ya1Pf2NjBKeG7cT77755puN9UwzzWTvYnygfZP9gRRg7Aqbpj/TvlNOOWU49thjrT/m9VfK4f20aP+jQmntjm1Tv6w+VU5/TTMgeNDfaG9skfrRh+Prm2++MTvigj0LI7QprO++++7wySefmN3OM888Nl7S73juyy+/bN/x9qT/Mj7TZjD18WfBBRcMH3/8cSCbgYv76Tv0lQ8//DDceOONZi+UkXGWMsKY9sFusi7Gj6xFHLYfYAN9+vSxMtF/6ZeMp5tuumnT3MG48O677zb10ammmspsA3vgop6cD8A45dccc8xhz/L6pJWPzznUkvbze2GKTc4999yF+nry3VNMMYVxoq8wbpPGzjOxV/oHdeainWEOH78YBxlzmVe4GLP4nDr436g76fC0SfJZjAfJ+6kH7LyNaM/OnTubfTEGcCAhcyzMZ5hhBhsj4vmO9/g472MqdcN2knXIshPenaw7daBfptkhZaE977zzTnsH9zOPMx/nZTBk2QoH3XEAI/+mPWDAHES733bbbcaS/15llVVCt27dmuaWcp9XyGj0JREQgYYjIEHdcE06/ir0yCOPhB122MEmdL/Yq3nVVVfZJFX0wnE44ogjwoknnmi3cNIrezyLXjh5o0aNsv3XCJa11lrLnGGcOibwQw45xBxtRAb/jchkvzZOHe/Cucep4Dl8Z/Dgwal1QPhwIBpl5eL/EcVrr732OJHyrL8/8cQTYaWVVgpLLLGEOassQHDdcccdJiZxpCjL0ksvbU5E2nM4mI1y81n//v0tbRInE8eAiA97ExEIRaI/OFfnn3++iRf2MF522WXmnHORJcCzYQpLmPFu2ojMANr5lFNOMUcbZwVmiEOE/IUXXhhwbrlYIMDZxxlj4QIHiQuO++67b+jatWvo16+fOfOIgIMPPtjEXGxDbmerrrqqvZtD6HCSKBfl5DnUAWYHHHCAHWrHczjQbqeddjIByeICzOP2QiztsssuJr4po5cVJ6xcG0zaapIfbUT9eNcll1zSZDM4y/wNhvGZAZx4TMo2nNj+sOGGGxbm488cNmyY2T/twbPgw3NhgnN93nnn2WIJzjK84YhDT9l32223gFBgcYNFkGmnndZsE8ebCzuAOW1Om/Bs7AGbOemkk6wd/GApnn/22WebaOff8847rz3D+0Pcf7BJ/o5NkBbMQkq5/bXc/pfV7iNGjDB7wU7iPlVOfy01hnm0FlYcHMeilV/xZ/HhcQglxh/uWXbZZU0g0UYXX3yxsWUMoa/xywiMD7TT8ssvb4999NFHbVymPyEguBDHBx10kH139dVXNzvkcxaZGBuwDwQQY84+++xjooQ25vAw9uNjE2eccYb1LYQk4wAia8CAAalVZ5zCzvk35cIWsRMELnWin/rcwYLlNttsY3MBC2Npwor3Dxw40N7PIghtz9iw3Xbb2Tu4n7rCjHewiEfZGXu597TTThtnXCo65/C95P2Mjzwfcc2iAWOaL25h07CJF6X8XQjJLbbYwurOorIv1ibr7s/CLnkW/Ln8fhakfAGQxTD6M6KednQxTcYKC1zMh9gKYxJtzSJYPOfyTOycZ3IxLybfW8pOaMOsursdsijEoiUXv+bBuI8d0t8Zp3bddVfjWMSXSLMVFjcZQ7if8Y8xmDZigY4xl0UUH5MR+/GYVfR55diLvisCItBYBCSoG6s9x1ttcDKZvB944IH/lGHNNdc0Z4PV+iIXq9EuhPh+JWKmlKAkEoRjTkQHZ4IIKdFWBBeOFw6HH37G6j3RUpwLBIdHWylXtQS1i68iwjx2/mMnvxJBjbOFY0F2gAtnjwClCUIYZP0dxwSHm4gkQgsHDEfZy8u9OL04LghrmOPY4MS7o4ygR+Amy8JCB44WAvqss84yJwnBsNFGG1k0njZF6LEwQ5sh8PiHZyP4KAtCPim0iFbwGUKABYhqCmrEqR+mR2TE2xq7I0uCKDSLFH7xHaLaiGkcXkRAUT44oghS2nWdddaxZxCJ8guOfE6fw2H10/LTFodgCiPanf5+7rnnWibAkCFDzGHH4ebfRJVcILMgRAQMMeYXIo+INHXB5liIIcuCBSZnwUIAiyE43IguX3zBMS+nv7aEoI4PSKQOcV8rp7/mjX+UFUFMpJn29Z8AZHwl04HxFfHDeOT9lUg/AhPmXL4gST/x9uTv/osJjGew9Pb5P/bOBGyraf3/C1EpY0cSyRQimY4x4RgyZRYhQhGSZEopMmSITsfMQSJKxoOQyCEiDsIRhzIPUYbKPP+vz7p+9/tf724/z7P38z7T+z7fdV0uPO/ea6/1WWuvvb7rvte9bHxlsQbvDt5bO6YK0cmYyAIT72HYZxgbaWvKRN+xRT/KaQuEn332mf9v3lErX8jAxinKHP1G4NFCX4M1Vla7lrrbImaUp21tsOcj7hGH1DfufhaOEN6MF9F7c7VVrmfzdyyf9O3wG0Z/gX2m7Uk27rCwYQuhmeoel1fc/bYIyfvP+864TvvhQcLCi3lGcTQlC9AsgLAIaYk8Eby8qzbuh3XI1U/s2xlX3mg/tG8rCwqTJ0/2Cy3WpxHFjOWMn9lSlBffIxaZWExhPArrRd/mH8ZUEv2O/w7HrKT5pe0zul4ERKDhEJCgbjhtWdaa2CpzXCEQCfZhTFpIm6RyfWhBSXp/NkHJRxmhhvBigsDHE6HF/yPqwsmarUyzwo8VIBQ5CBQmJmYFyGWhxuqNddAmyYhAVuSjFmomGFinWFhggouLbSYLNZNqBCvCMoyEno+ghi3CCKsIohIrGRYom0CFFupcQpt7TKgRaMjYhYIasQQzhBT/Dt1CQwEZbZOwPIgDyklecIguQoT9Bdc9JoVMcBGBce2FVQSLN5O4UFAj/rAAIjYR7WlTdOEBqx0ikTqzOBBXbixrcEAYWd/ESkU9mVCawM7Fh8ksgituocQmr4jnsJ0y9WWux9KNhZwFMqxW4QTVuNAveW/j+nfIDvd7rEXES2Cyi/iBBUKQf6g77wCi0VL4/iZ5X60uSd+/6EIKixtY2+nz9B8EZCio07yvufoNZcUlFzGNoKHMJJ6LKIAJi0+ISlvso22jHiihpdg8X8iHcYzryZdxmQUMxB79jG0eCFgWMixZW0cXNfkd9iyo4PVggiwqSvkb/YC/x0XsRnBTdspoQs+ebZZWvIi4Jh9BjTjCNZwFgrj7EZC874x3hRbULIIMGzbM913ecVuMzUdQY0llYYO+GH6fkghqrLu4TuNyzfhlnPk3CwqhdxRjDu7lWLttjKc9eCfw9uK7aeNvKKhz9RMTp0kFNe84zwzd+rmXPs94H90OEX2vwrbm+8y9vE+42IfJ3MCpr7neUy8W3MOxLWl+ud5v/V0ERKDhEpCgbrhtW9KaMXFhZTtTSmtltg80+SFCQ+tI3DPY+4fVCrGBYM0mKKOWWCYoCFjco5nQm/tj+BwmQ0z87YxrWzFH7IaTyWwu30yGcAE06zcTHYSNdVfCAAAgAElEQVR8VFDzXMoPU6yJuK9j3WMyjPUqKr6w9uGqyd51JtK4rlFOfsP9PqnLt9UXawMTMJ7NM8kPN0/2Nya1XJOXCZmwfiZWsIZhEabstB0cEC026QzbL5tgRFgwKcTKwuQ+m6CO9ptsotEmkVgucPlGsNMGnJN7yy23+IktHg30lVx7+mwCagsSiBb6HCIBL4m4PsM9tB2TW/jYvmrEBS6LTLDNpT8XH8qLVSeXoA4FcjY2ZlGijPZe806x6MDEmbZFcNPPWbCK69/cay79sEV0kAfCjvtwheX/ESVRl/GwbyR5X60uSd+/qKCmnIxHTMhxfY/bRpHmfc02MFNWrLG8a7Q/7wSTfhakKD/iwAQ1AhjvHxYrbQyyvK3O0XHXXPwRkCxW4B2CezHi6bnnnvPbD0KXWvOCoI2i+6DxOKFtw6MM04pS6sgiEc9E9IRWbGsH9lLzvli7sxhGu1N+tg2wzxuxicjK9vxcgpx7GZ8Zi+iPvHeMhbihsxUl13se3o9w5XmUlfvtu2FjAW77eI4w3tEmjIOIVRYW4izMeGUgfBnL6ROIPxblGPdYKAyt3eH9eO3Qdiw8soBHQkiTeDfJI5OlPOynBAnlO0RfsTqEgjppP6GNw7qTF+MFv4d91fZ2M7azeMgCEJ477FePLrzEvU/W1ny/8E6gn9AOeEpE25FFc76bxA7hPWIRiAXqcKEhTX4lnXjpYSIgAhVDQIK6YpqifhfEjuVhIhhNTJZM6CWtJZMEJhxMZNlPHHW3jubD5BLBwISQiVU2QR1aP5k8IXRwc4yzUGcqLwGC+Dhj7TELUC4LdVTsZdpDbc+0yS+WBRYVmHQxccxkzUQ0YQlBzGDJwg0zzR7qsK7mIshvTGrwQEhrobbAcqHLr032aF8mh4g4Jjr0m1A4mUUGi3E2wWgsmDRSvmIJ6nCyd9999/mASXgr0GfYb54rmYWaPo0wQSThZo0AzSSowzzhwaIPLqRM9ugHiKskfLDw0h9gFF0Q4RlxCx/ZBLUtnpnnCfvs2VOLdwMu3NQLQZGtf1N/668IRUQ/E2sC2SHScIenjxCTAVflcN93Ngt1XDvUxeWbcjCRp/1YAMoWlyDN+5qpv/A8eMIWjxPcuxEFiHreFRZ4TFAb37igjdQ5dJnleea2TrA4RBnvNMIU6zdCgrGM7TC8t2atyyTMM5U/raC2cZqtH1FXXhsrzB03ThCzH5++x+IL5aYuoct5WM4kgjp6L4sVvGu4CzOuZktxdWefMdsgeGdtoTZqpUU8YnXlHWU8oe2pc+jybc9lEcECkeFJwJ7vqPu4cUMw03eINcEijblrI0jxFmCRgnE+6nkVV0f6CgHPbOEmWoek/SSJhRoevAdY98MFHu5lgSONoGYsMa58H6ILRvbOEvDM9kzDE++fOEGdK79c3wH9XQREoOESkKBuuG1b0prZRxB3YfvgUwAmoUwAmSDkWuGPFthEHRNqRB2r7XF5MNnkY8jEgT1hpGyCOhT/rJbzMc20J5O8mLRh/WWyb+7aTLQQFgTAscjZhRTU4Z5NE5rRIFpm9QjZE7EWcYKFJW1QskxCHss89UwjqJl8YdGDKwsPTODhFN1DzWJE2M4mnFg8sL262fZQMylECGA5ph1x7bQ91FYf+oJFgA/dtdNYqENBTdRkBDUCMKn13wQ17cLEGnGLFTZaBibJ9DUmrqFVi7pYHohMLFMIEH5Lwoe97FjA4hYczDU/XLjKxCYMjgVvLFO8C7x3vH/cR2RwUiZBHfZXApIhGrfZZptFgpIxdtg+c/7bAtNl20Md977WRVCzaML7R/2yjSlp3tdsAzNtj0UNAcT7A0v6Af0N0cg7zbuIZ4bFrUAUm1gib/ggIthSgoCgz/E+Yn0lkrYJ5uje1ajgxnpq8Sa4N+pWjgswlm7bb22LM5kEbVy9bU8+wibqykv52J6B4MNCmUkQ831h2w79ECtqIQU1HiRY0HE9zrV3N05QW5kZl+lHCNk4UWljCu8odc4kqKMMs7l8036IUsYS88rifhOkLAyykMyCERZ4S1zLeMdCuLnp8+1hIdCCEEafm7SfJBHUtg2AMcG8FswjjLkA3yGzcmfaSx3tK7aAx4Ik30fqYnnaliMbt/ius5hBneGAFxqL9PR/278fl19JJ1x6mAiIQMURkKCuuCapvwViIodrFRMjjtmIO3IqTe3Ij489kyX2EzORZGIZ7u3CXcv2qTEBtb+Fk9/QnTi0jIW/W5RvjqriQ0rwFsQ7E1EC2+AGZoG1cA3jo46QC90gCyWomTRgaWYyHAZ+issfRpQZaxT3ISZxvc93DzUumHakUxhMLFdQMrMyGg8TyUy2bQJD28cJ6lBghcKJiRXWa1wvEW5MsEgW8RpxzO+IchZVmPQjNLGQ0lfoC9Z+uKfye+hSmo+gjlpWcYtHVORKxg8+WBRtYhotA3Wi7dmvbZG4yRuXeybbLAxYIDYEVRo+vB+UN1ycsnwRWrC0yL5WrmiUfrPocJ8JXMpEWdmHaHWDEwKCBQ/EiEV0D/sr9Qqjt8dF+Y6zZMMwzftaF0EdvgOZ3qk072uufoLYwaODRRe8brCOIo5pZ4vnwHhHO9l7w3iFSA4DibE4gljCqhpa/HgXrY3jgkFZoCoEOv0N0YGQxOWXZ9iCIu2P1xHW4XA8TmuhtveZ8YsxlcCBJNqd8ZXFTNu/ns1CzVhBebAIF1JQI9Jxl6Zdwqjrce0YV3fc6LmfMtmCRCYLNYvCCD7eo0IIap7LWGLHA4YWajtlgDGBiP32baNeLE7igcWYyvtJu1MuovtbMMNoHew9zdVPkghq2wZgXhN8hy3oGYtLuK7DGst/2PfCNonrK3j5sPjIQiZ9ilgF8CGOg0Vct37He8IeavPioN6hoOZZ0fzCgKW53nP9XQREoOERkKBueG3a4GrExxFLlZ0PiyWM4CKs6vMBZFLHajpHvFgKJ79MRnETZa8dH0/EPnsh+UCG5zIzgWBSxj9MTnHvwsqDVQ9XXTtTmNVx3DL54IcCjQA3LAAgCpnQYlG3Pcy4XtvvWPER5UxWcJPFxY/JClYwhA1iEOFJIg/+n/3Q1J98EDlYTTj+CesebvF4BfA7iw8EGsLNF6skk33yYO8bixFxgYF4Dq6EiFGsPXbsGQsO7BNmbyzPhgVMeDZCH0YmFGHERIXfsC4jsgg0xSTRJvrwQbQhACgv7UI7EAAMFgheygsnrLBM9uDLPUx4CJpFYpJKGZjghsfOIJ6xulAP6snknPamb9B+NvmiHFgh+Acrm7ULrtvGKFpWysh+SDsLm72rPD/XWbUsxNAWxg/xT7+jfkzWom0KEzuqin6K5QhWtDET32i/RWQl5RP2b/ovrr/0J+qCF0FYl9AN3I5ZYjLLJBNO9DNbSOAdZCEHoY+LKedWI3ixKjIRZm877UqdLbietTOLVfxuR6PxPoTvCX2aa3Altz7ORBoO7KfM9r7SdxDyxjjJ+0f/CvsowYkoH+MN3hPRd4o+x8JBkveVts20+EI+LEZwrBXXEGWZZyLo2TcPN+qBmKBMvJuMZ/zOmEP/oI+z8Eg+LHBgWWMcZIETQUe/QhzR3oydtDFCEaFFnyQ/FsIQ4lhmefdZXKPf8WzeCcY12o6FU/qMvX8stOCxwSIgopZ7af/NNtus1h7rTB8nApDZcU0sxNIPcDu395YxiYVD+LDYRPszHvNdoN/y/2wRYDzkN7aJIChZfKHfEAcBSyT15R2kXpzrzt9hT324FzHJwhxlYJzhd+qMd1L4rQjrEXc/eTNmwwK2lAXLL+MN4xOLhCw2IdTo+yyO8V2AJ14KtDNjKowZA6LPpk6WF32P95FFYN4/xkDup8wsVPCuY2mln5IQkfQBnk1b8n7xDvP9sXOa2YYCb/qDnXtPHRjP4p7LewqHTP0ES3L0Pr6fiNJoP+QbQwwP+izlZ4HJttawuMP7wThNHeJS2FdoayLRc3wjzPhv8uIdwgpN3+b9YssBYptvAh4d1JsxjPtoB9qRvpcrP/qmkgiIQHUSkKCuznavt7Xmg86Hm4R7bK4V6nz3EMcBwqJD1GI+6kw44p7NxITr+HAzGcgVTK3eNsT/FTyT5bq+16vay5/Lel/tfCqt/lihbbGHhZ+022uS1MeiziOOMo27SfLJdg3jOwsliH87t7yueer+3ARsbzbcbdHV+hQLpLg8hwvW2XIsVD/huSya8Nxi9Wmrh/pd7j6iK0RABLITkKBWD2mQBPJ1ec4GA4si1p7wnOq4622fKRbBTOelNhToEtQNpSVr10OCumG2q2olAiIgAiIgAiJQeAIS1IVnqhwrgEAxBDUiY9asWX5vXy4LEC6YuA9aIJoKQFKUIkhQFwVr2TOVoC57E6gAIiACIiACIiAC9YSABHU9aSgVMzkBAqOw9zBM7ENjb1ymqKBJcmcPHEF6wkjRme7DhY7ri+2qlqTcxbiGvW/scWafryX2o7HPjMjNSvWTAHtwCYLF3tEwsb+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hVI4Ntvv3W33nqrGzx4sOvXr5/r1auXa9OmjZsyZYo766yz3LrrrutOOeUUt/XWW7uFCxe6K664wj388MP++r333tstscQSqWr1448/urvuusu1atXK7bbbbhnv/f33392rr77qn/fee+/5Muy0007uhx9+cBMmTHDnnXeeGzhwoDvggANc+/btU5Xhzz//dLNnz3bjxo1zAwYMcMsuu2yq+3WxCIiACIiACJSagAR1qYnreSIgAiIgAiKQkMDbb7/tDjnkEHfNNde4Tp06+bvmz5/vjjnmGLfFFlu4QYMG+d8QonfccYfr2LGj/ydtmjRpks8XQXzQQQe5ww8/PGsWiP2+fft6wWxl4IYHH3zQjRo1ypeldevWqYoxd+5cvyDw/fffu4kTJ/o8WrRokSoPXSwCIiACIiACpSYgQV1q4nqeCIiACIiACCQk8Nlnn3lxe/zxx3thTZo8ebIXvaeeeqo799xz3WKLLeZmzZrlnn32WXfUUUf5/88nYaHGKty5c+ecgvrDDz90hx12mBs2bJjbdddd/eOwXA8dOtQtWLDAjRw50jVp0iSfYrhp06a5Cy64QII6L3q6SQREQAREoNQEJKhLTVzPEwEREAEREIGEBL766isvbo844gj/73nz5rk777zTffzxx97NG2vwkksu6W688Ua3//77e3ftfFMaQf3444+7M844w1u011tvPf9IhHTv3r3dLrvs4vr06ZNvMSSo8yanG0VABERABMpBQIK6HNT1TBEQAREQARFIQIB9yf3793err766GzJkiBs/frzbdNNN3T333OOt0riCs58Zcb3XXnslyDHzJWkENUIe9+7u3bu7xo0b+0w/+ugjX54HHnjA7+vON8lCnS853ScCIiACIlAOAhLU5aCuZ4qACIiACIhAAgImcldccUXXo0cP9/zzz/v90wTtGjt2rLv66qu9gD3xxBNd06ZNa+X42muvOfZGZ0uI8A4dOvhLkgrqNPunyZNFACzrmRJWddzZzUVcgjpBx9AlIiACIiACFUNAgrpimkIFEQEREAEREIFFCbCf+J133nHrr7++O/bYY13Lli29dfiiiy5y++yzj+vatWtegciiT0oqqIu5f5oySVDrLRABERABEahPBCSo61NrqawiIAIiIAJVRwD3aoKP4ebdpUsXX39E53bbbedGjBjhg5OlPSIrDmJSQc3+aSJ7s5d7nXXW8VkVav+0BHXVdW9VWAREQATqPQEJ6nrfhKqACIiACIhAJRDg6Kr333/fn8OM8M119FTSMnN81PTp0714Nrfu119/3UfUvvbaa92qq66aNKuM17311lt+LzbW8J133tlHEd9ss83cMsssU3PPzz//7F566SU3evRoN3PmTC/yEfVz5sxxiOzhw4e70047zd/btm3b1GXClfyVV17xCwectU39Ntlkk9RnWad+sG4QAREQAREQgToQkKCuAzzdKgIiIAIiIAIQuO2229zs2bNds2bN3M033+zFZqEENZZjUrhH+rfffnMIXJ6nJAIiIAIiIAIiUD4CEtTlY68ni4AIiIAINDACb7/9tg+wxZFShRLUDQyRqiMCIiACIiACDYqABHWDak5VRgREQAREoJwEJKjLSV/PFgEREAEREIHSE5CgLj1zPVEEREAERKCBEpCgbqANq2qJgAiIgAiIQAYCEtTqGiIgAiIgAiJQIAIS1AUCqWxEQAREQAREoJ4QkKCuJw2lYoqACIiACFQ+AQnqym8jlVAEREAEREAECklAgrqQNJWXCIiACIhAVRMolqDm6KwePXoUjW3fvn3d5Zdf7po0aZLzGZVUlpyF1QUiIAIiIAIiUGQCEtRFBqzsRUAEREAEqodAsQT1559/7nr37u0efvhhD5Pzos866yzXqFGjxHD/+OMPt2DBAkdeM2bMcBMnTvT/cP5zu3bt/PnPHTt2zJlfJZUlZ2F1gQiIgAiIgAgUmYAEdZEBK3sREAEREIHqIVAsQQ3Bp59+2vXs2dN9+OGHrmXLlm7cuHFu5513rhPcefPmuZEjR7prr73WH/U1ePBgt8QSS+TMs5LKkrOwukAEREAEREAEikhAgrqIcJW1CIiACIhAdREopqD+888/3U033eSOO+44D3XjjTd2EyZMcOutt16dIJPvpEmT3KWXXurzX2eddXLmV0llyVlYXSACIiACIiACRSQgQV1EuMpaBERABESguggUU1BD8vvvv3dnnnmmtyiTjj32WDdq1CjXrFmzOoFGII8fP97nT55JUiWVJUl5qeMTTzzhllpqKbfDDjskuaXg1/z888/u9ttvd126dHFt2rQpeP7KUAREoDgEpk+f7r2DDjnkkEQP4F0fM2aM69q1q1t11VUT3aOL6i8BCer623YquQiIgAiIQIUQYG/zG2+84V5++WV39913uy222MLtvffe3tp74IEHehFXqDRr1ix3xBFHuBdeeMFnicv2gAED3GKLLVanR/z444/u8ccfd7vuuqtr2rRporzKXRb2f7/22mvut99+q1XelVde2bVv377Wb7ipv/LKK65fv36p9p4nApHioi+++MIHgDv99NMd5VQSARGobAJvvfWWXwhjS0x08ZLYFL/++qtr3LjxIpXQu17Z7VrI0klQF5Km8hIBERABERCBEhB48sknfdTvOXPmuFVWWcVP9nbaaacSPHnRR5SzLBZobcqUKa5bt27uvPPOcyeccIJr3rx5rUUBhP+IESPcRRdd5FZaaaWycAofOnXqVPfoo4+6YcOGxU7Ey15AFUAERMATIM7EOeec4wYOHOjWWGONGipff/21u/76693SSy/tsEazkMpCJ1tywgVJvevV0ZEkqKujnVVLERABERCBBkQAiyyWaSJ9k3bbbTc3evRo17p165LXshLKcsMNN3gx/dBDD7nNN9+8FgPKd+655/rfDzjggJLziXsgE3Dabo899vDu30oiIAKVR8BiRfzwww/u5JNPrvEC+uabb7y1mt/MEwYr9qGHHup22WUXN3z48JqFMt71s88+2+2zzz5u++23r7xKqkQFISBBXRCMykQEREAEREAESkuASV2fPn28ZYTEf7OfOqm7diFLW86y4KqOyzv71zkjO7qoMHPmTDd06FB3zTXXeGt+pSTc64nUfvXVV9d5D3yl1EnlEIGGRAAPoL59+/pjCjfccMOaqvHu4pkzZMiQmncX8Y2QJr5FdGGP6zmiEC+ZONfwhsSsWusiQV2tLa96i4AIiIAI1HsCWEWOPvromv3UY8eOdYcffnid91PnA6ZcZfnss898nTfddFN3ySWXLLJfHes1wYSYFCc5EiyfuudzD+XGPR039HCynk9eukcERKDwBBDCjKksxi2zzDI1D2Dhji03vLuDBg1a5Pc777yzVvAyxh+s2Qjqup7KUPhaKsdCEJCgLgRF5SECIiACIpCIAO639913n1t99dXd1ltvXXPPe++95xYuXOg22mijihI9iSpVxossOvfxxx/vCNDVrl07f5QW4rLUqVxlmTZtmnedvuyyy7yVPkxmve7cubMX3dHEHuwXX3zRYcUmqNt+++3nvvrqK3/mN/XZfffdE0fj5llYoQhEhAs+bWGJ/o3rZxgoDTfS/v37exfRpJGDS92mep4IVDOBiy++2L+3bBkJgz6yf5oYCH/7299qecSweMdYPHnyZB/c0ZK96wSqxPVbqeERkKBueG2qGomACIhAxRKwY6XOP//8monFL7/8UrMXOM7CmLQyCCBEeTTic6b7F198cW91aNSoUdJHVOR1tkcYawlpr7328udJt2rVquTlLUdZsu2fRhwjpHH57tSpUy0e9Jd77rnHBynjGC3crznmBn4HHXSQPz4MUYxQz+WmSb1vvPFGt+OOO/pI4hzPZa7cCxYscL1793abbbZZLWsWhcFqTqJ8SiIgApVDINdiXLSkHCN40kknOcQ2Y0HLli1rLmGsIcYDHjJ61yunjQtZEgnqQtJUXiIgAiIgAlkJ4EJ3xhlneCuqub6Zy2737t0XsTCmwcmxVRxflSatu+66bt9993WI6/qcsIpinX3ggQd8NRBqBL0qx2JBKctik953333XC+JoBG8WcJjkXnXVVW799dev1cT87amnnvJRebE+Pfjgg/4oK0Q2HhSwxIsiiYsmFm6OTDPxzqTa9rO//vrrXqDjNhparSgMiwH8nQBzTZo0qc9dUGUXgQZFwBbjTjzxxERWZcYLvm2I6bhz7rF2f/LJJ3rXG1Qv+f+VkaBuoA2raomACIhApRGwoC2cG4wFdbnllvNFnD59ukNM33vvvbUiNHO2J+64//jHP/zxULjH4mL3l7/8pWRVw7qI+C92QtTVNeH6jKBjvx6JCV653AtLVZZc+6cRzexdvPLKKxcRxizA4KHQtm1b795NQKFo30zaJpYX1x922GGOSbi5mCPU8chgXyXnkoeJvZjPPPNM2YLJJa2frhOBaiOQzbslyoL4EbzznHG///77x8aw0LvesHuQBHXDbl/VTgREQAQqhgB7fImYilWYY0RsTxpWOsRGXIRm23u21lprLeIuW4qKIaixWBY79erVq86PQBTCkLNQsbpjEV111VXrnG8+GZSqLLZ/GvfqI488cpGiZhPU4cWZ+mbauiOecb0fP368W3PNNd3vv//uXTyxTEUDG5G3JtlpCet6ESgNgaSCGo+c0047zW/rwDId7rXW4llp2qoSniJBXQmtoDKIgAiIQBUQiNs//dNPP/nJCHtU4/ZPY23F4jds2LBF3GWjyJjYYClIk7B2E2E50yQoTV7lvtaCguHejNthhw4dylakUpUFt2r2OMedP03lkwrquL6ZFp6J59DdO9v+afK/7bbb3HPPPScLdVrYul4EikzABDXnTWc6P5p902yvYQFzm2228SX68ssvHb/j+RImFo5nzJihd73I7Vau7CWoy0VezxUBERCBKiPA/mks1Fh8O3bs6GtvLrsc/bTnnnu6W2+91bvNLbXUUv7v3MOxJHHuslF8BDfD0pgmIeSbN2+e5paKvZbI1LjF//3vf/eu8eVcJChFWXLtn6ah5s2bV7MgEw1KFjYk/YyFnbvuusvvtaYvXXHFFd7qvfLKKydqcxPP9G0LPJRt/zSZMhlHiEejCCd6oC4SAREoGgHzjiLQYNwJAYhmFvOI3L355pvXlIOxZOmll14kCKICEBatqSoiYwnqimgGFUIEREAEGjYB26OKYDHREh6zxBEkSy65pPvggw/cwQcfXAMDCySr+nHusqUmxr5vgl5hjahrQmjdf//9buDAgQUJRkVALIJvsWCBRb+cQdZKVRbzXthqq61ivRtoI3PlJnJ3eDTVN99844O40Z64aJ9zzjnuzTffrAlsRvvwj53pzdE57LHGA4IFizZt2izSBWwC/te//tXnTf+mz9iWhuj+afPO2HbbbWsm7Nxj1+NpwHtrfAcAACAASURBVDFySiIgAqUnYJG5WXQNz5qmJET1J7YHi5ahmCbuBwvGAwYMqBUE0Rb/WOjUEXmlb8tSPFGCuhSU9QwREAERqHICJmwee+wxH7yFPcNE5OZoEVb0can76KOPXM+ePWssgoXa11oo9FgYKG/0rGPynzt3rg8CRh3WXnttb3knEaAGi2fUWszeX4RTIRYKEHlY+BH6p556as4jngrFIy6fUpQFIX333Xd7AXzLLbf4o6qInk0Atjg3dxZlsCaF+/YR1Ex6u3bt6q3RWJRoE8QtHgvUg2OzmjZt6quJoOZ+onHjLZFpUkz/pky4ibKwgCimTHHtjPWcYHQcp2MeG0ziCaB2yimneKEfncgXs+2UtwiIQG0CxERgOwneKowRlvh2HXroobEeUZwrHz1xgO8B3w0W5exdF+uGRUCCumG1p2ojAiIgAhVJINyjivjBmkeEZVy7//jjD4e7bLNmzWpcvalEmv3Tpah0nKC284cJLoVwwzpp4vnTTz/1FuP27dt7gUV9LRVKUNsRVa1bt3aXXnpprWeUgkn4jEoqS1guIsVjVb7uuuvcCiusUPMn63ccV4VwtnPMOSs20zYArNazZs1yBx54YEa8tvWAvnHCCSe4zp07e/EeTZQLCzb9hr4fJibgLNBwv5IIiEB5CLBAyuIWR14lOT4vUykZ70ePHu0Xy6LvenlqpqcWmoAEdaGJKj8REAEREIFFCMSdP50LUz735MqzLn+PCmoEGJMkxPLYsWNdly5dFskeSyeWDETViBEjaiyehRDUWF3PPPNMh3AvZ0RvKl1JZYk2Au6WWO45C3rnnXeuSxfwZ1UTOT108yRDnoH1Gq8K3MeZNE+ePNlbmceMGePWWGONWs9l3zSW6U022cQdcMABsWIbCzau6koiIALlIWAeIyyw5XsSA+86x+ZtttlmBdkuVB4SemouAhLUuQjp7yIgAiIgAnUikPaMX9xrX3rpJS9WZ86c6QM2bbfddmW1vgIgKqjff/99L5bZTxueqx3CssjPHOvEnmkTdHUV1Fg/EXDPP/98wcQ0btBY2pk4mqtzkoavpLJkKi+WZVyxL7zwwrwtRAsXLvTtjOtm1MpERGCCmuEKvvvuu/tFDqzS7GvnKJ1oojzXX3+93/u97LLL1vozPK+99lrXrVs3t8oqqyRpAl0jAiJQJAK8y0OGDPFjRz7HEBZi7ClS1ZRtAQlIUBcQprISAREQARFYlADWS4QFe4vDfaz1jVVUUE+dOtWLJfaEI25xHY5LiNQePXrU2hNbF0FdjCOp7Nxoym+BuJK0TyWVJVt5KSd7n0ndu3fPKwI6+7bZ/xjn+kn+7KvkyBzE9vTp0/3+6Lhr7agd4gWwHSCaiJCO2zmLSEoiIALlJ8A7+cILL3hPl0aNGiUuUK53PXFGurDiCUhQV3wTqYAiIAIiUL8J2N5UrJ52HFZ9rFFUUOOSjps3lsi4M7StjoUW1IU+koq9xIhNrKJYcdu1a5e4eSqpLLkKjeV3woQJbq211qo5MzbXPYX+O1GAsXITmRwXUCUREIHKJ8A3jLFu/vz5br/99ktUYKL444VCzJANN9ww0T26qP4SkKCuv22nkouACIiACJSQQFRQ446OWy6ByDJF67ajV9gvS5ApIlGT8rVQsyf7mGOOKcjxWAhpImVzluptt93m92MThTapBaaSylLCbqBHiYAIiIAIiEAtAhLU6hAiIAIiIAIikIBAVFCz1xsRiivg+PHj3ZprrrlILnb015w5c7xotT2x+QhqixqOG3H//v1TH4+FgOacb474+s9//uMmTZrky04iAjnnp8YFVotDU0llSdB0ukQEREAEREAEikZAgrpoaJWxCIiACIhAQyIQd2wWwdOIHs2xTHHRmglIw98JrMbeZEtpBbUdSYWVuxgJN0ZckVu0aJEz+0oqS87C6gIREAEREAERKDIBCeoiA1b2IiACIiACDYNAnKAmijdi+pNPPvHHYjVu3Limsrh7c8bwa6+95q666qpa0ZzTCmqCXLGHr1hp3XXX9Ue6LL744jkfUUllyVlYXSACIiACIiACRSYgQV1kwMpeBERABESgYRCIE9TU7PPPP/eByThaJQw+s2DBAu+aTWRYokOHKa2gbhgEVQsREAEREAERaHgEJKgbXpuqRiIgAiIgAkUgEBXURIzm2CPE8n333ed+/PHHWm7dL7/8snvkkUfc4MGD3ddff+3GjRvnjw/jSCQJ6iI0kLIUAREQAREQgTIQkKAuA3Q9UgREQAREoP4RiApqXJ9nzJjhDj74YPfxxx/7IF9nnHGGF8wkBHfz5s3d1ltv7YOAEcirV69e/m8S1PWv/VViERABERABEYgjIEGtfiECIiACIiACCQhEBfWHH37oDjvsMPfcc8/5u/v06eP3THPeNuniiy/21mlL7IHefvvtJagTsNYlIiACIiACIlBfCEhQ15eWUjlFQAREQATKSiDTHup8CiULdT7UdI8IiIAIiIAIVB4BCerKaxOVSAREQAREoAIJNCRBTQTyZ5991r344oveor755pu7Lbfc0i222GIlJ8/ec87A/uabb3xZ9tprL9e6deuSl0MPFAEREAEREIF8CEhQ50NN94iACIiACFQdgYYkqDnPmn3dw4YNcxz9NXToUC9kd9hhh5K2688//+yjo++6666uS5cu7v3333fDhw/3/6y88solLYseJgIiIAIiIAL5EJCgzoea7hEBERABEag6Ag1FUH///fc+2vguu+xSE5X8jjvucM8880ytPeClaOCZM2e6fv36ueuuu86tt956PlI6R5B17ty5VsT0UpRFzxABERABERCBfAhIUOdDTfeIgAiIgAhUHYHLL7/crbbaaq579+51rjuu1hyjReAyC2KWJNP//ve/bsqUKe7LL7/0opOjuX755RfXt29ft9JKKyXJws2bN88HU8M63alTJ38Pgnrs2LH+3y1atMiZD6L89ttvd7Nnz3bHHXeca9eunSNI2+TJk92hhx7qo5snSVOnTnUXXXRRzXNNUK+66qreaq4kAiIgAiIgApVOQIK60ltI5RMBERABERAB59wHH3zgz7VGwHIk17333uujiJ999tnu0ksv9cdyvfHGG1lZrb766m6jjTZyPXr0cNdcc00tQT1mzBgv8pMIc65bf/31/d7nDTfc0FuTKdMTTzzhLrvsMvfoo4+6jz76KGtZOnTo4ObPn19LyJugbtWqlTv33HPLsqdbnU0EREAEREAE0hCQoE5DS9eKgAiIgAiIQJkIfPLJJ65JkybegsweYxJiOm0gMazKWNmvuOKKvCzUBDQjj99++827Z48cOdKLayzKiHF+S5oQ4bfccoss1EmB6ToREAEREIGKIyBBXXFNogKJgAiIgAiIQGYCCxYscL179/aWaoJ5Wfruu+8cQb6ypUaNGvkgZEceeaS/f5999vGX4+r9r3/9y910001uueWWS4T/wQcf9BZqLN2I66OOOsqdeeaZbtttt3ULFy70v2VLjRs39hb1008/3T+/bdu2NXuo2U+dRpgnKrAuEgEREAEREIEiEJCgLgJUZSkCIiACIiAChSbAfmmiYG+wwQauf//+7qqrrnJt2rRxV199tTvhhBO8y/cXX3yR9bHLL7+8v//CCy907FPu06ePw+I8atQo98MPP6SyeI8YMcILeCzTM2bMcIMGDXI33HCD32fOXm/cubMlonhTnhNPPNGdd955rmPHjv7oLIT+KaecUmM9LzRH5ScCIiACIiAChSQgQV1ImspLBERABERABIpEAOE8Z84ct/TSS3vB2q1bNzd37tyaM6TTPHbWrFk+GBgRtn/66Se/j5kgZWmOqpo2bZp312Y/9pVXXulatmyZOko4Yh7LOHkhoh977DEvxFkwwJquJAIiIAIiIAKVTkCCutJbSOUTAREQAREQgf8jgBWZfdTsm8bFu1mzZm7xxRfPiw8u2d9++62/FzfvNPlgmX7vvfccQc4Q5Oeff763MPfq1SuvshCMjLrhBp40QnheD9JNIiACIiACIlBgAhLUBQaq7ERABERABESgoRPAooyFm/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8298MIL7pFHHvF/W3LJJd3s2bPdFlts4fbcc0/XrFmzRWp8wQUXuJYtW7o+ffqUlMZ7773nPvroo1rPXHPNNV3btm3dl19+6d54441af1t55ZVd+/bt/W/Rvy+//PJuo402cksssUSd6/Dhhx+6999/v1Y+TZo0cZtuuqn/bcaMGe6nn36KLXedH64MREAEREAEREAE8iIgQZ0XNt0kAiIgAtVHIJOgnjVrljv11FPd5ptv7s4444wa8fzHH3+4cePGub///e9ehG+77bZuscUWqwFXLkH9448/uldeecUdffTRbocddnDnn3++t5Q3atTIsTCAsEXkf/fdd+6f//yna9eunWvatKkvN39/7bXXXP/+/d3xxx/v9t57b7fccssVpDNQrnnz5rnTTz/dvfPOO+7mm29266yzjlt22WXdn3/+6RYsWOCmTJniunXr5i677DLXs2dP/+ylllqqIM9XJiIgAiIgAiIgAukJSFCnZ6Y7REAERKAqCcQJ6s8++8wL01atWnnRjPgLEwL0kksucbh333HHHa5Tp05lF9QUgLoccsghbr/99nPnnntuLaGPsB0wYID74IMPfJlbtGhRq06vv/66mz59ujv22GNr3VeITgHPww8/3Ful4RYVy6NGjfJi+qGHHvILGEoiIAIiIAIiIALlJSBBXV7+eroIiIAI1BsCUUGN1RSBd9ppp7kHHnjA7bPPPrF1QYAedNBBXkxfffXVNRbsclmoKSRW6MMOO8y7a1MHs0Dzt08//dQdccQR7ueff/YWdlzBLfHb9ddf7w499FDvrl7oNG3aNLfHHnt40Rx1hTehT9nHjh3r/vKXvxT68cpPBERABERABEQgJQEJ6pTAdLkIiIAIVCuBqKD+4YcfvOvzhAkT3OTJk93WW28di+arr77yVlf2H995553ejZlUTkFtZVpjjTVqCerff//d3XDDDd4CPGfOHF+39dZbr6Zejz/+uEPYZlo8qGvf4NnnnXderAXaFgG22mqrWOt1XZ+t+0VABERABERABNITkKBOz0x3FJnA3LlzHXsyf/31V7f44ot7F1IC8fAPexw33nhjt8wyy/igQkwwmQBzDdcuXLjQsW+TAEHrrruuI5gQ///MM8+4p556ylvGyIPJPXsmkyRcVu+77z63+uqr1xIMBDbieYUKSJSkLOE1Vi/KRsRl9lLuv//+DoFAMCgEwS+//OI22GADL2BwUUUA8fcdd9xxkSBRuLciHnAxnT9/vjvggANcx44da1xaqeubb77p24FASc2bN/d7OmknEi6/BGh69913a35beuml3dprr+1dZ7/99lt/Xdg2/P8333zj87V8wjq2adPG30+iHcgbkRNNlId2iAt8FV6bKw8CU02aNMl9/vnnnieWwueee87vpaXcu+22m1t11VV9lmE/5f+pK2WwPbb8mz7ZoUMHt+KKK/p+SNCu559/3l+DpRMrKO0RJvbQ4mZMRG14brbZZm6XXXbx/fa///2vb5tMievp8/RN42nlCi2wdj/C8NVXX3VrrbWWvy9Xigpq2rRv377uiSeeyOqCXMmCGq5Yey1qOdZ0/oHhPffc4+666y63/vrrezT0VfY1n3DCCTn7Wi6WcX83CzSc6QPRwG9Tp071e75vv/12P4YpiYAIiIAIiIAIlJ+ABHX520AliCGAqMAdExdR29+IGyb7GgcOHFizd/B///ufn8gTxIeEZefJJ5/0bpqrrbaaFy4jR450X3zxhRs+fLh36+TvuGyy3zOpiGCvJYGLzCqFUD3rrLP8M+P2ORa7Ua1eLCqMGDHCT+6x/g0ZMsS731J3RCwuowg/6stEnMUHeLz88su16v/000+7iy66yF1zzTVefCMo+/Xr50466SR/nyUE+aWXXup/Z0HCJvhEdkZ8kuLaDtfgaNsgHi6++GL3n//8x11xxRU+8BMBq7AAItIQ9xbd+KWXXnInnnii69WrlzvyyCN9O5qYW2WVVXzbIoyypSR5cD+ClTYlGBU8scA2btzYwYiAW5dffrnbfvvtM9aVRYaTTz7Zc8MtmLJ+//33ni/imf3GlJX+TFshzozxW2+95es5bNgw/xvcEHWffPKJ369LH0SEI9yN/bPPPuuDff373/92//rXv3z7sAAQfX/i2Dz88MOua9euvl4wJDJ3thQV1PQn2hVLMxbqXXfdNfZ23tODDz7YW3rZS21BvJJaqOkr9L2kiUWEuAWE8P64fdKhOzeClkBr8LV933fffbdj0eWvf/1r0qKkus72TyPgzznnnEX2T994443+2DLtn06FVReLgAiIgAiIQFEJSFAXFa8yz5eAWbSYyA4dOrQmm9tuu81bLG2CywQfMYfQJjFBZw+iBRJikn/KKad4N1OsrSQET+/evd3uu+/uBVquhMBDcISunzbx7d69e8mP/KG8cfWifJQHAXbggQc6Y4iFEy52rA9WNuqNVRIRhRBHpLFoEO7ZZF8plrpwzysiBEGJ6CNQE6y32267WqIjU9tF28aCQlHWsI3J0wS1udpy77333lurDUwQYTEO78/Unmny4FoWXkIroe0XxiMACyHiOFpXhDNCHMEdBowinzFjxjj6LwsAluhbCFLyw4rNIgb1sfairWgbBDgLIVhSzzzzTG8Nj7JngeG6667zAp0FHyyY0fcnyqauFmrye/HFF31gLxa1eA/DKN5hPbt06eLFdPjOJRHUMGCBjEWCpAnvCRYUsp2Vbf0Hq7/tk8aTBU+Mvfbay7d9jx49avo2CyAIahaTci3eJC1n9DrbP01b4yESJsp79tln+wUy7Z/Ol7DuEwEREAEREIHCE5CgLjxT5VgAAplEGa7gJKyZJEQZk2AEMikUbbiFY0XGnTiM1GvWZaxRTFxxF86UEFGITo7JCS1ruE8jXhF5oXDCzRaB8Y9//MO7JmPd/Nvf/lbQ4EFW/mi9mHBjycSCxoQ/E0OzFmPNRITDcN99960liuHx4IMPeotouOeVZyCwjzvuOG9lrIugJi/EIYIJy7hZLeMENb8hEBGMZglPK6jT5BEV/9Y/oi63IWMs59xHndhuYMks6YjgaPArs9zidYFVkiOYCEZl7ry0Ff2I9uR+rORYgXHLj7KnXyDQsWzTt5MI6rSvalyUb56F0MNFGnfoqIjFis2Cx8yZMx0W1jCQVxJBnbaMSa+PvgeUa/To0X6xCOu2CWr6PwHV2NsMext7cj2H/PEMwQvj1ltv9eNArqT907kI6e8iIAIiIAIiUHkEJKgrr01UIucyisEoHFyX2VeLO2lUUCOUsSbhRsuEH4EdJvab5tr/bGIIgUQeZn1j4stEO26fowVqwgI8aNCgrO1J+QcPHrxIuZiEc39cyhRMKXptJkHNdaH1DVHHgsS1117r2rdvXyubcM86f8C6jwUWroiObIKafe177rlnTX54EmD9Cxc3cF2fMWOG34OLMMONHPd8xHw0GBSWOazGnB+M+KE9scZjDU5ioaYgSfPIJKijVnVjTJsjiFlMwaUbl2/rK9QH128CdoWeApQnzI/2Di2iuQaCOPZ2j5XL2gCxTdk22WQTb/HO99zkbOdQ45LO9oMtt9yyVtHff/99Xy+2bmClDlM5BbWNF1id2SeNpTp05za+eA8wTuCtwSJFnAU+rq1YSOD8bepoUcGz3WsLRIxnWMyjMR60fzrXG6G/i4AIiIAIiEB5CEhQl4e7npqDQDYxGN7KZJjAVRZdOBRCWPSynSWbpBFM8IT7pwnKxd5X9tXG7Z+2SLzsg820p9SejdCxYF32G4GsEIuZ3EpN5DMBD63maQR1eJYtgjqpkCPYGUG7ENSkuliorby4SWPVReyyUMECSNTl267FQotwgzsBwmiHpC7fafLIJKhZAMGKzBYA+pb1UwLl4cmAwGfvK5ZY2xdt17BVIeoRYf0Ld3v25SI4sx0/FbZxEkEdunyzmIFLOf0GztncoTO9G5kENdZYFkreeecdL5xtewH5sDhCMDZc26N9OomgNrd0FlySJt5NFg9y7aPmPWCf9Pjx433cgNCd2/jibULK55gsuFB+ypFLiOv86aStq+tEQAREQAREoLIISFBXVnuoNP9HIImgZoKNC3DPnj1rxEFUCOGCSvCxqLWTSS7BhhA9uM9mShYgC6Fke7Bt4oslEgss7pwIFcuHe7BMh67ShWxY28uLVQ0hgFXNEtxwT99pp50yWvnNEoaAhQ/16datm7fARyMH406PiysRvE0c8d9mhayroKYu1IE2wt0WC3mcyzfPxtLLHu9tttnGC2nc6xG1aQR10jwyCWpEI2Iad3kYRPupBYu7//773S233OLrY4G7WCiILoCYGzp7q1kYQrThbRHdixxth0yLGWE/iHP5xrWevpntiKtsfTUqqAlAhzUVIYpghxseF3Y+MgtGLEZRrw033NC/hzCxdymJoCY6Op4R/DtpYlEKKzz/zpbMUwPmBHMLI66bOz4xBrAwF+uYLCuf7Z9mSwXbB8Kk86eTtryuEwEREAEREIHSE5CgLj1zPTEBgVyCGiGG+y/7b9nfaCkqhExAsX8xdMPlCC0myuG90WLZ/mmEqx2dYwLw+OOPd48++qiPikw0bXM5Jw+sXrgxI16ibuYJqp7oEqsXwZNw18b6RdkoJxG+sUwaQ477okx2pJQJViJrs6BgIhDra2i5xGKH0GOxAAsb+7MRT/b/mURd0qBk3G8WZ6z5iC7qESeozYpNYCjKSHT2tHuo0+RhAcwQ++YGj3hE0HMGMII+0z51+iTX4bJrEdgR0wQLw3rNYgcJ7lhzWRjCus2CDM9DiBPAzI7nirZDKMCiAeGyCWqzULOAYsHRcJ9nPzyBwujTuayoUUGNtwZ7vlmQob6UHSu7CWZY4PYMD8Qt7wTeB3YcVBJBneiFyPMiC+THNgZ7jywr8x7A+yW69z3Px2W9LfQaCeMycFOS86dxWacN8TZJ0pbFqIPyFAEREAEREIFqJCBBXY2tXuF1ZvKIWzH7iInyzAQcl9q2bdv6kiNOcIudOHGiP0LLRCuWQKzF7DXECsfeWsQQggRhw4SfgFZYphGIWLazRes11+rHHnus5sgmjhli/y5WaPLn2CryseO3Mu25LgZyzilGkHDMFcKaY5MQYQQYQ7yYsGUvOfw4o5p7sEqzuMAigwkoRB17RQm2dtRRR7mvv/7a77m1RYgpU6Z4d2Ws8uE+a0S4RXcmWjdsWOiwtiMoG+KK/acIeEQKbdO5c2e/IMFRUpT5wgsv9Gctv/HGG95dGksulk0WPBCC/J32Jj+stywO0AcoExZzBC7tkWkBA5fjNHmYoKZMcKKMlB83YgQo/SfaTykb9aIP8N94NSA0sWhvscUWDosn9cWrgf3WbFeg3+DCbq7JiGzuo66wxnWa/swzzUuA5+JazeIJnBDqtC1HjGEZDsvFc7kXCy9iHQssCyJmiaX96L/0IcRwLjfwOJdvc5u2Ph4eM8UWAYL38RwSohWObMcglVtQs3jD2BANlmYiloUGthcU65gsrO70Y8Qw0eMJ7HbMMcf4RRveJwLS0U94F/k358ezYMEWgWiMBWtLxDRjZq7FkWKMScpTBERABERABKqRgAR1NbZ6Pa+zTcLtPOJodbBc4qKJiLAzrLmG37GoZdufHOYV7p9mLzSBp7gXS6K5oSLsQpfxNPunC9UMmeoVEBbjSAAAIABJREFUWoo5TxlhSiJQVabJNoIOQYgIN5GH6EC4IQbDI5+s/LDAJRmhhPU4GkypUPUsZT7Rvfhp+k2ucibph9a/8IDgCKhiJtyyOdsYAc9RaNlSpj3U+Zav3IIaLxXei7gAgCwycaoAix/FOiYrX266TwREQAREQAREoHIISFBXTluoJAkIIEawfmKFMbfRuNtwa0VUYw3NFZgo02Pjzp/OVcR87smVZ75/z+U2nzRf9pliec4WYA3vAPagYlWzs6OT5l+J12XaQ12JZa1rmXDLxjsBt+xs8QR4TkMT1HVlp/tFQAREQAREQAREQIJafaBeEcBKzP5S3JLNbTSuAlyHtRQX03z2MWc6fzoTLKxZL730kg+sxXm7WMbZ35rPswvVICao2QMaWurT5o8LcocOHbylLluKBpxK+5xKuh5Bjat13PFFlVTOQpSFRSBSroj0EtSFoK08REAEREAEREAEGhoBCeqG1qINvD64whJcCjfYbHsEEcTfffed32ubK9JvHDKeQeRijjoKz5+uL3gRSVgd2T+O2zB7ZDkeiABlaRMsOIYol9sr3gPs+c1l5Uz7/FJez554gmix95co4uxbJshTErFZynIW6ll4ctBXiAieq30lqAtFXfmIgAiIgAiIgAg0JAIS1A2pNVWXghFAkLO3Enfx+iwQCwZEGYmAc+7dd9/1QbwI8FaIvfKXX365j0pP4DIl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NfAyz5o1y913332xtVx99dXdgQce6JZaain/94cffti98cYbta7dYYcd3NZbb93AKal6IiACIiACIiACIiACIiAC5SYgQV3uFtDzFyHw5ZdfepH86aefuvPOO88hsPfbbz93wgknuJYtW7qNNtrILbHEEv6+t956y91///1u5MiR7owzzvBCes0113Rt27YVWREQAREQAREQAREQAREQAREoKgEJ6qLiVeZ1IfD222+7Qw45xL322muuT58+btSoUa5p06Y1Wf7555/u6aefdsOGDXPDhw932267rVtsscXq8kjdKwIiIAIiIAKewM8//+zOPvts9+qrr7pbbrnFe0YdddRRbp111nEjRoyo9T0SMhEQAREQgeolIEFdvW1f8TXPJqh/++03d8cdd7i77rrLW6fXX3/9iq+PCigCIiACIlB/CPzyyy9u6NCh7uOPP3ZXXXWVW3LJJV2/fv3cSiut5BdxGzduXH8qo5KKgAiIgAgUjYAEddHQKuO6EsgkqLEaXHHFFW7mzJnu0ksvda1atarro3S/CIiACIiACCxC4Pvvv3ePPPKIe+GFF9yvv/7qNt98cx/Ho1mzZqIlAiIgAiIgAp6ABLU6QkEJfPTRR+6BBx5ws2fPduutt57r2rWrI5BYPilOUGOZxgXvu+++8y7gyy23XNasEd///ve/3W233eYWLlzor1122WVdt27d3J577uktDAsWLHCXXXaZ37f9448/eisELn19+/b1Qc+eeeYZ/7zFF1/crbLKKq5///7usccec1OmTPG/4YbOpIuESyBWDdKJJ57oVlttNTd48OCaMu6///7+2hkzZvg8V1hhBe9C2LlzZ58X6Y8//vDPxcWQvH744QdHvQm21qtXL7fGGmvUqrPVkevZd24TvZ133tnvO//kk098GciHspIXE0Pq+fvvv/vn0UYXXHCBu/POOxep74ABA3x5H330Uff111/7Z7OI0aNHD7frrrv6/6fdYTx9+vSasm266aax5bVrJ0+e7Bo1auTLseKKK3quW221lX8+1h8SdaFNKGNY3i233NKddNJJ3moUbbdTTz017z6XTz/NdQ9bE15//XXPli0Jf/nLXxxt07FjR/fuu++6hx56yLfzBhts4PsdDGkr2nnHHXdcZOL+wQcfuAkTJvi+Nn/+fHfAAQf4vGy7A/38zTffdD/99JNr0qSJa968ue/jtLm13fLLL++fbb8tvfTSbu2113bk/e233/rriFOw7rrrupVXXtn/P2UkX54ZTcsss4wvA21E/yLvOXPmLHId5SEGQhoxwliShhF95cUXX/TvPeWBC++7jUPvvfeeu/vuu32cBf6b9vjwww9du3bt3N577+1atGjh+zO/8X6Q4NWmTRsfzwGuJPLu0KGDH4No4//9739u0qRJ/m/EgTj44INrtYu92/Rvgi7y7nMvYwJtzfPef//9jN2Jd4U+wjv+1Vdf+esYM6hXdEzI1SfDv3/zzTfummuucRtuuKF/l3i3qT/tvs8++/j8586d6+uetL/kagP6Gc/guiR8uQ5uTz31lO87sDj88MO9pThN2Rgrw3al38Iu2q58u+i/xpky0v60ebRfwI3f0ya48z4Z0/B+nkWfStrv4/or5eK9t6CdlHGTTTbx/KjXgw8+6P8+b94899e//rXme2jlyDZucX80GGi0/rwbjGNJeNt7lJRhmvoytvFuTpw40Y9pvL+8c3i1MTbQt6iLfdv4FlEevptxbZ2JKfkwVn3++ee+Gswz+M3mHeF4we8s0Dz//PN+vKRfHnHEETXvcdinecfJi3LzD31/4403dvTdpONOEq70QzhZn6e8Nr9irmLjHmPhWmut5d8Z+1ZQRn6jvam/vdeMJXHfGr4B1JvtfPyb+2EOe3vX48ZIq0eub6C1EXWivzPviX4D+bbx3EJ/r6J9M9MYk7bPJ2lDXVNeAhLU5eXfoJ7OfuaePXv6j5AlJq233nqrF4NpU1RQI7gQ0wQhQ3ghINu3b58xW4TrmWee6cVpWAYrJ2IFd3Em0CQE5TnnnLPIfm1cyxGPu+22m3cz5wONyGSgvvDCC90rr7zitttuO/+RQ+ggYBDjlPG0007z4oI94EwIu3Tp4hcCKDcfqYEDB7rrrrvOB1/jvxH4fJS7d+/u3nnnHYfoJNDaf//7X//BRZCE9aaOMMFi/89//tMdffTR/iPHtdQbwYmwPfbYY93NN9/sJ1SU/YYbbnDnn3++v3fcuHHu6quvdrfffrsXdNH6Gp9p06bVqieTTpLx3Guvvfy+QriE7P/xj3/4oHKkqVOnuuOOO85PHK6//nr/b5hRX/oIohxOlI968jFm4swCBuU76KCD3N///ndHWcaOHetFSaZ2S9vfinE9E57x48e7e+65x7czIgU2F110kZ/AbrbZZl7E0j+YRMEEDgg5+ubLL7/s29BELay5FwFEWzF5wQWVxYXwHWNig/cGvyM64M7fsbTtsccevqpMpA877DDXqVMnd+655/rJJeWlLz755JO+X7AgRGLyTawCrqOdmdR99tlnvm0Qjscff7y//6WXXvILSSz8HHnkkX4iQ3/kfWAxioUS7k2TWFBJw4gFPVhSBiZM1IW+Dn/eO8YV3stLLrnET+JITKqoG3zpZ/RLJpfU7fTTT/d1IcGVcYgy0QZMOLmXduOZgwYNqqnzWWed5dkeeuihng3X0aZMuOw9QXgPGTLEl4dFAK7h3WVSS9tsv/323uUYEc27Sv68d7wnl19+ud/yUtftLjwLVieffLL729/+VtMPbrrpJt9e9F0EV5r+kqsNYJmGL9y++OILXx76FG0Kc3s30pQt6XMpYxxnu5/FSuv3afvzxRdf7P7zn//4cZuFHPrH448/7t8TxkPG7LT9Pq5eiELKSFn5fvHuIeJ4Lv2ffo6A4V1nIY8xg/E717hFfWkDvq+MVbwTiFW+bfRhvmWMDfT/NLzTcExaX8YkvoW8j3xfCWTK95C+ZGMm9eW7S7n5FvHeZ+qjxpT3E0+FqNs/Yy3jFWNG3Hhh4z/s+V7TJrzfjAG0k5Uprk9zHd9vysl8I8m4k4Zpmj5v3wq+xfQfvjP2jU/yrUHgMuZwLWOkLfZnGyN5Vwr5DSzG9yrN2Ja2bXR9ZROQoK7s9qk3pWM1nw/IE088sUiZd9llFz8xYUKdJoWCmo8HYhJLLtYlRDurzAgvG8ijeSMge/fuvYhAxtLGx5WPP2KPQZ0JTVpBbRPeOKFJfSkjk2EmrKEo5L8t4baO9YyPNBNXBDcfUkQSv40ZM8YLJyZXJoQRVEysSazi8lFncQAh3Lp1a38tCwNYlOFDIh8mUdQzFNSUj+chvBAdTNbTCGprd1bbeR4TKEuIQSx+rFwjUhAfTNxZEGEigIgkMcHjv7HaUjfqxOo3AgerQZQdEyn+du211/rFkEoW1FimmaDB3qz5TFxpZ4QUE1LrH4hr6mIR7LFgwQt+TP4QX4gtAvUZO/jRj3kOiyJm+aUPILgQtzCyPvrss8/WtJE9lzajH1iiDFxPP+Be63tMEu03rrX7KZP1ae699957vSiwBRe7f9VVV631nDRjQVJGTG4pA4IOjwDeHRP0iGneG/bDsmhjQtfKQf+FrS1i2fjD6QFWP6uLcWcSyAQarwgW7bAKWqJNjjnmGN/XEaTke8opp/hyYc0n2WIS7z7jBYssCOS4tiF/hBb30g541YSc0/AMr8WCxpjKomEoDgjExdjCOwmXpP2FvHO1Adck5RvHjck4Y/vuu+/u35E0ZYt7ri0Kkl8Y/DLK2RZF+H4wpoVjeVL+9nzYhu8d75wJant30vT7aL0Y1+l7fJft1AsWfRCTeB7AzZK9I7iz8z1kATfbuMW7jBWdBZ+4d4LFARJjXhreSRnG9Z+4+nIdbYhQtfeaBQC404cQb8wrLFEXmLEYvs022/hFbfq+jQE8g4U02GRayKIdGSvpG3FsKA/f4+icCGYsZtqCXqY+zX14E1GPJONOGqbGKzq2xLWhvefht8IW0vk2Z/vWcB0GAPoPfc5SrjES40Ihv4HF+l4Vq8+nbUtdX1oCEtSl5d1gn2YWsLgK4vJiH7M0AKKCmg8ZHzmEMlZOEqvsrOxGrV42QcCKiVAMJy72IUB0YvHEEoPYM2HGqjH/bR9aBB7PMws1vzMBZrKAgI0T1IgmPohY87IJapsYkh9Cl/rYGdvGCgsC1hksVFhtrT64YFF3Pl5xUdDtflZhsSYibrknKqixlDOhxnKJi5YJagQukwuswCQsKlxjlngmfUwCEIfhb/bcsP0QOBx5xrW0TfixjfYJ3GbpMwi9OHZYZRE/LETgDRBtNzwIuD+tJTRN30x6LZNzhFAofJiU49qL9RdBlmniZBaAf/3rX/5+eO67776LsMN6TJ8wAUnZmMghsOm39O26CGryI2+eQd9A1JHiBDXPYSKJNdgs4YUU1FHxH2VEn+RdYTGKPkkfsOfTL+LeL+qC1Zj3gsU/BAf3JRF8vKuMLXiphIsN5GkWJiwwTMgR87j4htdRNsrKUX+4qOMKyTsY1ycYU1jgwEpTSEEd15dZzGHBBxdMxKO5CZvVMdsCDPklaQPzxIF7pgULFpd4fpSbLYriKosoYoKetGzRdsViiTswz2BBIZOgxkWUcZp2RQyECy1JxwN7N1lIM1d7c6vNJqiT9PuwXiweUUYEmnm38Gwbr6Pjr71HLIzyzeSfbOMWrrrWF+NEIwui9GEEUBreaTgmqS/58Y3lWt4tOyWEbwYLXvbtD5/L+MwCKFtBWAijX9HWmZhGy0w7UncWLaJsyJtFE8ai6KklZnE3636m7wJsEdMI61zjDnOGtCefxI0tSQQ1/fjGG2/0z2MBI5OgZoEH/rwDvFOW7J3ONkbiYVXIb2CxvlfF6vNp3g9dW3oCEtSlZ94gn2gf6kyVyyagMt2TKShZuAqKcOLjzyAbplCIZRPUTFRwyWW13YSZnXltwpZ9e0xMTFCbC7Q9L5MrtP09m6AOLc8mihHsCC7EM8KRjw7iHeGEuLL6MCFD/CNWswnqkEv4vDguXGuCmlV6PsgwJjHxxOIZime7NpegxjUTDwUWMEhJ+0M2dlavaLsxmadcWAnYn46oRBgkTVjWw33v3IfrOW6aWIuTpkyW3ej9mSZOYVvAiwkXVjkWUKJbHcJ9dTaJZEKN5wGTyGyCmv15WEYtMWnBahkKPybcCD/+hiUVrxD22DEhjQoLrGC4gzLZYxGF/oMQMfflpPzi3ueosIgy4u+2B4/y015Y/rEIwSwUgogxthJgsYYtk2f6p1n5bfwhzy222MIXhz15uFljIWJCzLNgzASXBT97V7jW2hXXTp5r8Q+iE+k4Htn6hNWZd5P3EcbUAXdQxgPiC6SdRJMndUHUI3SxzLHgw+TXxjsrU5L+kqQNEBewgD2Lm4gMxhgs4jAL+fJ7OBYZM95LhBL7+hE+ScoWTnYZ63mfaHfcnUmZBDV14ltAPzaRlY+FmmdQd+JS4NFFP+R9YtxijA8X35KODfRRqxfjLG2H1R1LY/htZDGaevI+mpdEOI7iXYKQZkEs6pGS6b2NE9ThtWl4pxkbktSX/GwvOPXi28pCMd9R3uW4d5F24HvKYg4LLLQ53zdjytaXqHdLWG7akHeGNomyYVzlXhYaQm8k7o96LmRre+ZAScadJGNNlHm+ghpvO9hhZGALXJygxgUeyz7bWxirzDswOl5mKrd5HRbqG8hzi/G9KlafT/N+6NrSE5CgLj3zBvlEBCAfCla4o8n2xqYNTpZJUJM/VkrEBXuj4vZTIzZtH3E2QR2K5KQu34UU1KElnckxbroIZFaxsUQhWNjnGSeE48R4eE53XEdLI6ijCwhxCwfmsppLUJsbGx9aUjEEdbioYO7SuJdjxU9zxA0r5RZsxRiyFzet1dtcC5nYssfM3C6j7ZJt4sTEgkkxwYkQHrjlJmGHKMLSz6SLVFcLtU1MWXxiQskiFu7UCIrQ5dvqRp2x9GIRph/RBoVw+Y4T1CEj+iEWS9rdYg0ksZAjlrCuUC/bZpHEQk19sbCy2GB7+o2BtSviG2YwoCxxVrE0fYJr4ya9eAHRFiykRBcY0350ECH0HxZL2DYSeovk2iJgbtFJ2wAmTLRJLAxhoSPRrsY3l7jLx+WbduO5bJdBwPP/9lwbR40zW4Pw0GGMpq1DN+C0bO16WxhmQg9jFg0yuXzn6ve4zVp/ZRzk3YMfAjmMuRF1fw7Lbm76XIP4zDVu2b1JBXUS3mlYJqmv7QXn/eP9tv3J1JUFqKhwszbhb7QJnl20NWWHK4KOf7LFb8EziK0D4VYt61f0N8ZMxoSou7nVh+fhzZLtu2DMc4070Wck4ZuPoGaxi8Bu9DvmgJkENeOzxWVgES1sE5sLZRsjbQE/yTcQTxK+u3wDWRyJ+wYW63tlbVnoPp+k/XRN+QhIUJePfYN6sn24CIASihEsg1hu+EiktZpkE9TAC4Og4f7LB9DckxEzWJX5cEatt+EeaixH7MdlwC2HoA4XIpj8EBTIFgLCfcaZhLCt2IZ7qK1jYUnk44YVxqzthRbUtgecyWD0I2d7qLEi4VJOX7B99mHdKC/txQScDy4LCVFRYkHJ4ixCce1m0eAJ/pTJs6AULyDbBfigYxHBchhOQuHFBI/3Jc5d1dqKCTftzOSOfs7kJcqBPcFwsyPksJLw3/bMQghq2pg9wezvZ/HM9rdHBbVZeNiegYjEEsTEohiCOsoISy3WRp5r+8xtogYfuNEWuKNHrfzGyPbGJhHUCC/aZvTo0YssmoT3E2+ByTvWbRYlcPEO+zgutDvttNMi/T5OSHFR3KSXyTXPwWKbZiLNlg/cLMP+yTOSWsyie+5xpc3VBljCwz282cQZfPFwie4Xp+1zvUPRsoX1whMBoYX3TyZRCGcWFRAItB99OJP7a5rxxL6X1Iu+Q19M4/Id7fd896LliopDXL9tvGahC5fkTNzxjMo1bkW/KdHFCMvbypWEdxqGSeprgRMZi8wibAudjF+IOr67CEGs0VdeeaV/P00wJ3lGWGYWclmMwOWZ/KL9CmbMSxhLowtr5n6MKzdeELm8VJKMO/l4UKQV1JSD7WQIZTxEknxr4hbdeCdyjZH04aTfQBag2e7GIjQpk6AuxveqWH0+zfuha0tPQIK69Mwb7BMZEHHl4UPBnkRce5iAh0f6pKl8LkHN83hWpv3UfExxK2KSzaDPR5XExwxBwP5bfrcAMKUQ1Fg4LMJvGODGfudjT32YPOJ2zMcXq42VmYk3CwAWlZmPAQIHwcpkgA851yMi2HtIEDcCqEQnThblO7q33CbrYVTzbFG+aQMmhAgmJiVEPbdonUzaqCvP4O8sWlAvrDAEb2LSwko9eTDBpi3ZuxYGmUvj8h0unMCLtmdBgTIQvMWCfaXpg3W91ia1LCpYW5InboQEGUN4WB3x4GBCYS7HNsGGCcLb+gsLFeHiEd4aTMLoB7BHWLEyb/+faTKRxqpnkw4EhfXfuD3UcZP4JBbiXJyTMrJFHPqeRea2wHBYjegTdhwL71y4z94WP9gvzoQ2qaA2NrQlE1iLlk5/ZiuMtZVdR1wFvGvsOkQ27qRhQL9ck+lMFmrKQB+KE6uZGNNmlJEyMSG2xFjOYhweEtQraX9J0ga4OptFOCxXnLA1biw2hi6ice9QLut5KKhhxRgZ7rOPikIT1Cyy2IJHIQS1eXCE7sPZBHWusSGsV7gFA8s+YzmCh0UmEostnDwRjjW8I3x3sK6y9SHJuJVJjEe9pIxXEt65xoHw73HtEK0vlmYWmVg0sW8mv7EIyHcN93famEj+9He+YXi02Tcz7hl2P/OJcEzHy4WxA08ke5fj+jPfJr7TiHnrU3bKAO7/5k2VawxIOu6kYWrf/zRByViQYBHCFiiTCGqew+ID32y+9/ZNyTVG4o1op1/EfQOJgUE/pl0wnLAdxtoirlzF+l4Vq8+nbUtdX1oCEtSl5a2nJSBge1j5GBFpFnHIRwoLE3uPsNCxF4rVfazfDF6WCJjEpBkxQcLtB9GMwNh22239b88995z/yDLpZDDHQoMoZNKEWx8CmwkkR4ARbI3fsZBSBu4jf8pCcBCELFGqCWqDSzCWeNzvmMQg2EmhKORegqRwfBWRVFl44APA8yzCLgsAiHvyxPLMPlDKiBsnHx5cMS0aN8/io8DknX1vlIvf4MakgEkME0Y+Lnz42NdqUdLZF8pEi8kGXLmGyb3VF4sye5DxOmBPJSvv3Es9WSghf+5jIsEEEUHPR9LcvbCa2LEYdsY24pm9gwge2pkzlGlfficIEnvZSdSXclAPnok1AUszQocVauoZbTfrI9zPh5kPPGW088YTdL2iXELZOeqLSRPlsbM3Laqy9Q/6NBZ6otfbIlB4lBGFY8IFFwJU0TbkzUTQhAZnozPhoJ+FFlhYM2lExBBdmIkG+5zZF05f4tgbFr6YWCPgeadwO6Rv0M9ZFOHdoN14b+hz9BUm5UxY7PlMUOm35GdHy7GFgTJhMWdSTxuGe42TQE/KCMa87ywwUGYmzTAhDgFtgFig7xKcj/eI/ZRYPXCpp5z0dd4Z6ozApj5du3b1E2CsylhEYUBCjDGBI3gRixpM4mBI/dhrTr8mqne4f9/ebdxBEdYsJLFIwbvNO8I99A/GFNjSNrYARXvS/rQ37zqCkrGQhUvGNH6nT1De6FE+uRhTX/oVbcm7RT3hSF9kfMJLAl65+guLFtQnSRtE9/CywITQzsSXsY/xGu8CyodwY4xG4CQtGy63SdqVNkR0wpn+jBs6YxUpej+W/aS8aV9c8tknDicWIOlDuMvi/so4jqCjD9LeSfs9Ii2uXLzH9EH6GX2YhUXGWL535nGClxT9lX7Gd8lSrnGLvshYjtWb9xvrK+8932C8JFjAjCtXtvcoVz+1vyetL2MQ5UMgUn++jXYMHGWmr9OfmCdwDYvwzCsYm/nmJWFKnfkWIaY51x6RGFrvGU8ZHxgvEOF8p7Ce2tGJvL984xiHEPT0a7zLwj5N2/BtiG4bSjruJOEaji25+jx9k/Em+q3g+88CBWOXBRtkHsDCYjh2sNDPuwA72oNvOgtBzElyjZHZvoF8lzBEMJ9ifsU8kO8q84houZjv0AaF/l4Vq88naUNdU14CEtTl5a+nVwGBJFbWKsBQ9VW0vdmIyTCSe2iJYFGBwDUkrIWZtkkgHJmQMFkwixAr8EzImSTEHVFngaKYBGU7bq4SGyotI+ND4DRb2IrWi0UcWHMtgijTdWl4ZGrjaB4sFiLq0+7LT1OWfK5FGDBhZREuW/9LkneSNkiST3hNpXJLW4+zcCM3AAAgAElEQVSk16ft90nz5TrGAxZ3s70jXJe0T6d5dqmvtbqyaFXXfh33LhOxmoURFsniTpdAaGJ5ZhHJPGfIp1D9uSG0UdoxMu4baExZOIt+Z0vd5/S86iMgQV19ba4al5iABHWJgdezx+Vy7UtaHVbgsTzbeddx97GlAKsrVmrb6pA0/3JeVyhG5ayDni0CaQmo36clVvrraSOs3Xj0ZPO8wfsHqzPiW0kERKDhEZCgbnhtqhpVGAEJ6gprkAorjvUP3Odtn18+RcR1jojwuBBmS+xjx2Uv6nKbzzNLdU+hGJWqvHqOCBSCgPp9ISgWNw/cxRl72S6SLfBqNOp0cUul3EVABEpNQIK61MT1vKoiEHemMXvubB94VcFQZRchwN4y9q6yFw7XS/bWss8x7RFzZMz+MVyX41wOwwfjZsj+xtDtvJKbppCMKrmeKpsIhATU7+tHf8D1mG0SFkwyU6lxO2eMZmtJ2hNP6gcJlVIEqpuABHV1t79qLwIiIAIiIAIiIAIiIAIiIAIikCcBCeo8wek2ERABERABERABERABERABERCB6iYgQV3d7a/ai4AIiIAIiIAIiIAIiIAIiIAI5ElAgjpPcLpNBERABERABERABERABERABESguglIUFd3+6v2IiACIiACIiACIiACIiACIiACeRKQoM4TnG4TAREQAREQAREQAREQAREQARGobgIS1NXd/qq9CIiACIiACIiACIiACIiACIhAngQkqPMEp9tEQAREQAREQAREQAREQAREQASqm4AEdXW3v2ovAiIgAiIgAiIgAiIgAiIgAiKQJwEJ6jzB6TYREAEREAEREAEREAEREAEREIHqJiBBXd3tr9qLgAiIgAiIgAiIgAiIgAiIgAjkSUCCOk9wuk0EREAEREAEREAEREAEREAERKC6CUhQV3f7q/YiIAIiIAIiIAIiIAIiIAIiIAJ5EpCgzhOcbhMBERABERABERABERABERABEahuAhLU1d3+qr0IiIAIiIAIiIAIiIAIiIAIiECeBCSo8wSn20RABERABERABERABERABERABKqbgAR1dbd/Rdf++++/dxMmTHCvv/66W3HFFd1aa63l9t9/f9esWTNf7j///NP973//c5MmTfL//+WXX7qDDz7YdezY0S222GI1dcuVDxd+8MEH/llLLbWUmz9/vjvggANq5bNw4UL35ptvup9++sk1adLENW/e3C1YsMD9+uuv/jmtWrVyyy+/vHv33Xdrflt66aXd2muv7fP+9ttv/XVLLLGEW3fddd3PP//sPvzwQ/f777/735dZZhm3xhpruFmzZvlnkJZccknXpk2bWtfxjI022sjNmTPHzZ4921+3+OKLuw4dOnhGcWnu3Lk+Xysr5SKP3377zb322mv+3/nkkaluK6+8si9GJqY8b+bMmZ4zPGiv5ZZbrlbRacs33njD/7bSSiu5VVZZxd8T8uI+0quvvupoY9I666zjVltttYru1yqcCIiACIiACIiACIhAwyEgQd1w2rJB1eSLL75wJ5xwgjvooIPcoYce6gXy888/7+699153wQUXeLF5/fXXO8TioEGDXNOmTb1oPeuss1ynTp1q7smVD/c9/fTT7qKLLnLXXHONF2Sff/6569evnzvppJPcDjvsUMP1hx9+cJdeeqn/HZE3depU//dHHnnE7bHHHv66efPmucMOO8yX4dxzz/XlRvifd9557sknn3Tjxo2rEXwsBrAAcPrpp7sjjzzS388z+vfv73788UdfHoQmYvGyyy5zd911l7v77rvdhhtu6K8bMGCA22CDDdxxxx3n658txZWLBYGTTz7Z1wHG+eSRqW65mHLfqFGj3GmnneZuuukm16tXr5rih3+jvVncICHAKW+jRo3cVVddVbOw8sknn/j2Gjx4sNtiiy0a1HugyoiACIiACIiACIiACFQ2AQnqym6fqiwdFkzE6Mcff+xFJdZbrLaIr5dfftmLUkTUqaee6m699VYvMC1hzT7mmGO82N5kk01y5tO4cWN3xBFHuEMOOcT16dOnJh/EHnldffXVNcINkXv55Ze7E0880bVo0cJNmzbNbbfddu7ZZ5/1Apr01VdfucMPP9z//9ChQ2vyYxGA6++44w5/L+ntt9/2zz3jjDP8PSSEaM+ePd3uu+/uBaeJXAQx5cNSO2LECPfWW2+5Z555xgtJBGauFC0XIv2f//yn23777d3mm2+e6/ZUdfv0008TMYXFv//9b/f111+7m2++2a2wwgr+OVjfWUB44okn3HXXXVfDlr/dd999bsiQITULC/yG5RpuLMCEngmJKqWLREAEREAEREAEREAERKAOBCSo6wBPtxaHAK7QWHkRlaEoxRqN2G7ZsqU755xz3CuvvFJLoFIas8Ride3Ro4cXqpnyQZw+9NBDbt99960lisnnwQcfdOeff7678847vdWahKBGYGMRxnJcaEGNSJ44caJ3LUfoh4Ka5/P3o48+2ru946KNsDf391wtEQpqrOEI/DPPPNO7nydNSRcLYJeEKYIaTwPENGXZeeedfVGw+CP4hw8f7hdUbLHCxDblxyMACz0J0U17hwsrSeuk60RABERABERABERABESgLgQkqOtCT/cWhYAJ1dtvv73Gchs+CLGF2zX7ac2CbX830cd+ZNypEWmZ8uEexFzv3r3dtdde69q3b1+rPlh+N954Y28hJ+EijVWXZ2M5ziaol112WbfnnnvW5IdIZB92Jgv1fvvt58uAiztu5aSooOY3BD7i85ZbbqkRoEkawbjgKr7++uu7F1980YtzXKiTWnUtj1x1S8oUFrTTCy+84PeJY3lnwQQPhK222sq7wUcFtbmDP/roo+62227zVR8zZoz3VmARQkkEREAEREAEREAEREAESklAgrqUtPWsRARwtUZY4sJrVsjwRizF/I7b99ixY2tchbnGRB8Bs4466igvyDPlw/WIOizZodt2pkISBIwAaAhqUqEs1NQFobvjjjt6gWl1jgpqxCZ7h5966im/mMDeY4KhJUnGhQUCLL/33HOPt/LfeOONtfaJZ8srqYU6KdPx48e7Nddc0y9Y0EZYmuHAggneA7jDRwU15cPFu1u3bu7CCy90iHsWBMy6nYSFrhEBERABERABERABERCBQhGQoC4USeVTMALffPOND1JFhGuslqHlkajURKkmINjo0aO9NbNt27Y1zw73JWMhzpXPL7/84sXZ2WefvYg1nD3K7dq1qxGtuDIjYLfccsuCCmrctocNG+Z23XVX71aeSVA//vjjPpI5LuzspyYwGnySuH1HxTDifOTIke7+++/31u6odT6uMZMKahO8uZg+8MAD3lrOIgJW99atW/v95QceeKDnwGIIojl0+aZcREjn+s8++8xHUSeIGwJcSQREQAREQAREQAREQARKTUCCutTE9bxEBAgyNXDgQO9ibccjYblkDzNBx/744w8vKrFkI7wsmjZWW4TnDTfc4C3XufLhGoQlwc7sHgpIpG9cign6hXs31nDEu/0/1xTKQk0diE6Oi3kmQU2Ec/ZXY1VmgcH2U7NggMt6LrftODHMwkUaYZ5UUJtYz8UUCzwB0QiMNmXKFB/IDOs5rui2F56Fhqighr3t06btWIDIVf9EnU4XiYAIiIAIiIAIiIAIiEBKAhLUKYHp8tIQYK8sEaBx+cUle/XVV/ciiuOdsGqa6OU4KgQ3oox9yhyddcopp9ScyZwkHyye7LOePn26dxMn6jR7jG1/MWIP4YbQCy25CEaOvELQYVUlWBpHY1188cVuvfXW85ZTyoYL+xVXXOGjenPEFxZmXJuJWM1+6a5du3qXZ9yfcT2/5JJLfP0Q2VjIH374YX//Ntts46OXc84ybt/U87333vP/Zr84Z1HHJfYn46oelqtz586eFWXE/RsrPdHGMx07FZdHprrhMZCNKW7a7AWnPNSPqN0ER+PYKxZREMe0B2woF8HXiNjOmdWWiATet29fH1xNwchK807qKSIgAiIgAiIgAiIgAosSkKBWr6hoAghignmRbL9stMC4bSMO2Yu71FJLxdYnST5YVsmnSZMmNcdVYYXG6s051XFuxVjKcQ1H8GLhxg1b6f8TiGNaCD64vuPyz4KAgpEVgqjyEAEREAEREAEREAERyIeABHU+1HRP1RAgwBaWZ/Y3Z0oECMOaipUay7RS4QmwcEGUdfaLs2iCt0Lz5s3dTjvtVPiHKUcREAEREAEREAEREAERSEhAgjohKF1WnQRwh8aV2tzMM1GYMGGCdwe3/d7VSat4tcYFn7OnOVoMEY3rO9ZpvBaUREAEREAEREAEREAERKBcBCSoy0Vez60XBAiEhksxAcOyJYKJscc3k8t5vahsBReSdmA/PW73H3zwgevevbvff60kAiIgAiIgAiIgAiIgAuUkIEFdTvp6tgiIgAiIgAiIgAiIgAiIgAiIQL0lIEFdb5tOBRcBERABERABERABERABERABESgnAQnqctLXs0VABERABERABERABERABERABOotAQnqett0KrgIiIAIiIAIiIAIiIAIiIAIiEA5CUhQl5O+ni0CIiACIlAnAjNmzHBDhw518+fPdwMHDnRdunRx8+bN82fD33333T4afM+ePd2KK67opk6d6oYMGeI23nhjN2jQINe6detUz+Y8+9mzZ7tx48a5AQMGZI0yz1npDz30kDv77LPd0Ucf7Q466CB/EsALL7zgLr74YkdelK1z585umWWWSVUOgiDeddddrlWrVm633XZLda8uFgEREAEREAERKCwBCerC8lRuIiACIiACJSZwwQUXuE8//dSNGjXKNW3a1D/9/vvvd8OHD3d33nmnW2eddfxvXIPIPumkk3JG7o9WYe7cue7hhx92RJyfOHGi44z6Fi1aZK3p448/7oV7WAbOU+/du7fbZZddXJ8+fVKTmjRpkl884Kg+RPrhhx+eOg/dIAIiIAIiIAIiUDgCEtSFY6mcREAEREAEykDghhtu8NbgsWPHuhVWWMEtXLjQ9evXz2G9xpLLOfK///67GzNmjNt5553dGmuskXcpp02b5hDwSQQ1Ap8ycOSbWaFff/11f+zb6NGj3dZbb51XObBQYyHHui1BnRdC3SQCIiACIiACBSMgQV0wlMpIBERABESgHAQQt4hpE7n33nuv++6779zIkSPddddd5zp16uQQsm+//f/aOwsoOW4sXCvo0IYZHKYNwybZMDNznDjkMDNvmJmZmRl2kzi4G2ZmZmaGdz69p3nlSkN1T89M9cync3xszxRIn6D0615dvRytukMNNVTT2SwqqL/99tuw9dZbh2mmmSa6fad33njjjdGSTl4bdTlPmVZQN1193igBCUhAAhJoOQEFdcuR+kAJSEACEuhOAuyN3m677aIb9CijjBJdsueff/5ovT3qqKPiv0899dSw8cYbRwt2Z1JRQf3222+HAQMGhIUXXjhMPfXU8ZW//fZbQOxPMcUUUeyPMMIITWVFQd0UNm+SgAQkIAEJdAkBBXWXYPWhEpCABCTQXQQQuQT+QlA/8sgjMVAXLtYI6oEDB4bRRx89BhDDRTqbEL3sqcYdvFqae+65oyhOqaigLrp/mnez3/v111+vmgcWCRDnaTFAQd1dLcv3SEACEpCABOoTUFDXZ+QVEpCABCRQYgK4cq+11lpRdE4++eRhjTXWCCn4F27V7KHedNNNGw5EVqnIRQV1V+2fJk8K6hI3RrMmAQlIQAJ9joCCus9VuQWWgAQk0HMEEIO4Pd9www3h9NNPrxspu0hOk3s10bxPOumkaI1OovOpp56K+6uT23WR59W6poigTvunOSaLKN8ptWL/tIK6szXo/RKQgAQkIIHWElBQt5anT5OABCQggQoE3nnnnUA0bo6aQuRyDFWRSNlFYH7++edh0KBBYdddd40ByEi4UnM+NRZrjqnqTCAynodIfuKJJ8LVV18dBg8eHJ8966yzxrOlswlxf88994T99tsvbLjhhtFy3r9///Doo4/GaN88h/Oy55133tCvX78ixRvimhdffDHyI9I4EcsJsjb77LM3fJZ1wy/2BglIQAISkIAEKhJQUNswJCABCUigWwkgBrH0tkpQ//HHH1Gosm966KGH7igLZ0YjWocddthuLZ8vk4AEJCABCUig7xBQUPedurakEpCABEpBoNWCuhSFMhMSkIAEJCABCfRJAgrqPlntFloCEpBAzxFQUPcce98sAQlIQAISkEBrCSioW8vTp0lAAhKQQB0CCmqbiAQkIAEJSEACvYWAgrq31KTlkIAEJNAmBBTUbVJRZlMCEpCABCQggboEFNR1EXmBBCQgAQm0koCCupU0fZYEJCABCUhAAj1JQEHdk/R9twQkIIE+SKArBDVHZ6277rrhP//5T5cQHXfccePZ2fPMM0/d5xPBfP755697XbMXrLjiiuHcc89tyRnezebB+yQgAQlIQAIS+L8EFNS2BAlIQAIS6FYCXSGo//zzz3gM18CBA2NZZplllnDZZZf95ZzoegX98ccfwzfffBM47/n+++8PV111VXj22WfjbXvuuWc8/3mYYYap+RiO69pxxx3DWWedFa/bdNNNw3HHHRdGHnnkeq/v+D3lIR9ffPFFPHeahQLywv9Jt99+e1hiiSUKP88LJSABCUhAAhLoGgIK6q7h6lMlIAEJSKAKga4Q1LwKIbvbbruFU089Nb554403Dscff3w8n7rZxBnXd911V9hrr73CTz/9FK688sow3XTT1X0cgnyjjTYKDz/8cLz2vPPOCxtssEEYaqih6t5b7QLKd+aZZ4aDDz44rLrqquGEE04II400UtPP80YJSEACEpCABDpPQEHdeYY+QQISkIAEGiDQVYKaLLz//vvRSn333XfHHB166KFRZNezKtfLPpbhPfbYI0w11VRh1113LSSMsSKvvvrq4dtvvw0TTDBBuPzyy8OCCy5Y71V1f//444+H7bffPhx99NE1XdCfeeaZcN1114Xdd989jDDCCHWfW+0CrOV33nlnGH744cNCCy3U9HM6c+PPP/8cLr744rDkkkuGSSaZpDOPKv29tDXayvrrrx9GGWWUHsnv008/HV577bWw0korhWGHHbZiHs4+++wwzjjjxGtMEujtBB566KHw9ttvh7XWWqtQURmzzj///LD88suHiSaaqNA9XtS+BBTU7Vt35lwCEpBA2xD46KOPokj49NNPwzXXXBM++OCDODFBoGJtnXrqqVtWlnvvvTdag5n8IGQRYosuuminn//xxx+HAw44IOyzzz5hwgknrPu83377LRxzzDFRiJOWW265gAgZf/zx695b7wLKyKLBv/71r6qLBezlPuOMM8Ipp5zyFys9Ih/RRB6zabzxxvuLmzzveuKJJ8K2225bVVzVy28rfg9/FhF22WWXQD57Y8ILgUWg9dZbr+HtCq3kwSIK/ZW09tprV1xAYmGM2AKbb755K1/tsyRQOgJ4HPEdwVMpv3UHLya8lyp5C/WFMat0ldVDGVJQ9xB4XysBCUhAAl1D4Pfffw/HHntstEyT5p577rifevLJJ+/0CxGhiI1ZZ5210LNYQEBwYCkmbbfdduHII48M/fr1K3R/tYsoI/uqKdtYY41V8bJagppJ4Ndffx0GDx4c1lhjjbhQsOWWW0aL6IgjjtjxvFdffTXmF5GHNbKn03333Rduu+22sP/++3eaYU+XJf9+6pQtClizELE9nYgngHcDlvI555zzL9lRUPd0Dfn+7iDAGL7vvvvGvjDZZJN1vPLdd9+N/XXmmWcOY489dlyAmn766cMWW2wRxhxzzI7revOY1R382+UdCup2qSnzKQEJSEAChQm0IjBY4ZfVuRDrxjrrrBMtwqSLLrooRiTvzH7qInmrJajT/ViwEdM33XRTmGOOOYZ4LNbr/fbbL/4cL4IyJNwosfgvs8wy0f27NyVc9PFoYJI+xhhjlKJojzzySNy3zwLVqKOOOkSeFNSlqCIz0YUEWDzFq+iHH36Ii6FpzOb7gsDeZJNNOhZX33zzzTjOc8LDIYcc0rHgx5i19957B05naMWWny4sro/uBAEFdSfgeasEJCABCZSXQFcEBmumtEzKsJBjucDVeqaZZgqXXnppmHHGGZt5XOF76glqLJBEI3/55ZdjhPS8G/vzzz8fXcpxGcd1vizpjjvuiPxOPvnkhiKnlyX/lfKBdZqFjUknnTQMGjSoNFmlvW6zzTbRSr3YYospqEtTM2akOwh8+OGHYeutt46nO8wwwwwdryS+AF4kbN9hgZQFMEQ3sS347jDeZ2M9MGbdfPPNLfFO6o5y+47GCSioG2fmHRKQgAQk0CYEODuaIGWtDgzWaPGTlQILJAlrBcdqsQe1q1I9Qc0+dizls802Wzj88MNj0LFswnrNPvQiR4V1VRkqPZd8456OG3p2ktudeWj1uygTWwOwbOFCWqZEOyDYH94K2eB+WqjLVEvmpSsIIIQRzPk4FHjv4HHE1h3GICzXX375ZfzWsGUGq/Zoo43WkSXG0bTdZ9ppp+2KrPrMHiagoO7hCvD1EpCABBoh8OijjwaCRGHRwmKU3dvIXi/OKib4FZYuU4hBt7oqMFijfAlQg2hC5JMQJLgvV4ui3Ojz89fXE9T8Htfpo4466i+BpZL1eoEFFoiiO5/Yg407MFZsJpMrr7xy+Pzzz2PbxCK/9NJLF47GTVTrW265JR57xnNS0Daew/M59izbnpMlaPHFFy8ccbezLNP9tKdrr7029O/ff4gI62+88UY8Nxzvg2YiylMXHIdG4KNKe+JhS9R43vH3v/89zDXXXJEZk3h4LbXUUoXaEUwfeOCBKAammGKK6DY/9NBDx+Kxp/6VV16Jgj67x589oOyjT5a4xEJB3apW5XPKSuCwww4LLIaymFRviw7j4ZprrhkXJ/MxENKYtcIKK8TFVFPvI6Cg7n11aokkIIFeTAChg2jhjOX8vlcm+ohH3GGrCepffvklWmuLJibWPXV0T9E81rsuL2QJVoYlsKuEbK38ZCOQc92tt94aRW1XpHqCutb+aQQcQhqX7/nmm2+I7CHKrr766hikjGO0aG8cD8NCDseEbbrppjFqO0K9XvA1RDTnhuNSzF7dX3/9tcMSilVnwIAB0bKTP6oGMUcif92ZcI8nLwceeGDHxJg+lSK5V7L0F8kfLvf3339/OO6444YICse9tN8LLrggWuWZ3G+22WZxkYF3Monfc889w/XXXx9Fdr2EOOZ5iGaed9JJJ3VY+Xk3QerywpkyUwcnnnhiyFrXFNT1aPv7diZQb1Exle27774LL7zwQuwfG264YTxRIi1SpWsYM9nSwWJbd49Z7VwH7ZR3BXU71ZZ5lYAEJBBCPAqJCTQTX6KLkhAm7HXEhZiJbt59l2s42uOKK64IHGFVNA033HAxCnS7n/1LwCesBuxvI3VXYLA85xTkBlFEmmWWWeJ+O6LDtjrVEtRpsvj6669HQZyP4I2Ioj0huKabbrohssbv7rnnnijssNrceOON8SgrRDaWWyzw88wzzxDiq1rZEHAwIVo5exWnmWaaGMCH5+Juyc94bt4Nmj6Qgnh15oztRpmTJ84hpx8lcZlc52lfzR4hRZ/F6yRvCeNnlJVFF6LUY0UmEBILFtzD2bjs82QxIxudvVK5GCNOO+20mEfuy5aDRTZYTzzxxH9x8ad8HOOFiz31mpKCutHW4/XtRCAtKm611VZVrcr0R8YhPEfYI804xeJg/mgtyo21+7333ouL3t05ZrUT83bOq4K6nWvPvEtAAn2OAKJ45513jpa/rDUMSxUf/nPPPbfb92B+8skn3VIPndlvnA8M1pVCth4MhA1WciyzJCy6WAcrTcLqPavW72sJ6nr7p6tZJXnfc8891+GGDVes/bgQ5/cNFsk77scI07feeiusttpqMThasohXs5jy3FoW3fReJrnPPvtstHoXSVNOOWUUlNVcO6uVFXGKmOZ89Xyk9CLv5ZpqFncWPh5++OGA6z3WrUoW8qLvQCBwP9tEsG7jhpos4rW8Aap5Kyioi5L3unYkUMtLp1J5WKhmsQvvMLZI5MfzImNWO3Iyz/+XgILaliABCUigjQgkIcSHO+1tRThsu+228bgOfl5vr1eri7vXXntF4dKViVV9rJedSYgThCzRoUm4JzcjAjuTh3Qv5zsTwAaxROJYIiJutzLVEtRp/zQssKjkUy1Bnb02WTazluVmyoCww+X5nHPOiRFza1lMeX6RySkikaNsiiasRgRoq+amXq2sWJA5g7ZSpPSi7y7qwl7JQl70Hem6JJ5ZmEvHodXyBlBQN0rY63sDgUYFNWXGCs2f66677i9R8YuMWb2BW18tg4K6r9a85ZaABNqSQN4aloJuvfPOOxVXxbOFTJFJG9lDjVUMN7ZsxNK2BPf/Mp2sCOwlxULMHt38frfuKt9dd90VXWlxk0bYt/oYrVqCGgHLHudK509T/qKCujMW08S5klCtZTHlvgsvvDAG16q057ir6q9SWat5jDSahyKCurPeAClPlUR5LW8Agh3ST/bff/8h9tNroW60lr2+nQgkQc2Ccf78aPoQMR84izobGBTRnLZHENsgm1h4e/LJJ7t1zGon3u2eVwV1u9eg+ZeABPoUAT7K7Cll3yuWvNNPPz3uoeSjX89lmAk51myEddGE2CQAUk8E8Cqax0auSwHK2LO700471Q2a1cizG72WAGWcW4p1epFFFmm5Z0E1QV1v/zTlqCai8mVkYoml88orr4x7rQnQdcIJJ0Sr93jjjVcISRLPbFlIXhe1LKY8tNqe40IvbPKiSnlKHiMbbbRRWHbZZTuCh7GP/Iknnohu7Ow7pozsOycKMIHocJvH7TpZw4ssEKSFB6Jzp73Wjz/+eHjppZcqRmKvVkzE83/+859oUSeieD1vgGr76RXUTbzsZPsAACAASURBVDYkb2sLAiky98ILL/yX/kXb33fffWNU/uwpCFin+RbjsVKWQIptAbsXZFJB3Qsq0SJIQAJ9g0A2mjDig7Mx2W+K22ZPWVnbiXzau8zCwhFHHBEXCnoqERyNSO0EguoqK3k1QZ0ELIsK1aJSJ5FFsKvsxJBjmghqRRAzglQxqSTCbQpsRoAe/jDJZOsBUanZY015WTioFNwuiXfc8ZdYYom44INgZF92PuI09ZWswvPOO29DQrIzdZ2swywcpMWD7L782267LRDAj73gBAokmBhHaRFfgKi+iFcs6mxdwM2fM8jpv8nzA7HOQkS+vAhzgr/xN32cY8WoMxYs4ITLPkEDJ5poolg8RDwRuQcNGhQjDlfa/oF4v/POOzvO1k0B+2CeFwE8E68YjvQiknsKgpgWNYhrkAKxwSO5vxPMjiPETBJoVwIpMjeLXnlrMx5OLIiyKEa/J6WtV++++27sx6lP8ru0iMnCaaU+1q6MzPf/J6CgtjVIQAISaBMCyRqGJRq3Ms60rGeV7s6iMTFn7xhucJ2NYsriAaIXq1+zgZ6yZWdCQ6AYXO4QMtnJTncy4l0IWoQ0iyFdaSXPC2reyznlCODzzjsvYHlBwHIuaiV3cyyZLEKkqNvkHUHNXu/ll18+WqNHGmmkwHsQtxyvhnAmyFqKOI2g5n6EZCWrDc9k4opYI7AeYhDxiOWHfGEJyp/rjABHZHIMTT76d1fVZVpgwLLLYhaClXOgEZSIYVxC2XaxwQYbxEUEykTk8y222CIGFGPiTfA1xCf5h/8OO+zQEY2fuqHstNHs0VS45HMcHu9kjznWad7HkVdYuqk/9n2n9Nhjj8XYANRnpcUIrmPCz+LFOuusE0YdddTYH1i8qBRNnesR4FjB83WRt1BTZo4OolwstuRFSFfVjc+VQFcR4AQD+iCLXYx1Kf3xxx+xX7LYlLxx6G/0Ub5b+ZMR+HbT91lc7K4xq6uY+NzKBBTUtgwJSEACEmgJgXrHNDHZwDI21VRTxcjLTOwXW2yxKEbygaDSij4us4iGzqS0zxyx3xV7lRvJW3I5n3DCCbvcSl7vHOp6+UbgYlXmqCW2F2QnkxwXw6IJwjltJUD4VjuznMUWArFRn9USdY71GcHJJBXXSUR1PpEv6rErIqNXy1t2/zTtEXdQPBw4no7JNTxY3ErH1eGKzUICUff5GdbiffbZJ7p/8zuOK8P9OyVEOCKXc71ToLD0u8QFazZWahYyWOiothUD63iKD4BLd6WU8sxWDqzlDz74YMUAfeSLxQAWUOir2VTN5RvxwKIIot8kgXYmwCIZC0S4cmcXulKZ6IssUH711Vdhsskmi6cEVNoexVjMWMCCU5kWwdu5bsqWdwV12WrE/EhAAhJoUwLVBByr+ExKsFxiWU/imck6go29pVgAsqv6rRLUyS2XgErsN++KvcpFqyu5nL///vvdYiXvrKCmDrCgY/HMi6miZU7XYenBKyDvbUDgHyzNHDWD5RsXZcQyVljch7NCnmchFrl+1lln/YvwbDRPjVzfaHRtrNdYthD9TMqxPjOZZjGJ8i211FJxAp5NuJFime/sQgFeBDwHi1j+PHrqAffzAw88MAoE2iJinzPHV1pppb8gef7556PV/Pjjj/9LXVQT1Cx4sCjCdgGTBNqZQPK6YKEQr5RmEmMW/W322Wev2Meaeab3lI+Agrp8dWKOJCABCbQlgUoCDssk1kYm1wih/Oo9IhMhxXW4zE099dSx7K0S1OxzQ8iz17er9ioXqayesJJ3VlBTLuoF92T20DZrWWFvISISgZd/BpZfhBltALHN8Wu4ChOBfPrpp/8LWvLDwgj7iHFX7o7UTHRtPBGwSLOXnH3NiGXOqibBAItvfn8zbQTOeGwsuuiiTRcN8Y+3QKVnYGljzyfWY/oiYhnRTWC5fN8kPyxEkZ8ll1zyL/mpJKi5B+s4+7onmGCCpsvgjRIoCwEWnejL9M1mtgq1YgwtCwvzUZ2AgtrWIQEJSEACLSGQF3DJjZV9u9WOZ+LFCAAm7ARvIjASYqAVgrorAn8RfGr00UcP//znPwszS1ZyAjXhXtuK47Fgy5nNuA1nA0VlM9UKQU3e2ftMQhA2c8Y59c++wUoukwgwAprhOo7bNJNXFkBwic8nFl8QcexTriS2C1dIgxfyXiy4U0455RD7yYs8hnvxyECsfvfdd1G85q3G2ecgxI8++ui4/7polPTs/bhb058Q8pVcT3G7v/nmmyM/tl/geYALe6VrOdaNmANEoq/0+0qCmgUs+u/8889fBI/XSKAtCNCuCSaIx04jJ1701JjVFlB7WSYV1L2sQi2OBCQggZ4ikBdwKXozLqiIMtxdK6W0P5X9ZymQUmcFdVccj8UZ1ogIRD/BqIqmrjgeC7GDKz37W6tFeMf1FrGKVTIFCSua5+x1iN4rrrgiBsRqZCGhmXdVu4c991i5iUyO62R3prRHHIa1xHCr8kSAsmuuuSZakTtTb53JD8d63X333WGTTTapmgeEP302Wd478z7vlUCZCTAGMI6zV5pI+0US8SDwpmHBaoYZZihyi9e0MQEFdRtXnlmXgAQkUCYCeUGdopITuAVhxz7Z7hDUXXE8FpZT3JLnnHPOaD0sekxZq63kaWKHpYQjk4iubZKABCQgAQlIoOcIKKh7jr1vloAEJNCrCOQFdXKV5efVjuQBAPtLiW6MYE3nIjdroU57lYla3Irjsdj/i7WQo1CIjIylNntMUa0KbKWVHCGN5ZIyEayL6NfZc4x7VUOyMBKQgAQkIIE2IqCgbqPKMqsSkIAEykyg0p5dzurkqCREaf44oFQWBOKuu+4az7BO0aSbEdQIXizhBFpiv3Ize5UR0AhXjjXCxY9ozV988UXMKsHVeG6RYFicW8x53LgIciYvRxw1mjhWDLd59rHefvvtYfDgwR2POPPMM6M7bjN7mhvNh9dLQAISkIAEJFCdgILa1iEBCUhAAi0hUElQs3+a6M5E/EXo5s+bRnhuvfXWYaSRRorHBaU9o40K6hT4a4sttgg8syvSlVdeGY+Qqidik8s50Y67IrGPOBsRvSve4TMlIAEJSEACEihGQEFdjJNXSUACEpBAHQLVokrzcyJ4E5V68sknH+IpBM7aaqutwrnnnhsjQafUqKAmgjJn7xIpuisSwaiwtPfv37/u44mkjGW+qxIRsBH2PRWwqqvK5XMlIAEJSEAC7UhAQd2OtWaeJSABCZSQQDVBzb5m9kZjpR40aNAQOccqPcooo/zFfblRQV1CHGZJAhKQgAQkIIE+QEBB3Qcq2SJKQAIS6A4CeUH90ksvhcceeyyst9564c033wzs+9133307LKtYkzmCir3G448/fgyyxT5rLLAK6u6oMd8hAQlIQAISkEBnCSioO0vQ+yUgAQlIIBLIC2r2Tx9zzDGBfc3DDDNMPJOT/dQIZtJrr70Wo2bzewJ/XXDBBVFcE8BLQW2jkoAEJCABCUigHQgoqNuhlsyjBCQggTYgkBfUnD+9xx57xGBjpFlmmSUK6GmnnTb+/6GHHgpLLrlkRxAxrNX8IeiXgroNKtwsSkACEpCABCQQFNQ2AglIQAISaAmBanuom3l4GQQ1VnOCi/3www9htNFGCyuvvHL8uyfSs88+G+65557AfnSCt3Fu97DDDtsTWfGdEpCABCQgAQlkCCiobQ4SkIAEJNASAr1JUOOuvvPOO4cddtghCliikXPG9SGHHBJGHnnklvAq+hD2obP//Oijj47u8Mcff3wYb7zxwjrrrFP3CK+i7/A6CUhAAhKQgASaI6Cgbo6bd0lAAhKQQI5AbxLUgwcPjgKWo7jGGmus8Pnnn8fgavvss0+Yb775uq3uf//993DAAQeE4YYbLh49RoLzwQcfHM+iHnvssbstL75IAhKQgAQkIIG/ElBQ2yokIAEJSKAlBMogqN99991w/fXXh48//jjMM888gTOhP/nkk7DxxhuHqaeeunA5L7zwwvDAAw/E/d+c94ygXnfddcPAgQPj30USluXrrrsuTDHFFGGDDTaI1mT+P/HEE8e8FUm4m2+//fZh4YUX7ngvnLfeeush9qMXeZbXSEACEpCABCTQegIK6tYz9YkSkIAE+iSB5BZ92GGHdRyN1SyIn376KQYoW3HFFQtbhHHTPuecc8KWW24ZnnrqqeiyzVFchx56aDz/evbZZw+XX355+Pnnn2tmi6O7uO7999//i6AeMGBAWH/99esW68MPPwxXXXVVmH/++aObOC7bQw89dBTku+22WwzE9txzz9V8Tv/+/aOQ3mijjYYQ8ghqynjllVeG6aabrm5evEACEpCABCQgga4joKDuOrY+WQISkIAEupEAQcS+++67gBC95JJLwv33398hiBvNBosCb7/9dtMWas7Y5s/VV18dvvrqq7g48Pzzz0cxfcYZZ4RJJ520UJZYJECEs186Wca1UBdC50USkIAEJCCBbiGgoO4WzL5EAhKQgAS6i0A6rovjuTj3OiUiZGMZ/uOPP2pmhcBfuGYjhs8+++wY2Tu5fG+11VbRal4kIag32WSTsNlmm4UlllgiumjffffdUaSzN7qepZwo3sMPP3zYZZddwlRTTRV23HHH+FoENcKcIGlFhXmR/HqNBCQgAQlIQAKNE1BQN87MOyQgAQlIoIQE3njjjWiVXmSRRaKQ3nPPPaO7+MknnxxWWWWVMMYYY4Snn346Hj1VK80444xxD/Zee+0VTjvttDDhhBOGN998M2y77bbhmGOO6ThHux4C8rPddtvFe6accsqw9957h/HHHz8K4xdffDG+o1YaffTRw0wzzRTOP//88Prrr4eDDjooDDPMMPEor9tvv71p63u9fPt7CUhAAhKQgASKE1BQF2fllRKQgAQkUGICt9xyS7jpppui4H388cfDggsuGI+4wsK83HLLNXTEFKL7rLPOCt988010uWZvNkHN1lprrcLP4SxtooLPNtts0RX9wAMPjPuqG40S/umnn0aXcc7BnmSSSWL0cSzUlNMkAQlIQAISkEDPElBQ9yx/3y4BCUhAAi0kQDAzXKX58/3334d+/frFfzebEMK4Zo800kgNB1ojqBkJSzNB0tiXjUifYIIJGs4Obuq4kJNwSe9MmRp+uTdIQAISkIAEJFCVgILaxiEBCUhAAhJoMQGs0+x9nnnmmQORwTlDGrfzhRZaqMVv8nESkIAEJCABCfQkAQV1T9L33RKQgAQk0GsJcCwWR4kRJG3ppZcOk002Wa8tqwWTgAQkIAEJ9FUCCuq+WvOWWwISkIAEJCABCUhAAhKQgAQ6RUBB3Sl83iwBCUhAAhKQgAQkIAEJSEACfZWAgrqv1rzlloAEJCABCUhAAhKQgAQkIIFOEVBQdwqfN0tAAhKQgAQkIAEJSEACEpBAXyWgoO6rNW+5JSABCUhAAhKQgAQkIAEJSKBTBBTUncLnzRKQgAQkIAEJSEACEpCABCTQVwkoqPtqzVtuCUhAAhKQgAQkIAEJSEACEugUAQV1p/B5swQkIAEJSEACEpCABCQgAQn0VQIK6r5a85ZbAhKQgAQkIAEJSEACEpCABDpFQEHdKXzeLAEJSEACEpCABCQgAQlIQAJ9lYCCuq/WvOWWgAQkIAEJSEACEpCABCQggU4RUFB3Cp83S0ACEpCABCQgAQlIQAISkEBfJaCg7qs1b7klIAEJSEACEpCABCQgAQlIoFMEFNSdwufNEpCABCQgAQlIQAISkIAEJNBXCSio+2rNW24JSEACEpCABCQgAQlIQAIS6BQBBXWn8HmzBCQgAQlIQAISkIAEJCABCfRVAgrqvlrzllsCEpBACwj8+OOP4eKLLw7LLbdcmHDCCVvwxMYf8eWXX4ZrrrkmrLrqqmHMMcds/AHeIQEJSEACEpCABJokoKBuEpy3SUACEujrBH777bdw0kknhdlnnz0stNBCPYrjxRdfjMJ+r732CiOPPHKP5sWXS0ACEpCABCTQdwgoqPtOXVtSCUhAAi0lcPnll4f3338/7LDDDmGYYYZp6bObedgll1wSPvvss7DddtuFoYYaqplHeI8EJCABCUhAAhJoiICCuiFcXiwBCUhAAhBASO+yyy7h0EMPDZNPPnkpoOD6jbjfeeedw8wzz1yKPJkJCUig+wj8/PPPYe+99w5PPfVUOO+888Lwww8fNtxwwzDVVFOFI488Mow44ojdlxnfJAEJ9BkCCuo+U9UWVAISkEDrCJxzzjnh7bffDvvtt18prNOpZGeccUYU+2XLV+vI+yQJSKAagV9++SX861//Cu+++27cjjLccMOFbbfdNowzzjjhkEMOCf369ROeBCQggZYTUFC3HKkPlIAEJNC7CXz77bdh6623DgMHDgxLLLFEqQr7zDPPRDF96qmnhgkmmKBUeTMzEpBA1xP4/vvvw6233hoefvjh8Ouvv4Y55pgjrLbaasZW6Hr0vkECfZaAgrrPVn15C/7JJ5+EV199NX4Ihx566DDqqKOGn376Kf4ZdthhwyyzzBL+9re/hXfeeSdayH7//fd4Ddd+88034Y8//ogWs2mmmSaMN9548f/3339/uOeee+IHlWesu+66ccW6SHrttdfCTTfdFFj55t1LL710x218uNlHOuecc8bfdUXK8uD5I400UphpppkCAaGefvrp+Ddln3HGGWOE4zSZeO+998IXX3wR3XHXWmutjslElhvPG3300cMkk0wSmcOYxKr+9NNPHxl/9dVXVYvFvbjQMXmBz9///vfoWvfQQw+FH374IUw22WRh4YUXHmIiQ3088sgj4e67747vYa/rGmusEfr37z/Ee/7888+AOIIv14w99thhscUWi668n3/+eXjuuedq4oYHeUhtpFZZuXa00UaLbYVJ2IMPPhi54j6IaKQc2QTjK664IuYP5lNMMUVYZZVVwggjjBCeffbZusxg9PLLLweEKSnbXvOFIoo27ou8g/bcaHr88cfDK6+8EieUuD+Svv766/DCCy/ENkNfajSRd/Ypn3jiiWHaaaf9y+3wueOOOwJtd6KJJoqi+957743tiT640korFXa9pJ7/97//hTHGGCPelyxMcOF300033RBl+PTTT2Od7b///mGeeeZptGgNX5/Gl2uvvTbmkXZEW6DNZMeOon2j3ljFGEfd0Vdpb6OMMkqsT8ZL0vjjjx/79Ouvv97xM8aMKaecMrz11lsV21yRMZK+8O9//zu2ecZQ2mJ2XKkGjny99NJLsc+msQVGpO+++65jzCHPM8wwQxwTivbDepXFO2+88cbIh3bBOL3sssvGNpTPF2MoYxD1RoC7jz/+OD6e/j3uuOMW4km/ZszlXSSeyc+Ifs94THsg0QdmnXXWWNZqKTtOp+8g3BlnaQOJJf3vww8/7ODLzxnPeXZ+7MvypZ1VarOVvg/cB8M05vJs8k85qo2FKTBgkbaVnk2dcB/flHyb5nsOB9owYy9jGd8mIvvzTWC8zrazIhyqsa80B6GcJL69zDdS4jvFe+kbJGI4rLnmmjFPfLcYp+iv+bGe71n2W0EboXxprlFrvIApbbRIOxtrrLGixw7zJL4z9D3yAmvGj9lmm62m1T6f/zTmUNZ64w7X0v5ph/nyM55Uap/V2hllJUYGngeMFQTCXHzxxTvyXqSd0XZo36RUh5XmjPyefka9VZr/8M2kfmv139Q+6vWPemOYv28fAgrq9qmrPpVTBs8BAwaE+eabL1qb+DDxUdhxxx3D7rvvHlecSXzI+ACxl5N0wAEHhLvuuitceumlYeKJJ44f2WOOOSZOjnD34kPN708//fToDlZEoDCwIlwHDRoUDj744LDiiit21AXCcP31148DfcpTV1RUJR58eBA1RFdeZ511YtkQxbi7sYf0H//4R+Bjj3A988wzwwknnNBRXrjx0Ycb+SchPrfffvs4ATjllFPihAX2iBMmEffdd19813//+98w77zzxudef/31UbjAd/PNN48CCrZcxwcc9gi6LOsbbrghXgdPJhDUx4EHHhhOO+20KOJJ5Puyyy4LV199dfw59cSHif26TIhJ3LfbbrvF95BvJgvHHXdcrHPaCIsmtJ8iZWWSkZ7PhHqjjTaKooE2B8stt9yyI4o1ZeX/q6++euRO20SAc2wTEaYPP/zwusyOOOKIOJmhvSIWaa/VFnhuueWWsPzyy4ddd901tuEiH/HUBqlL+gyCinwlQY3IIA+8d9JJJ224yZLngw46KLZ7JmzZBEesw/RfxMhOO+0U2Nu8xRZbxHqFG+0RgV8vMWlkIYxJM/sgaa8sqpAoA+2GBRcmbfkyL7DAArENdGVK4wuTNPZnIgaYUO+zzz6x3TAGMYkr0jcaGavoq9TfNttsE9tN6pssbC2zzDKxyJXGDPg3M0ZSp/Q1ONPXaPPUPe0+lbse5wsvvDAcffTR4corr4yLIGn8ZhyiP9E+eG7RfljvfeSNMY92T59mwk17Z7EPdknwVcrXbbfdFs4666x4HWUmX0V5whhxxWIDY90iiyzSMaYxNn7wwQdxnCiyl7fo2MULivKt12annnrqimMmCwLUEXW11FJLxfGx1ljI+MBYVfT7W6RNsyjHN4DvE/Xy0UcfRXdu+kE6ZaAoh3rtJ1/f1CvfHOqOdrzgggvGbw11yvdszz33jHWKcNxjjz3ityd9H1K/y471/Ix7WaRgvMCbhvG66HjRSDur1I5477777hu/mfW+AZXyD7/OjDvZ/p+dh1RqZ3wHttpqqzjXoJ7JD3MDrmUOxP+LtrN6c8b0beFdzH84DpK2Tr/le8J4lcaqem2oXv8oMgbUe4e/Lw8BBXV56sKcZAhgWUiCCIGYEh9LLC18rEhYyphEIhpIfMT5aKWJ/u233x6DFDHpTkGKEKKbbLJJtDQj6ookrG0IGlbGk0UOIcfkFOsfAiG7al3kmY1ck+fBpJN38lFPQj6JJ6wp2f2j5BOGLAykPWRwY8JHmZLoSPeTLz6yTHAQwkykEWRwnX/++aOghj8TB8QuEyyezXNYNaYOUsRnhBSMsa6md/N7JppJCCX3YcQ0kxISVrC11147ToiTSzET4SWXXDJOPrB6YoWh/Pl885GivkjcW6Ss3EObOf/88+PENOsqzLOoZ45kQiDBllVyJnWsVGMpRDyxcICQROgVYca9+fZaqU10xkKdJgG091TPqT0wGUllaKQtci2sELrUD20jmxBMCJi55portgsml4hM3sU7H3vssbgolayU1d5NPrkHAc79tAdEDm2vVhnS7+Cb2lOj5St6faXxhTGCvDLhY9Eg9d16fQOxUHSsok0wqWeSyYJGvm+S/2pjaKNj5MYbbxzOPvvsKEap93TWONYl2hR9Iy1y1OLGvUcdddQQY2ilvlmkH+Y9RvLvReBsuummsZ1lx/g01jBmpkjw2XxhBaV9wpNFkOyEtyhP8pLGPTxA0lhMuzz++OPj4lDRIH5Fx67UJ7N8k3Cm/zF2pf5fpM3m34u4RPyx+JrEF8+vNRbSXrDIt6pNs7jJ4i7fLeomJb5VfC9OPvnkuEiSb2fVONTr45XqG2sl/YFvLO999NFH44LhBRdcEL0rUiI/XAczvCLycxM8WVi0wZsB0Y1gS6noeIGXRdF2VqkdJRG6wgorVPQyyvOp9K0qOu4giFmkxrKcXYQt0s6wILNowjc/zS0oN20BbgSeox6KtrN6c8Y0n2BhI5vXVC+8t8hCbZH+wbzI1HsIKKh7T132qpJUm7xggSWxik5icMR1DcGQ/2gxoWYygdtOdmBMk3xcjljVxFJYLx122GHhiSeeiBPLJATefPPNsN5668VJBUKvK1OWB5MaPiyINiaA2Y844oP85Ad8ROKxxx7bMZktMlFjAsgkH1GKZTP/8YQjYpMVY1hWWgBJK9tYstNiBKu2CCtc5PkgVrKiMllhkpJdwOADBXNELR4DCAnaQSVBTTuBGS6/RcrKs9kTjDjk3dmJdFrdx+rNggKWVxZjsgs9TOB5Bm2OVfsizHDVLSKoO9OuqDPqBet5WnhJkxFEUFqIavQd9Cf6XZ4VbYafzz333JEhQpgJCP2j0XdRr7jfY2nGtRwhcNFFF0XX/7QohkitJJrhSsrWUaNlrHd9Gkfy4wv5pn0jmmjf1caybN9A8Jx77rmFxyregYDYbLPN4nhUdGLbzBiJFQsLIP0tW9/16iDPr4igToK3Xj+sN6FlXKLNpcW/lJfEnHaV2lLKF38jpmmzWOGzIof7GxHUXE/QPhaA8LShLTB24WLdyBFzRcauNFblFwZY0EEIs/CaFk6Lttnse1no5BksnGQ9ulhQqTUW0l7om0W/v/XaNAuVbPnI12neU6UIh3p9u1J9M74jgpkz4PWABxjjC/OCvKdOsm7zbSTiOB4OaaxnDsHCLd9utjrlj/crMl5kv4tF2lmldkQZn3zyybh4zDaReqlZQc33nvkH3gTPP/98VUFdrZ2xUI3oZ7Eo9Xv6Mdsc6KOI9EbmebXmjMnbisV+vJ+oV1zis+2hqKCu1z/g7tGO9Vpde/1eQd1e9dVnclvto5IHwGDLXkHccPKTRYQyE0FWR/mo5feKMhDjylzv/Nw0yeMDmD6OafWRdzLRyE++8vlExCCA0/6d9HssTEwS6qXEA6sx7pK4mrPimz1vd/DgwXFPEcIjHyiKDwPiP01G0gcWax8TAxJ7qrAu4gGQF0r8vtKkPeW7Vn3l3532OvFzVmgRRUww+KAyQam2QlyNUSVBnb22SFlZBcdSgADPWth5Trofa+Oiiy4aRXXW4lOr7moxS+0VsYs1DesKbRU+LBBV2ptcr53kf0/EaxYzknjg91hPWHjB+ttsQLFqgjr//uRpkCzLjeaf65Nw++c//xlFOZOQemUoKqjxLsBzgv6UTbjYYxWplVKbx1paqb800jfuvPPO2KaKjlUwQeQwviGoaglqAnJgPQAAIABJREFUPGfSNgnyhEcP7Z06LDJGYo1j7EC4442Stg2k8iGy0laNWryKCGom30X6Yb2FEkQG7tqIyvzxabQN+lwSJeQLwUmsB/oeiyHURd4Knuq7Fs/s9gcENGWhb2MlZ4EQTnhuFE3NCmrKgQcJHjyIkCSoi7bZ9F4m/SxgsrCKoMl+q1KbqzYW4kXVyPe3XpumThkX8QLKt7dsbJVsO6vGoQj/bH0zTvINRxQSH4HvJt8dypc8abLzi0qcaXcsrlD/LNqwaMT4jLU6mxr5lnJfkXZWTVAX4ZCuaUZQs6DC2E/foi9mvQez39Za7Sw/f8jnudF2VmvOmPovgp1xgLESYcy2GrYvsBiS9eor8u0vOldopC68tpwEFNTlrJc+n6uigvqqq66Krr8p+FB20OeDxQQ877rTKFzc1nDhxFKDC2Gl/b31nsmHnQkDf2cTeSyyjybxwKqLAODjRH74WKW9Y2mCw+oqbnHZxEeJyTBiu6jVNp+vZgU1YoPJGHvdyT8r/Nddd1101WJilAQxLl1MlJPLLpO4Int8iwrqeu7tTDxZTMh7LaTJCEzZT4UYhWURi2sRQZ2dZNC2+GinOk7ugvXaV6XfV9s/jZDA4luEbbX3FhXUXMcEuDPvqiTKq+2fJr/JCslCWT3hxbWISxbIsgl3SjwIaqW00AbnrOdK/p5aY1nqG/RnrDhFxyrGJPbpMqEnNWuhLjJGFhVh9dpoEUGd3lWvH9Zz5c+Pd9m85beccC2LovQLxCPuxEzw83vDG7VQpy1B7FXF1ZvFSsaNtHe7Hq+s4Kg1duUt1LwLF1gWaxEF2a09RdtsGvNgwYIA7ZRFiDRmk7e0qFVtLGx0YRSrLuMEbZq+m2/T9YRV4pnaWS0ORdhXqm/EW4pJwdYj/sCYBcusMK7Ujml3eE5QRthg6UScs12okss3oj0/fmW/pcnjqEg76wlBTZwVvu8suLGwU0mQF2lnyduEbWLZ+DWpDhttZ3iQ4VGXFpOreYmleR57qalf9uwzRyhqoa7XP4q0Qa9pLwIK6vaqrz6T2yKCmkGRPbwbbLBBx8csPziyqs0+4KyLFBAZhLHWIkbzFpc8ZAZ0PnpMiLAaIgZx/SI4StFI4Z2tuDyPtC8sK0xxgcIdHGtUVuzxYUCgMclCgGNxasTykfLejKBOHztcoqkL9h4jSOGZ9sGlSR7u23ywCHbG5ISJFdbVrEWnUr21QlDTBphUYyHMi6PkNo3gwaMBaxOLOEy4s2ea4oaOQEnbEaoJnfzkPr9qT0RvrOFYY+oJh1rtKu2fZjEosU6LFUxemXAyQcadjv/TlvAYoD8lbwUsC/wbax+Tx7R/kkkJ7T/v6pjNT/Zdaa81q/3UKdZfAtIVSYhnFo9SH663Bzy1ByZ0KeBekfc0eg39igku40Jy603PoL/SHvBoqDaW5fsG7sBFxyqY4KaZ+kazghqLTL0xEo8MtrwwfmQ9HShrtpz1+BUR1Ekc1OuHTNBrJVxLcafFNTc7Ca80VuTzlfZ75sVOo4Ka/OH5gPcUk3Am5PStRlIj43SytFNftEsWKPP3F22z+ftSUDr2MWNVRSSl/bu1xkLGiaJtmq01uNzjDVFp7Ex1ipdY3uWfbSaMu/SJIhyK1EG1+k7PZ4GYsZqtGvkFw0r1lp+bsGDMYgWCLQUvS32q0vap/HiRFfD12llPCGqs+cxDGIOzLu/Zb0aRdpYs8PSj5KGU6i/VO4E7i7YzviMI/eS5Uk1QMw6wD55vFfXDfvdGBHWR/pGdKxRpk15TbgIK6nLXT5/NXT1BnSJuMmgh0FLKD44p+jSRVrPu0bjD4XaVvbcabCYnDzzwQBQVuO8gohlos2KqqyuqEg/KjlAiP4g7xBwTez4YTHrSvigmQURIRqAml71GJmqNCGqOnYFXssIw0WdvMoKKxYu0H4qJbhI7yQLJvmTc2HF/ZW8oLvK45Wdd6ivVWysENVYePqBYWxBvCCFScu1n8SYFVWMixH5qXG7TR5kJJ3taaRfZRZZmLdQsOCBw2efMHj14IOSLRhdNE1IiPpOvxDqJBSzttAcWWBAeTA6ZiFNGykXfYK8nkxRcGZlUZKPrU2f8nmuzEbaZENOn6CuIPSYi1Cv7+klMpmCWuCGw2a+KJR4rXKU+xaSc+7mXgFgpOBEWhkoLDvQL2jvtJwUv7Kr+mcYXeLIAwsSRsQmRjbWT96e+W69vFB2rsIgxgadOknWyM4K6yHvT5JK9imkMyZezHuMigppnFO2Htd6XFhzZDpQdj2i39CX6RPL+qJQvrGG0x6wHUDOCOm1XYCExv+hSjxe/b2ScTkKPb1QavyrdX6TNVroP7wnELgtwyapabyzEI4tvVLXvL0dDMTYxxrO/m8Xe1GfzbTrVKd+QrKs0wo3FztQfinKox79SffOtSVu3aBv0AcrHmIfYSv2fRVkW4rP5zM9NuBdPIdpF1vJfdLzI5r9eO+sJQZ0f72pZqLMeGPl2hrdCYsTWMBaKSNl6x8uoVjvj+8yWC+qD7yrfaWJxkCrlK/UR3pU8VVK9FLVQ8+x6/aO7DDL12rq/bw0BBXVrOPqUFhJgko07I1YRLMIIMlyFk3WMCRcTnptvvjlO8tPeJawbDJpMwJloY8VgJZKBl0GRwQuBgWWaiSjWgnp7n5P1lL3PWPoQH/ljglpY9IqPyvNAgBCoibzxb9xFyRcfJdzAsABiwWL1mz2iuIAjbJjU8MGHH9YwRA97RRGRBM2BC0KXxMSZ/dh8dHg/kcwRCUwUuB7rDcE60kcpfWzYk0ld8XsmkVi/WMhI72ZSxM+YAOHOBkv2frM/naBpTHL52CG4WBHmZ9wD+3TmNpM6hBcil6AqWC5w08bKDA/ylfbGN1pWrCTpaC72qrOlAGsMLJN4SUeRsQeZvDBxgDeM03FA9ZhRd6yus9AAJ1jAkpV2PA0QzixAYMVlAklbRbgy8crvuavW/pg80CaYXNOXEKKUD3bUJ/VE3vmbCRntiCi2iFfywf8pI67P5JM6TX2Q62EC76xoJa+IciadtCeezQQX8c0xRpSBdpWCsaTJU2qnWXGeysVkiX7OXnv+4JXCAgDCodIecMpI/yfvKSJ1V/ZR6o9JGXlHWONhwUQM4Un9Fe0baZJYbayibugrtHUWnrL7SOHO0TNYcPBuQJhwxE8aQ6kn+hSCkrpkgg0jFjuo0yJjJIH+eB572TmDmHLS3hFYtYLr0E+xoFFvacwm0jUpPw6xCEP7LNIP69Up78V6mBYDsHSxJ5LvCfmvli/GIhYl4cmYgnhkYYv+WpRnNm+Md4wH2ZMX6uU9LSwUGaf5zrFw0AjfWm2WtlGpXvg5/Zh65xtAdGtc8/l/rbGwVtticYhjqBCjnMmMKOYbguWXcYPFENo0v6fO+BbQ7znxgUUzvhG0Lb4x7G1vtJ1Vq4fsN5cYIyzCIPhxe2cvLd46WOZTn2VBgP5FXdDGGN9hxbGB2bE+2+9Y8GbBkjGacZIxjn7B2eyUt963NJ/3au0s/w1k7Mh+u+u1xUr5T3vK83XEt4mFhCL9hHgwRdsZ8Qz4HjF+kH9ENvM86iUZDmq1M75niFuCZTImswAC5/QNTvVCudLRo3jkMB9iIRtBzvyH9sj3jvaWxqpa/IrMFerx9/ftQ0BB3T51ZU7/HwEmr0wYWdmutP+YVWSOq2DSn86w5lZ+zsQdAV5PSLc77LQ3lHIw0ejqaJLZ1XwmG4igWu9mYsSHmslJvb2qTGS4lnqr557fqnor0la6kzEMsGYwmSiyoJPdP83Z6YiHLGsmE6TEPlk4mKAgeBHFTFoQXflgQdyXXEf5d94Nj7wyAUn9LNU1XgvV6o+JGYsp1QKxZVnjwcBCS7V92UzSmJA3KmA623aqtZlG+0a1sQqLHQtaLPhkj3VL+U7B/hDMLKY0Y/0o0u5pO2wDIEhZUbf9ZtkWyU+9Z6f4FUXGmnrPaub32WPkmrm/K+9pBd80HtQb86u9i58jrhoZ39OYgugsEoOkKxmmZ7fqO9XMeEEeytzOWsW/SF+u1M7S94P7u2Pcype3O+cKrWLtcxonoKBunJl39CABBktWP7Hg1bI+sX8UUY0gKMsHtwexdfmr67nod3kGevkLcGPGMoNbW5FFhUrnT9dChMUK6xBeC1itEcl4QWApYRWfyTLW12xiVR/3ePZiVxJ4RasEsU9fxeKUP5saF3LEPdZCLAPpTFIs1dktHOldKWgQ7teNRFMumtdmrmtV32DRgYXEWpHZ8dKhDrFStyJKfDPl7ev38I1CXLGQiVcBbZu22kgwsr7OsC+Xv+h4YTvry63EspeRgIK6jLVinqoSYCWbfTRMvtkzXC1xHVYaJtb547LE23oCaRJABPGsV0Dr39Q3n4gbHanoMVeVzp+uRQ6LD+5sCFpc6Nhnhgv6yiuvHF3OcXvLC4IUkZwFq7R/sJnawQ2ZSMicaZtPiEhcQXG7xTJPUCzcOvMRmNN9RLHHFZBAP2XxQmlV38DlccYZZ+zYVlCNdT7oTjN14j3NEWBxCBfeN954I7ZV2iNuv0X7bXNv9a7eRKDIeGE76001bll6CwEFdW+pyT5SDlx2sELhqlrLjZnJPq6JiICudkvsI+irFhOxh/WUPUy4VbKXlP11WDpNnSeAtRnGiNaiIpH9dAiwfFTmernBsoaVE5HMv/lTyyWfvogLMnvJi5xFnH8/fRTXbcpWyYJH9HEW0NgT//DDD8co5Ox/q+R1kvbQsReRfe9lSK3sG7Bmf3G9NoDlCnf9Ip4MZWDU2/LA/l6ENF4b1EEj/ba3sbA8jRFoZLywnTXG1qsl0NUEFNRdTdjnS0ACEuhmAogqhHG9/emtyBaBgQj+ROC0ZvbttiIPuILjWsuZuylwWiue6zMkIAEJSEACEpBAPQIK6nqE/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PXXX+OLRhpppDDTTDOF3377LTz99NPx76GHHjrMOOOMYcwxxwzff/99uPXWW8N7770XvvjiizD55JOHtdZaK4w88shDZPTzzz8PN954Y/j666/Dp59+Guacc86w7LLLhn79+oVvv/02XHvtteGjjz4Ko402WlhmmWXCAw88EL777rswzDDDhKWWWipMNNFEHc/78ccfwwsvvBDvG2644eI9XPvTTz/Fa0YfffQwxRRTxHJwDYk887MffvghvuePP/6IPx9//PHj9a+//voQZZ5yyinDW2+91XE/+ZhmmmnCeOON11Fmfs/zpp122rDCCit0lPnnn38OTz75ZEd+KtUYz5l++ukDXK677rr4Hv690EILhQUXXDByIcHrueeei3n729/+FmaZZZYw7LDDDvHIF198MXz88cexjFNNNVWso7fffjv8/vvv8Trum2yyySKPxAhu1CHsTBKQgAQkIAEJSEACEmhHAgrqdqy1PpBnBO+AAQPCfPPNF/bbb78w1FBDRWG33XbbRcG3zjrrhBFHHDEKtH/9619h5513Dv/4xz/Cn3/+Ge6+++5w5plnhhNOOCGKT9KDDz4Y/3/44YdHYYeYvfTSS8NDDz0UjjjiiCgev/rqq/h77t1nn33C9ttvH39+7733hl133TUcffTRUWimxLv4GUJ2uummCy+99FJYc801w5Zbbhm22GKLmGeuOeCAA8L//ve/+L5xxhkn3n7ffffFcrAQgHgnVSpzuv+uu+6K90888cQBsXzIIYeEVVZZJcw222xRvJLvDz/8MBx55JFRVCOM991337DnnnvGey688MJw7LHHhiuuuCJMPfXU8VmI8a233joceOCBYccddwz9+/ePQp1/I+ZhmoTzl19+GQYNGhTLeNVVV4UZZpihg0P63QcffBAuu+yyuKBBSjx22WWXsP7668efIf7hyoLEKaecopjuA33ZIkpAAhKQgAQkIIHeTEBB3Ztrt43LhiBcd911o6BGMCP0ELoI2jnmmCOWDFGG+Bt33HGj6MaCS8Iqyj2//PJLFJ4I8U033TSsuOKKURSmhEUWQcnzEOoI4IMOOiggXi+55JIw4YQTxksRtccdd1y0YF988cVRkKfEz7FyYyF++eWXo2Uc8U3eU+KZCGqeOdZYY8Wy7LbbbuHUU08N//3vf2MZSfkyV7s/XYfoPeaYY8III4wQnnnmmbD22muHc889N8wzzzwxLzfddFMUxZSLdx911FFRUJNXxC//xvLOwgX5RnyT7rjjjvjvyy+/PFqbE2uENyJ5gQUWiNx5Lumee+4JF1xwQRT0qYz8vBIPFic22GCDsPTSS0emLIqYJCABCUhAAhKQgAQk0K4EFNTtWnO9PN9ZcYl1E1GKCMXlOSVE5Oqrrx7FdFbA8vusRfadd94JSy655BDiNQllrMcPP/xwuOiii8LYY48d35MVv+ldyaKMoM6+6+STT44W6kknnbSQoMa9+ayzzopiFEt2M4Iagf/8889HV3hcyLPiFdHLwgEu5c8++2xYYokl4u/zghr3dMTtIossEnDXxoqdrPmUf4011oiCPLt4gTUe6/Z5550Xzj///DDBBBNEazmsWcS4/vrrawpq3nPzzTdHV3ks/wrqXt6JLZ4EJCABCUhAAhLoAwQU1H2gktuxiElQ4yKMO/UjjzwSNtpoow5LMmUaPHhwWHzxxcPtt9/eIRxTWRGQ6623XhSsWFVx67766qvDzDPPPAQOBPQ111zTYbmtJqiTtXW11VaL1m8SFvATTzwx5gvLcxELNUKYvcZYv+eff/6KgnrUUUeNVu+UcAv/5ptvhhCrWLmxICN+cR1HXJP30047rcPinS1oXlBnf4erOaL4lVdeiRwR28cff3wHE67FGwBBjRV89913j2xXXXXVKOzZK43bN4sS1SzUK6+8crTIswBCXZAU1O3YM82zBCQgAQlIQAISkECWgILa9lBKAklQEwALt23EMHuCse4iIEmISUQpwhKX5byAxAKM2CbYV/o37tDZhAi94YYbOtybqwnqxx9/PFqicefG3ZmEiMQNnT3BuF3XE9R77713DO6F+zlW8WqCOrm5p3zm84Qg33zzzWOQtLRnOr2bfcnJhbyIoMZqzIIA+7HTnmm44gqf3MOToGYP9lZbbRVd31moYDEBqzSLGrjJVxPU8GJhZOGFF47u8omfgrqUXc9MSUACEpCABCQgAQk0QEBB3QAsL+0+Avn9xATeYr8w0ahxOSY6NXt2cQfHmptEGjnEJRoR/uijj0YBjgUWF2YCd+EOnVLag83/k7irJqixvCKmEZBzzTVXfARWc1yr0zNrCepzzjknCnLyhQU6LQY04/J9xhlnRBZZi3tyf4fNZ599Fl24k7s2ea1koU57zQnYlt0zzh5qyoqgJn+4hePejWAeOHBgLDMinIUErNlYq++8886Yp0oWaoKk7b///tH6XYl597Uq3yQBCUhAAhKQgAQkIIHWElBQt5anT2sRgUoBurAIY5klUjaWWdyciSqN8ENkcvwU6f333w8bbrhh2GabbcJKK60Uo2Aj9rBUI5zTcVqI0M022yywD5ojtEjJBZznItpJCHLeO/fcc3dYcQlohjWYIGcpcnctQY1befaZnRHUlAHhfOWVV0Z3eBYQzj777FgWrO3kDUtw1lJdSVDjsr7HHnvEvdYpAjms2JPO89lDzd5xFixgy8+xsnNUGXvPcUUnGBkRv7nu0EMPrSiocfPmPUQMrySoyT97suGJxX/22WdvUSvyMRKQgAQkIAEJSEACEuhaAgrqruXr05sgwJ7cf//73+Gwww6LEamxhBJZGqHIv7HMYnHGiooVFqsx50vjSs0Zx7iAc6wWltUUiZrgWUTAxsV54403Dm+++WYUhLg2zzrrrB25TIIaN2bux62a47a4BsGK4Lz//vvjXmXejRtzSjwTwcnPNtlkkyjIOQua+xHbRM7GSsvCAAIXYYxlnSBnY4wxRoyunS0z+70R/dn7iY7NQgLvwY2avzmbm/KxkIC1mcUBnoslnPK+8cYb0VKPW/YOO+wQFltssShaORuaY8fYE03EcBYNyANR0wlYhms53FmUwL2bfdZ4BHAMFnWEtwD7yXFjZ881AccQ2uytJm+4hrNfevnll48u9xynhcUbTwESIhvO7D9HTJ9++ulRoGct6000H2+RgAQkIAEJSEACEpBAtxFQUHcbal/UlQSwchK4i4SQTEI6/07On+YYreGGGy6MMsoof8lS1uUb4YpAR3im85gRxrgvIxyJeJ1/T4rAzX5vLLZYkLsqYe1FuJK/4YcfvlOvwXX7119/HaKsnXqgN0tAAhKQgAQkIAEJSKAPEFBQ94FKtojFCVTbQ52egKs2FlmsubUSLugzzjhjxQBhxXPjlRKQgAQkIAEJSEACEpBAmQkoqMtcO+at2wkgqNkPnPYU5zPA70gLLrhgzbxxHW7Y6Rzobi+IL5SABCQgAQlIQAISkIAEupyAgrrLEfuCdiDwzjvvBI6Feu2116LrM0G4iF6dF8S4WQ8zzDB1XawJ+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uf0svAQlIQAIlJPDUU0+FCy64IMw333wxd5deemlYcsklwwYbbBBGHHHEEubYLElAAhKQgAT6JgEFdd+sd0stAQlIQAIlJfDhhx+G/fbbL+y9995h0kknjbl85JFHwsorrxx23333sN1224WhhhqqpLk3WxKQgAQkIIG+RUBB3bfq29JKQAISkEDJCTz00EPRGj1w4MBwzDHHRHfvTz/9NAwYMCCMNdZY4cwzzwyjjjpqyUth9iQgAQlIQAJ9g4CCum/Us6WUgAQkIIE2IfDjjz8GXL7HG2+8MMUUU8Rcv/baa2HttdcOCy64YDj88MPD8MMP3yalMZsSkIAEJCCB3k1AQd2769fSSUACEpBALyBw7bXXhp122ilccsklHfuqe0GxLIIEJCABCUig7QkoqNu+Ci2ABCQgAQn0RgJ//vln+Oabb8KDDz4YhfSOO+4YZpttNvdP98bKtkwSkIAEJNC2BBTUbVt1ZlwCEpCABHozgY8//ji8+OKL4bPPPgu33HJLWH755eOffv369eZiWzYJSEACEpBAWxFQULdVdZlZCUhAAhLoiwQQ1uuss078s/POO4dhhx22L2KwzBKQgAQkIIHSEVBQl65KzJAEJCABCUhgSAI//fRTFNJ33313uOqqq8IMM8wgIglIQAISkIAESkBAQV2CSjALEpCABCQgAQiwb/rCCy8MgwcPDvvvv39HlG9+d9BBB4V99903XH755WGttdYSmAQkIAEJSEACJSCgoC5BJZgFCUhAAhKQAAQ4MovgY5deemm47bbbOiJ6Jwv1RRddFG6//fYwzzzzCEwCEpCABCQggRIQUFCXoBLMggQkIAEJSCARIKI3wnrQoEEdEb3ff//9MHDgwDDJJJOndrWqAAAHIElEQVSEk046KYw66qgCk4AEJCABCUigBAQU1CWoBLMgAQlIQAISSAR+/vnncO6554ZPP/00DBgwIAw33HDh5JNPDl988UU45JBDwvjjjy8sCUhAAhKQgARKQkBBXZKKMBsSkIAEJCCBLIHvv/8+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AerR6EWbttU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TextBox 8">
            <a:extLst>
              <a:ext uri="{FF2B5EF4-FFF2-40B4-BE49-F238E27FC236}">
                <a16:creationId xmlns:a16="http://schemas.microsoft.com/office/drawing/2014/main" id="{63594099-A0FD-F847-886D-775677A95564}"/>
              </a:ext>
            </a:extLst>
          </p:cNvPr>
          <p:cNvSpPr txBox="1"/>
          <p:nvPr/>
        </p:nvSpPr>
        <p:spPr>
          <a:xfrm>
            <a:off x="287302" y="3258955"/>
            <a:ext cx="6097904" cy="461665"/>
          </a:xfrm>
          <a:prstGeom prst="rect">
            <a:avLst/>
          </a:prstGeom>
          <a:noFill/>
        </p:spPr>
        <p:txBody>
          <a:bodyPr wrap="square">
            <a:spAutoFit/>
          </a:bodyPr>
          <a:lstStyle/>
          <a:p>
            <a:pPr lvl="1"/>
            <a:r>
              <a:rPr lang="ru-RU" sz="2400" dirty="0">
                <a:solidFill>
                  <a:schemeClr val="bg1"/>
                </a:solidFill>
              </a:rPr>
              <a:t>RGB (</a:t>
            </a:r>
            <a:r>
              <a:rPr lang="ru-RU" sz="2400" dirty="0" err="1">
                <a:solidFill>
                  <a:schemeClr val="bg1"/>
                </a:solidFill>
              </a:rPr>
              <a:t>red</a:t>
            </a:r>
            <a:r>
              <a:rPr lang="ru-RU" sz="2400" dirty="0">
                <a:solidFill>
                  <a:schemeClr val="bg1"/>
                </a:solidFill>
              </a:rPr>
              <a:t>, </a:t>
            </a:r>
            <a:r>
              <a:rPr lang="ru-RU" sz="2400" dirty="0" err="1">
                <a:solidFill>
                  <a:schemeClr val="bg1"/>
                </a:solidFill>
              </a:rPr>
              <a:t>green</a:t>
            </a:r>
            <a:r>
              <a:rPr lang="ru-RU" sz="2400" dirty="0">
                <a:solidFill>
                  <a:schemeClr val="bg1"/>
                </a:solidFill>
              </a:rPr>
              <a:t>, </a:t>
            </a:r>
            <a:r>
              <a:rPr lang="ru-RU" sz="2400" dirty="0" err="1">
                <a:solidFill>
                  <a:schemeClr val="bg1"/>
                </a:solidFill>
              </a:rPr>
              <a:t>blue</a:t>
            </a:r>
            <a:r>
              <a:rPr lang="ru-RU" sz="2400" dirty="0">
                <a:solidFill>
                  <a:schemeClr val="bg1"/>
                </a:solidFill>
              </a:rPr>
              <a:t>) </a:t>
            </a:r>
          </a:p>
        </p:txBody>
      </p:sp>
      <p:sp>
        <p:nvSpPr>
          <p:cNvPr id="10" name="TextBox 9">
            <a:extLst>
              <a:ext uri="{FF2B5EF4-FFF2-40B4-BE49-F238E27FC236}">
                <a16:creationId xmlns:a16="http://schemas.microsoft.com/office/drawing/2014/main" id="{D326E10F-0744-8747-805A-2D5DE21C9F21}"/>
              </a:ext>
            </a:extLst>
          </p:cNvPr>
          <p:cNvSpPr txBox="1"/>
          <p:nvPr/>
        </p:nvSpPr>
        <p:spPr>
          <a:xfrm>
            <a:off x="-221497" y="4895047"/>
            <a:ext cx="5889481" cy="1569660"/>
          </a:xfrm>
          <a:prstGeom prst="rect">
            <a:avLst/>
          </a:prstGeom>
          <a:noFill/>
        </p:spPr>
        <p:txBody>
          <a:bodyPr wrap="square">
            <a:spAutoFit/>
          </a:bodyPr>
          <a:lstStyle/>
          <a:p>
            <a:pPr lvl="1"/>
            <a:r>
              <a:rPr lang="ru-RU" sz="2400" dirty="0">
                <a:solidFill>
                  <a:schemeClr val="bg1"/>
                </a:solidFill>
              </a:rPr>
              <a:t>HS</a:t>
            </a:r>
            <a:r>
              <a:rPr lang="en-US" sz="2400" dirty="0">
                <a:solidFill>
                  <a:schemeClr val="bg1"/>
                </a:solidFill>
              </a:rPr>
              <a:t>V</a:t>
            </a:r>
            <a:r>
              <a:rPr lang="ru-RU" sz="2400" dirty="0">
                <a:solidFill>
                  <a:schemeClr val="bg1"/>
                </a:solidFill>
              </a:rPr>
              <a:t> (</a:t>
            </a:r>
            <a:r>
              <a:rPr lang="ru-RU" sz="2400" dirty="0" err="1">
                <a:solidFill>
                  <a:schemeClr val="bg1"/>
                </a:solidFill>
              </a:rPr>
              <a:t>hue</a:t>
            </a:r>
            <a:r>
              <a:rPr lang="ru-RU" sz="2400" dirty="0">
                <a:solidFill>
                  <a:schemeClr val="bg1"/>
                </a:solidFill>
              </a:rPr>
              <a:t>, </a:t>
            </a:r>
            <a:r>
              <a:rPr lang="ru-RU" sz="2400" dirty="0" err="1">
                <a:solidFill>
                  <a:schemeClr val="bg1"/>
                </a:solidFill>
              </a:rPr>
              <a:t>saturation</a:t>
            </a:r>
            <a:r>
              <a:rPr lang="ru-RU" sz="2400" dirty="0">
                <a:solidFill>
                  <a:schemeClr val="bg1"/>
                </a:solidFill>
              </a:rPr>
              <a:t>, </a:t>
            </a:r>
            <a:r>
              <a:rPr lang="en-US" sz="2400" dirty="0">
                <a:solidFill>
                  <a:schemeClr val="bg1"/>
                </a:solidFill>
              </a:rPr>
              <a:t>value</a:t>
            </a:r>
            <a:r>
              <a:rPr lang="ru-RU" sz="2400" dirty="0">
                <a:solidFill>
                  <a:schemeClr val="bg1"/>
                </a:solidFill>
              </a:rPr>
              <a:t>)</a:t>
            </a:r>
            <a:br>
              <a:rPr lang="ru-RU" sz="2400" dirty="0">
                <a:solidFill>
                  <a:schemeClr val="bg1"/>
                </a:solidFill>
              </a:rPr>
            </a:br>
            <a:r>
              <a:rPr lang="ru-RU" sz="2400" dirty="0">
                <a:solidFill>
                  <a:schemeClr val="bg1"/>
                </a:solidFill>
              </a:rPr>
              <a:t>- тон, </a:t>
            </a:r>
          </a:p>
          <a:p>
            <a:pPr lvl="1"/>
            <a:r>
              <a:rPr lang="ru-RU" sz="2400" dirty="0">
                <a:solidFill>
                  <a:schemeClr val="bg1"/>
                </a:solidFill>
              </a:rPr>
              <a:t>- насыщенность, </a:t>
            </a:r>
            <a:br>
              <a:rPr lang="ru-RU" sz="2400" dirty="0">
                <a:solidFill>
                  <a:schemeClr val="bg1"/>
                </a:solidFill>
              </a:rPr>
            </a:br>
            <a:r>
              <a:rPr lang="ru-RU" sz="2400" dirty="0">
                <a:solidFill>
                  <a:schemeClr val="bg1"/>
                </a:solidFill>
              </a:rPr>
              <a:t>- Светлота (яркость)</a:t>
            </a:r>
            <a:r>
              <a:rPr lang="ru-RU" sz="1800" dirty="0">
                <a:solidFill>
                  <a:schemeClr val="bg1"/>
                </a:solidFill>
              </a:rPr>
              <a:t>.</a:t>
            </a:r>
            <a:endParaRPr lang="ru-RU" sz="1800" i="1" dirty="0">
              <a:solidFill>
                <a:schemeClr val="bg1"/>
              </a:solidFill>
            </a:endParaRPr>
          </a:p>
        </p:txBody>
      </p:sp>
      <p:sp>
        <p:nvSpPr>
          <p:cNvPr id="11" name="Прямоугольник 10"/>
          <p:cNvSpPr/>
          <p:nvPr/>
        </p:nvSpPr>
        <p:spPr>
          <a:xfrm>
            <a:off x="3867151" y="2881947"/>
            <a:ext cx="7972424" cy="37950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p:nvSpPr>
        <p:spPr>
          <a:xfrm>
            <a:off x="367470" y="1075274"/>
            <a:ext cx="9860612" cy="113998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p:cNvPicPr>
            <a:picLocks noChangeAspect="1"/>
          </p:cNvPicPr>
          <p:nvPr/>
        </p:nvPicPr>
        <p:blipFill>
          <a:blip r:embed="rId2"/>
          <a:stretch>
            <a:fillRect/>
          </a:stretch>
        </p:blipFill>
        <p:spPr>
          <a:xfrm>
            <a:off x="3952876" y="2920047"/>
            <a:ext cx="7743824" cy="3712190"/>
          </a:xfrm>
          <a:prstGeom prst="rect">
            <a:avLst/>
          </a:prstGeom>
        </p:spPr>
      </p:pic>
    </p:spTree>
    <p:extLst>
      <p:ext uri="{BB962C8B-B14F-4D97-AF65-F5344CB8AC3E}">
        <p14:creationId xmlns:p14="http://schemas.microsoft.com/office/powerpoint/2010/main" val="603438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712" y="125522"/>
            <a:ext cx="11707739" cy="1325563"/>
          </a:xfrm>
        </p:spPr>
        <p:txBody>
          <a:bodyPr>
            <a:normAutofit/>
          </a:bodyPr>
          <a:lstStyle/>
          <a:p>
            <a:r>
              <a:rPr lang="ru-RU" sz="4000" b="1" dirty="0">
                <a:solidFill>
                  <a:schemeClr val="bg1"/>
                </a:solidFill>
              </a:rPr>
              <a:t>Технические проблемы получения изображений.</a:t>
            </a:r>
          </a:p>
        </p:txBody>
      </p:sp>
      <p:sp>
        <p:nvSpPr>
          <p:cNvPr id="3" name="Объект 2"/>
          <p:cNvSpPr>
            <a:spLocks noGrp="1"/>
          </p:cNvSpPr>
          <p:nvPr>
            <p:ph idx="1"/>
          </p:nvPr>
        </p:nvSpPr>
        <p:spPr>
          <a:xfrm>
            <a:off x="153824" y="1085315"/>
            <a:ext cx="11656464" cy="5452217"/>
          </a:xfrm>
        </p:spPr>
        <p:txBody>
          <a:bodyPr>
            <a:normAutofit/>
          </a:bodyPr>
          <a:lstStyle/>
          <a:p>
            <a:r>
              <a:rPr lang="ru-RU" sz="2000" b="1" u="sng" dirty="0">
                <a:solidFill>
                  <a:schemeClr val="bg1"/>
                </a:solidFill>
              </a:rPr>
              <a:t>Геометрические искажения </a:t>
            </a:r>
            <a:r>
              <a:rPr lang="ru-RU" sz="2000" dirty="0">
                <a:solidFill>
                  <a:schemeClr val="bg1"/>
                </a:solidFill>
              </a:rPr>
              <a:t>- неточности  расположения пикселей –неравномерные искажения форм</a:t>
            </a:r>
            <a:r>
              <a:rPr lang="ru-RU" sz="2000" dirty="0"/>
              <a:t>, </a:t>
            </a:r>
            <a:r>
              <a:rPr lang="ru-RU" sz="2000" dirty="0">
                <a:solidFill>
                  <a:schemeClr val="bg1"/>
                </a:solidFill>
              </a:rPr>
              <a:t>линий, и т.д.. </a:t>
            </a:r>
          </a:p>
          <a:p>
            <a:r>
              <a:rPr lang="ru-RU" sz="2000" b="1" u="sng" dirty="0" err="1">
                <a:solidFill>
                  <a:schemeClr val="bg1"/>
                </a:solidFill>
              </a:rPr>
              <a:t>Засвет</a:t>
            </a:r>
            <a:r>
              <a:rPr lang="ru-RU" sz="2000" dirty="0">
                <a:solidFill>
                  <a:schemeClr val="bg1"/>
                </a:solidFill>
              </a:rPr>
              <a:t> (избыточная яркость, блюминг) – влияние соседних элементов матрицы цифровой камеры друг на друга при ярком (интенсивном) освещении, что приводит к увеличению размеров яркого пятна. </a:t>
            </a:r>
          </a:p>
          <a:p>
            <a:r>
              <a:rPr lang="ru-RU" sz="2000" b="1" u="sng" dirty="0">
                <a:solidFill>
                  <a:schemeClr val="bg1"/>
                </a:solidFill>
              </a:rPr>
              <a:t>Неравномерная чувствительность </a:t>
            </a:r>
            <a:r>
              <a:rPr lang="ru-RU" sz="2000" dirty="0">
                <a:solidFill>
                  <a:schemeClr val="bg1"/>
                </a:solidFill>
              </a:rPr>
              <a:t>– как правило проявляется в пограничных цветах видимого диапазона в занижении яркости.</a:t>
            </a:r>
          </a:p>
          <a:p>
            <a:r>
              <a:rPr lang="ru-RU" sz="2000" b="1" u="sng" dirty="0">
                <a:solidFill>
                  <a:schemeClr val="bg1"/>
                </a:solidFill>
              </a:rPr>
              <a:t>Неоднородность элементов матрицы </a:t>
            </a:r>
            <a:r>
              <a:rPr lang="ru-RU" sz="2000" dirty="0">
                <a:solidFill>
                  <a:schemeClr val="bg1"/>
                </a:solidFill>
              </a:rPr>
              <a:t>цифровой камеры - элементы с одинаковой освещенностью могут давать различные показания, например виньетирование. </a:t>
            </a:r>
          </a:p>
          <a:p>
            <a:pPr lvl="1"/>
            <a:r>
              <a:rPr lang="ru-RU" sz="1800" dirty="0">
                <a:solidFill>
                  <a:schemeClr val="bg1"/>
                </a:solidFill>
              </a:rPr>
              <a:t>Возможны случаи, когда отдельные элементы матрицы могут вообще не действовать</a:t>
            </a:r>
            <a:r>
              <a:rPr lang="ru-RU" sz="1600" dirty="0">
                <a:solidFill>
                  <a:schemeClr val="bg1"/>
                </a:solidFill>
              </a:rPr>
              <a:t>. </a:t>
            </a:r>
          </a:p>
        </p:txBody>
      </p:sp>
      <p:sp>
        <p:nvSpPr>
          <p:cNvPr id="7" name="Прямоугольник 6"/>
          <p:cNvSpPr/>
          <p:nvPr/>
        </p:nvSpPr>
        <p:spPr>
          <a:xfrm>
            <a:off x="422358" y="1047887"/>
            <a:ext cx="11387930" cy="705499"/>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p:cNvPicPr>
            <a:picLocks noChangeAspect="1"/>
          </p:cNvPicPr>
          <p:nvPr/>
        </p:nvPicPr>
        <p:blipFill>
          <a:blip r:embed="rId2"/>
          <a:stretch>
            <a:fillRect/>
          </a:stretch>
        </p:blipFill>
        <p:spPr>
          <a:xfrm>
            <a:off x="1458856" y="4195423"/>
            <a:ext cx="9314933" cy="2243477"/>
          </a:xfrm>
          <a:prstGeom prst="rect">
            <a:avLst/>
          </a:prstGeom>
          <a:solidFill>
            <a:schemeClr val="bg1">
              <a:lumMod val="95000"/>
            </a:schemeClr>
          </a:solidFill>
        </p:spPr>
      </p:pic>
    </p:spTree>
    <p:extLst>
      <p:ext uri="{BB962C8B-B14F-4D97-AF65-F5344CB8AC3E}">
        <p14:creationId xmlns:p14="http://schemas.microsoft.com/office/powerpoint/2010/main" val="3830820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712" y="125522"/>
            <a:ext cx="11707739" cy="1325563"/>
          </a:xfrm>
        </p:spPr>
        <p:txBody>
          <a:bodyPr>
            <a:normAutofit/>
          </a:bodyPr>
          <a:lstStyle/>
          <a:p>
            <a:r>
              <a:rPr lang="ru-RU" sz="4000" b="1" dirty="0">
                <a:solidFill>
                  <a:schemeClr val="bg1"/>
                </a:solidFill>
              </a:rPr>
              <a:t>Технические проблемы получения изображений.</a:t>
            </a:r>
          </a:p>
        </p:txBody>
      </p:sp>
      <p:sp>
        <p:nvSpPr>
          <p:cNvPr id="3" name="Объект 2"/>
          <p:cNvSpPr>
            <a:spLocks noGrp="1"/>
          </p:cNvSpPr>
          <p:nvPr>
            <p:ph idx="1"/>
          </p:nvPr>
        </p:nvSpPr>
        <p:spPr>
          <a:xfrm>
            <a:off x="153824" y="1085315"/>
            <a:ext cx="11656464" cy="5452217"/>
          </a:xfrm>
        </p:spPr>
        <p:txBody>
          <a:bodyPr>
            <a:normAutofit/>
          </a:bodyPr>
          <a:lstStyle/>
          <a:p>
            <a:r>
              <a:rPr lang="ru-RU" sz="2000" b="1" u="sng" dirty="0">
                <a:solidFill>
                  <a:schemeClr val="bg1"/>
                </a:solidFill>
              </a:rPr>
              <a:t>Геометрические искажения </a:t>
            </a:r>
            <a:r>
              <a:rPr lang="ru-RU" sz="2000" dirty="0">
                <a:solidFill>
                  <a:schemeClr val="bg1"/>
                </a:solidFill>
              </a:rPr>
              <a:t>- неточности  расположения пикселей –неравномерные искажения форм</a:t>
            </a:r>
            <a:r>
              <a:rPr lang="ru-RU" sz="2000" dirty="0"/>
              <a:t>, </a:t>
            </a:r>
            <a:r>
              <a:rPr lang="ru-RU" sz="2000" dirty="0">
                <a:solidFill>
                  <a:schemeClr val="bg1"/>
                </a:solidFill>
              </a:rPr>
              <a:t>линий, и т.д.. </a:t>
            </a:r>
          </a:p>
          <a:p>
            <a:r>
              <a:rPr lang="ru-RU" sz="2000" b="1" u="sng" dirty="0" err="1">
                <a:solidFill>
                  <a:schemeClr val="bg1"/>
                </a:solidFill>
              </a:rPr>
              <a:t>Засвет</a:t>
            </a:r>
            <a:r>
              <a:rPr lang="ru-RU" sz="2000" dirty="0">
                <a:solidFill>
                  <a:schemeClr val="bg1"/>
                </a:solidFill>
              </a:rPr>
              <a:t> (избыточная яркость, блюминг) – влияние соседних элементов матрицы цифровой камеры друг на друга при ярком (интенсивном) освещении, что приводит к увеличению размеров яркого пятна. </a:t>
            </a:r>
          </a:p>
          <a:p>
            <a:r>
              <a:rPr lang="ru-RU" sz="2000" b="1" u="sng" dirty="0">
                <a:solidFill>
                  <a:schemeClr val="bg1"/>
                </a:solidFill>
              </a:rPr>
              <a:t>Неравномерная чувствительность </a:t>
            </a:r>
            <a:r>
              <a:rPr lang="ru-RU" sz="2000" dirty="0">
                <a:solidFill>
                  <a:schemeClr val="bg1"/>
                </a:solidFill>
              </a:rPr>
              <a:t>– как правило проявляется в пограничных цветах видимого диапазона в занижении яркости.</a:t>
            </a:r>
          </a:p>
          <a:p>
            <a:r>
              <a:rPr lang="ru-RU" sz="2000" b="1" u="sng" dirty="0">
                <a:solidFill>
                  <a:schemeClr val="bg1"/>
                </a:solidFill>
              </a:rPr>
              <a:t>Неоднородность элементов матрицы </a:t>
            </a:r>
            <a:r>
              <a:rPr lang="ru-RU" sz="2000" dirty="0">
                <a:solidFill>
                  <a:schemeClr val="bg1"/>
                </a:solidFill>
              </a:rPr>
              <a:t>цифровой камеры - элементы с одинаковой освещенностью могут давать различные показания, например виньетирование. </a:t>
            </a:r>
          </a:p>
          <a:p>
            <a:pPr lvl="1"/>
            <a:r>
              <a:rPr lang="ru-RU" sz="1800" dirty="0">
                <a:solidFill>
                  <a:schemeClr val="bg1"/>
                </a:solidFill>
              </a:rPr>
              <a:t>Возможны случаи, когда отдельные элементы матрицы могут вообще не действовать</a:t>
            </a:r>
            <a:r>
              <a:rPr lang="ru-RU" sz="1600" dirty="0">
                <a:solidFill>
                  <a:schemeClr val="bg1"/>
                </a:solidFill>
              </a:rPr>
              <a:t>. </a:t>
            </a:r>
          </a:p>
        </p:txBody>
      </p:sp>
      <p:sp>
        <p:nvSpPr>
          <p:cNvPr id="7" name="Прямоугольник 6"/>
          <p:cNvSpPr/>
          <p:nvPr/>
        </p:nvSpPr>
        <p:spPr>
          <a:xfrm>
            <a:off x="381712" y="1748115"/>
            <a:ext cx="11428576" cy="66276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1344556" y="4185898"/>
            <a:ext cx="9314933" cy="2243477"/>
          </a:xfrm>
          <a:prstGeom prst="rect">
            <a:avLst/>
          </a:prstGeom>
          <a:solidFill>
            <a:schemeClr val="bg1">
              <a:lumMod val="95000"/>
            </a:schemeClr>
          </a:solidFill>
        </p:spPr>
      </p:pic>
    </p:spTree>
    <p:extLst>
      <p:ext uri="{BB962C8B-B14F-4D97-AF65-F5344CB8AC3E}">
        <p14:creationId xmlns:p14="http://schemas.microsoft.com/office/powerpoint/2010/main" val="128740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1E78B6-4845-8F4E-ABCC-73D7C0D28016}"/>
              </a:ext>
            </a:extLst>
          </p:cNvPr>
          <p:cNvSpPr>
            <a:spLocks noGrp="1"/>
          </p:cNvSpPr>
          <p:nvPr>
            <p:ph type="title"/>
          </p:nvPr>
        </p:nvSpPr>
        <p:spPr>
          <a:xfrm>
            <a:off x="849444" y="142711"/>
            <a:ext cx="10515600" cy="1325563"/>
          </a:xfrm>
        </p:spPr>
        <p:txBody>
          <a:bodyPr>
            <a:normAutofit/>
          </a:bodyPr>
          <a:lstStyle/>
          <a:p>
            <a:pPr algn="ctr"/>
            <a:r>
              <a:rPr lang="ru-RU" sz="4800" b="1" dirty="0">
                <a:solidFill>
                  <a:schemeClr val="bg1">
                    <a:lumMod val="95000"/>
                  </a:schemeClr>
                </a:solidFill>
              </a:rPr>
              <a:t>Цифровое изображение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0424095-4A8F-D44A-971F-0EDAEBCD9F72}"/>
                  </a:ext>
                </a:extLst>
              </p:cNvPr>
              <p:cNvSpPr>
                <a:spLocks noGrp="1"/>
              </p:cNvSpPr>
              <p:nvPr>
                <p:ph idx="1"/>
              </p:nvPr>
            </p:nvSpPr>
            <p:spPr>
              <a:xfrm>
                <a:off x="468630" y="1345565"/>
                <a:ext cx="11418570" cy="2285909"/>
              </a:xfrm>
            </p:spPr>
            <p:txBody>
              <a:bodyPr>
                <a:normAutofit/>
              </a:bodyPr>
              <a:lstStyle/>
              <a:p>
                <a:r>
                  <a:rPr lang="ru-RU" sz="2400" dirty="0">
                    <a:solidFill>
                      <a:schemeClr val="bg1"/>
                    </a:solidFill>
                  </a:rPr>
                  <a:t>Цифровое изображение можно описать как оцифрованное</a:t>
                </a:r>
                <a:br>
                  <a:rPr lang="ru-RU" sz="2400" dirty="0">
                    <a:solidFill>
                      <a:schemeClr val="bg1"/>
                    </a:solidFill>
                  </a:rPr>
                </a:br>
                <a:r>
                  <a:rPr lang="ru-RU" sz="2400" dirty="0">
                    <a:solidFill>
                      <a:schemeClr val="bg1"/>
                    </a:solidFill>
                  </a:rPr>
                  <a:t>(</a:t>
                </a:r>
                <a:r>
                  <a:rPr lang="ru-RU" sz="2400" dirty="0" err="1">
                    <a:solidFill>
                      <a:schemeClr val="bg1"/>
                    </a:solidFill>
                  </a:rPr>
                  <a:t>дискретиазция</a:t>
                </a:r>
                <a:r>
                  <a:rPr lang="ru-RU" sz="2400" dirty="0">
                    <a:solidFill>
                      <a:schemeClr val="bg1"/>
                    </a:solidFill>
                  </a:rPr>
                  <a:t> и квантование) </a:t>
                </a:r>
                <a:br>
                  <a:rPr lang="ru-RU" sz="2400" dirty="0">
                    <a:solidFill>
                      <a:schemeClr val="bg1"/>
                    </a:solidFill>
                  </a:rPr>
                </a:br>
                <a:r>
                  <a:rPr lang="ru-RU" sz="2400" dirty="0">
                    <a:solidFill>
                      <a:schemeClr val="bg1"/>
                    </a:solidFill>
                  </a:rPr>
                  <a:t>представление непрерывных аналоговых данных в пространственной области. </a:t>
                </a:r>
              </a:p>
              <a:p>
                <a:r>
                  <a:rPr lang="ru-RU" sz="2400" dirty="0">
                    <a:solidFill>
                      <a:schemeClr val="bg1"/>
                    </a:solidFill>
                  </a:rPr>
                  <a:t>Цифровое изображение состоит из прямоугольного массива пикселей </a:t>
                </a:r>
                <a14:m>
                  <m:oMath xmlns:m="http://schemas.openxmlformats.org/officeDocument/2006/math">
                    <m:r>
                      <a:rPr lang="en-US" sz="2400" i="1">
                        <a:solidFill>
                          <a:schemeClr val="bg1"/>
                        </a:solidFill>
                        <a:latin typeface="Cambria Math" panose="02040503050406030204" pitchFamily="18" charset="0"/>
                      </a:rPr>
                      <m:t>𝐼</m:t>
                    </m:r>
                    <m:r>
                      <a:rPr lang="en-US" sz="2400" i="1">
                        <a:solidFill>
                          <a:schemeClr val="bg1"/>
                        </a:solidFill>
                        <a:latin typeface="Cambria Math" panose="02040503050406030204" pitchFamily="18" charset="0"/>
                      </a:rPr>
                      <m:t>=(</m:t>
                    </m:r>
                    <m:r>
                      <a:rPr lang="ru-RU" sz="2400" i="1">
                        <a:solidFill>
                          <a:schemeClr val="bg1"/>
                        </a:solidFill>
                        <a:latin typeface="Cambria Math" panose="02040503050406030204" pitchFamily="18" charset="0"/>
                      </a:rPr>
                      <m:t>𝑥</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𝑦</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𝑢</m:t>
                    </m:r>
                    <m:r>
                      <a:rPr lang="ru-RU" sz="2400" i="1">
                        <a:solidFill>
                          <a:schemeClr val="bg1"/>
                        </a:solidFill>
                        <a:latin typeface="Cambria Math" panose="02040503050406030204" pitchFamily="18" charset="0"/>
                      </a:rPr>
                      <m:t>)</m:t>
                    </m:r>
                  </m:oMath>
                </a14:m>
                <a:r>
                  <a:rPr lang="ru-RU" sz="2400" dirty="0">
                    <a:solidFill>
                      <a:schemeClr val="bg1"/>
                    </a:solidFill>
                  </a:rPr>
                  <a:t>. </a:t>
                </a:r>
              </a:p>
              <a:p>
                <a:endParaRPr lang="ru-RU" dirty="0"/>
              </a:p>
            </p:txBody>
          </p:sp>
        </mc:Choice>
        <mc:Fallback xmlns="">
          <p:sp>
            <p:nvSpPr>
              <p:cNvPr id="3" name="Объект 2">
                <a:extLst>
                  <a:ext uri="{FF2B5EF4-FFF2-40B4-BE49-F238E27FC236}">
                    <a16:creationId xmlns:a16="http://schemas.microsoft.com/office/drawing/2014/main" id="{50424095-4A8F-D44A-971F-0EDAEBCD9F72}"/>
                  </a:ext>
                </a:extLst>
              </p:cNvPr>
              <p:cNvSpPr>
                <a:spLocks noGrp="1" noRot="1" noChangeAspect="1" noMove="1" noResize="1" noEditPoints="1" noAdjustHandles="1" noChangeArrowheads="1" noChangeShapeType="1" noTextEdit="1"/>
              </p:cNvSpPr>
              <p:nvPr>
                <p:ph idx="1"/>
              </p:nvPr>
            </p:nvSpPr>
            <p:spPr>
              <a:xfrm>
                <a:off x="468630" y="1345565"/>
                <a:ext cx="11418570" cy="2285909"/>
              </a:xfrm>
              <a:blipFill>
                <a:blip r:embed="rId2"/>
                <a:stretch>
                  <a:fillRect l="-747" t="-3733"/>
                </a:stretch>
              </a:blipFill>
            </p:spPr>
            <p:txBody>
              <a:bodyPr/>
              <a:lstStyle/>
              <a:p>
                <a:r>
                  <a:rPr lang="ru-RU">
                    <a:noFill/>
                  </a:rPr>
                  <a:t> </a:t>
                </a:r>
              </a:p>
            </p:txBody>
          </p:sp>
        </mc:Fallback>
      </mc:AlternateContent>
      <p:pic>
        <p:nvPicPr>
          <p:cNvPr id="4" name="Picture 6">
            <a:extLst>
              <a:ext uri="{FF2B5EF4-FFF2-40B4-BE49-F238E27FC236}">
                <a16:creationId xmlns:a16="http://schemas.microsoft.com/office/drawing/2014/main" id="{C2D2C604-9A5D-A247-A709-2BABC48A6B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02" y="2807428"/>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E47120-0EF1-B441-BACF-7EAE42F4926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75017" y="2915101"/>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DD2ACCE4-2A4F-EB4F-8A50-A33DD5BFFDB4}"/>
              </a:ext>
            </a:extLst>
          </p:cNvPr>
          <p:cNvPicPr>
            <a:picLocks noChangeAspect="1"/>
          </p:cNvPicPr>
          <p:nvPr/>
        </p:nvPicPr>
        <p:blipFill rotWithShape="1">
          <a:blip r:embed="rId5"/>
          <a:srcRect b="3529"/>
          <a:stretch/>
        </p:blipFill>
        <p:spPr>
          <a:xfrm>
            <a:off x="7844867" y="3114221"/>
            <a:ext cx="3535603" cy="1637198"/>
          </a:xfrm>
          <a:prstGeom prst="rect">
            <a:avLst/>
          </a:prstGeom>
          <a:solidFill>
            <a:schemeClr val="bg1">
              <a:lumMod val="85000"/>
            </a:schemeClr>
          </a:solidFill>
        </p:spPr>
      </p:pic>
      <p:sp>
        <p:nvSpPr>
          <p:cNvPr id="11" name="Прямоугольник 10"/>
          <p:cNvSpPr/>
          <p:nvPr/>
        </p:nvSpPr>
        <p:spPr>
          <a:xfrm>
            <a:off x="523782" y="1349905"/>
            <a:ext cx="11066800" cy="1052905"/>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p:cNvPicPr>
            <a:picLocks noChangeAspect="1"/>
          </p:cNvPicPr>
          <p:nvPr/>
        </p:nvPicPr>
        <p:blipFill>
          <a:blip r:embed="rId6"/>
          <a:stretch>
            <a:fillRect/>
          </a:stretch>
        </p:blipFill>
        <p:spPr>
          <a:xfrm>
            <a:off x="2517929" y="4763454"/>
            <a:ext cx="8576657" cy="2094546"/>
          </a:xfrm>
          <a:prstGeom prst="rect">
            <a:avLst/>
          </a:prstGeom>
          <a:solidFill>
            <a:schemeClr val="bg1">
              <a:lumMod val="95000"/>
            </a:schemeClr>
          </a:solidFill>
        </p:spPr>
      </p:pic>
    </p:spTree>
    <p:extLst>
      <p:ext uri="{BB962C8B-B14F-4D97-AF65-F5344CB8AC3E}">
        <p14:creationId xmlns:p14="http://schemas.microsoft.com/office/powerpoint/2010/main" val="2055096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712" y="125522"/>
            <a:ext cx="11707739" cy="1325563"/>
          </a:xfrm>
        </p:spPr>
        <p:txBody>
          <a:bodyPr>
            <a:normAutofit/>
          </a:bodyPr>
          <a:lstStyle/>
          <a:p>
            <a:r>
              <a:rPr lang="ru-RU" sz="4000" b="1" dirty="0">
                <a:solidFill>
                  <a:schemeClr val="bg1"/>
                </a:solidFill>
              </a:rPr>
              <a:t>Технические проблемы получения изображений.</a:t>
            </a:r>
          </a:p>
        </p:txBody>
      </p:sp>
      <p:sp>
        <p:nvSpPr>
          <p:cNvPr id="3" name="Объект 2"/>
          <p:cNvSpPr>
            <a:spLocks noGrp="1"/>
          </p:cNvSpPr>
          <p:nvPr>
            <p:ph idx="1"/>
          </p:nvPr>
        </p:nvSpPr>
        <p:spPr>
          <a:xfrm>
            <a:off x="153824" y="1085315"/>
            <a:ext cx="11656464" cy="5452217"/>
          </a:xfrm>
        </p:spPr>
        <p:txBody>
          <a:bodyPr>
            <a:normAutofit/>
          </a:bodyPr>
          <a:lstStyle/>
          <a:p>
            <a:r>
              <a:rPr lang="ru-RU" sz="2000" b="1" u="sng" dirty="0">
                <a:solidFill>
                  <a:schemeClr val="bg1"/>
                </a:solidFill>
              </a:rPr>
              <a:t>Геометрические искажения </a:t>
            </a:r>
            <a:r>
              <a:rPr lang="ru-RU" sz="2000" dirty="0">
                <a:solidFill>
                  <a:schemeClr val="bg1"/>
                </a:solidFill>
              </a:rPr>
              <a:t>- неточности  расположения пикселей –неравномерные искажения форм</a:t>
            </a:r>
            <a:r>
              <a:rPr lang="ru-RU" sz="2000" dirty="0"/>
              <a:t>, </a:t>
            </a:r>
            <a:r>
              <a:rPr lang="ru-RU" sz="2000" dirty="0">
                <a:solidFill>
                  <a:schemeClr val="bg1"/>
                </a:solidFill>
              </a:rPr>
              <a:t>линий, и т.д.. </a:t>
            </a:r>
          </a:p>
          <a:p>
            <a:r>
              <a:rPr lang="ru-RU" sz="2000" b="1" u="sng" dirty="0" err="1">
                <a:solidFill>
                  <a:schemeClr val="bg1"/>
                </a:solidFill>
              </a:rPr>
              <a:t>Засвет</a:t>
            </a:r>
            <a:r>
              <a:rPr lang="ru-RU" sz="2000" dirty="0">
                <a:solidFill>
                  <a:schemeClr val="bg1"/>
                </a:solidFill>
              </a:rPr>
              <a:t> (избыточная яркость, блюминг) – влияние соседних элементов матрицы цифровой камеры друг на друга при ярком (интенсивном) освещении, что приводит к увеличению размеров яркого пятна. </a:t>
            </a:r>
          </a:p>
          <a:p>
            <a:r>
              <a:rPr lang="ru-RU" sz="2000" b="1" u="sng" dirty="0">
                <a:solidFill>
                  <a:schemeClr val="bg1"/>
                </a:solidFill>
              </a:rPr>
              <a:t>Неравномерная чувствительность </a:t>
            </a:r>
            <a:r>
              <a:rPr lang="ru-RU" sz="2000" dirty="0">
                <a:solidFill>
                  <a:schemeClr val="bg1"/>
                </a:solidFill>
              </a:rPr>
              <a:t>– как правило проявляется в пограничных цветах видимого диапазона в занижении яркости.</a:t>
            </a:r>
          </a:p>
          <a:p>
            <a:r>
              <a:rPr lang="ru-RU" sz="2000" b="1" u="sng" dirty="0">
                <a:solidFill>
                  <a:schemeClr val="bg1"/>
                </a:solidFill>
              </a:rPr>
              <a:t>Неоднородность элементов матрицы </a:t>
            </a:r>
            <a:r>
              <a:rPr lang="ru-RU" sz="2000" dirty="0">
                <a:solidFill>
                  <a:schemeClr val="bg1"/>
                </a:solidFill>
              </a:rPr>
              <a:t>цифровой камеры - элементы с одинаковой освещенностью могут давать различные показания, например виньетирование. </a:t>
            </a:r>
          </a:p>
          <a:p>
            <a:pPr lvl="1"/>
            <a:r>
              <a:rPr lang="ru-RU" sz="1800" dirty="0">
                <a:solidFill>
                  <a:schemeClr val="bg1"/>
                </a:solidFill>
              </a:rPr>
              <a:t>Возможны случаи, когда отдельные элементы матрицы могут вообще не действовать</a:t>
            </a:r>
            <a:r>
              <a:rPr lang="ru-RU" sz="1600" dirty="0">
                <a:solidFill>
                  <a:schemeClr val="bg1"/>
                </a:solidFill>
              </a:rPr>
              <a:t>. </a:t>
            </a:r>
          </a:p>
        </p:txBody>
      </p:sp>
      <p:sp>
        <p:nvSpPr>
          <p:cNvPr id="7" name="Прямоугольник 6"/>
          <p:cNvSpPr/>
          <p:nvPr/>
        </p:nvSpPr>
        <p:spPr>
          <a:xfrm>
            <a:off x="381712" y="2410878"/>
            <a:ext cx="10519888" cy="737675"/>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1430281" y="4223998"/>
            <a:ext cx="9314933" cy="2243477"/>
          </a:xfrm>
          <a:prstGeom prst="rect">
            <a:avLst/>
          </a:prstGeom>
          <a:solidFill>
            <a:schemeClr val="bg1">
              <a:lumMod val="95000"/>
            </a:schemeClr>
          </a:solidFill>
        </p:spPr>
      </p:pic>
    </p:spTree>
    <p:extLst>
      <p:ext uri="{BB962C8B-B14F-4D97-AF65-F5344CB8AC3E}">
        <p14:creationId xmlns:p14="http://schemas.microsoft.com/office/powerpoint/2010/main" val="4102704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712" y="125522"/>
            <a:ext cx="11707739" cy="1325563"/>
          </a:xfrm>
        </p:spPr>
        <p:txBody>
          <a:bodyPr>
            <a:normAutofit/>
          </a:bodyPr>
          <a:lstStyle/>
          <a:p>
            <a:r>
              <a:rPr lang="ru-RU" sz="4000" b="1" dirty="0">
                <a:solidFill>
                  <a:schemeClr val="bg1"/>
                </a:solidFill>
              </a:rPr>
              <a:t>Технические проблемы получения изображений.</a:t>
            </a:r>
          </a:p>
        </p:txBody>
      </p:sp>
      <p:sp>
        <p:nvSpPr>
          <p:cNvPr id="3" name="Объект 2"/>
          <p:cNvSpPr>
            <a:spLocks noGrp="1"/>
          </p:cNvSpPr>
          <p:nvPr>
            <p:ph idx="1"/>
          </p:nvPr>
        </p:nvSpPr>
        <p:spPr>
          <a:xfrm>
            <a:off x="153824" y="1085315"/>
            <a:ext cx="11656464" cy="5452217"/>
          </a:xfrm>
        </p:spPr>
        <p:txBody>
          <a:bodyPr>
            <a:normAutofit/>
          </a:bodyPr>
          <a:lstStyle/>
          <a:p>
            <a:r>
              <a:rPr lang="ru-RU" sz="2000" b="1" u="sng" dirty="0">
                <a:solidFill>
                  <a:schemeClr val="bg1"/>
                </a:solidFill>
              </a:rPr>
              <a:t>Геометрические искажения </a:t>
            </a:r>
            <a:r>
              <a:rPr lang="ru-RU" sz="2000" dirty="0">
                <a:solidFill>
                  <a:schemeClr val="bg1"/>
                </a:solidFill>
              </a:rPr>
              <a:t>- неточности  расположения пикселей –неравномерные искажения форм</a:t>
            </a:r>
            <a:r>
              <a:rPr lang="ru-RU" sz="2000" dirty="0"/>
              <a:t>, </a:t>
            </a:r>
            <a:r>
              <a:rPr lang="ru-RU" sz="2000" dirty="0">
                <a:solidFill>
                  <a:schemeClr val="bg1"/>
                </a:solidFill>
              </a:rPr>
              <a:t>линий, и т.д.. </a:t>
            </a:r>
          </a:p>
          <a:p>
            <a:r>
              <a:rPr lang="ru-RU" sz="2000" b="1" u="sng" dirty="0" err="1">
                <a:solidFill>
                  <a:schemeClr val="bg1"/>
                </a:solidFill>
              </a:rPr>
              <a:t>Засвет</a:t>
            </a:r>
            <a:r>
              <a:rPr lang="ru-RU" sz="2000" dirty="0">
                <a:solidFill>
                  <a:schemeClr val="bg1"/>
                </a:solidFill>
              </a:rPr>
              <a:t> (избыточная яркость, блюминг) – влияние соседних элементов матрицы цифровой камеры друг на друга при ярком (интенсивном) освещении, что приводит к увеличению размеров яркого пятна. </a:t>
            </a:r>
          </a:p>
          <a:p>
            <a:r>
              <a:rPr lang="ru-RU" sz="2000" b="1" u="sng" dirty="0">
                <a:solidFill>
                  <a:schemeClr val="bg1"/>
                </a:solidFill>
              </a:rPr>
              <a:t>Неравномерная чувствительность </a:t>
            </a:r>
            <a:r>
              <a:rPr lang="ru-RU" sz="2000" dirty="0">
                <a:solidFill>
                  <a:schemeClr val="bg1"/>
                </a:solidFill>
              </a:rPr>
              <a:t>– как правило проявляется в пограничных цветах видимого диапазона в занижении яркости.</a:t>
            </a:r>
          </a:p>
          <a:p>
            <a:r>
              <a:rPr lang="ru-RU" sz="2000" b="1" u="sng" dirty="0">
                <a:solidFill>
                  <a:schemeClr val="bg1"/>
                </a:solidFill>
              </a:rPr>
              <a:t>Неоднородность элементов матрицы </a:t>
            </a:r>
            <a:r>
              <a:rPr lang="ru-RU" sz="2000" dirty="0">
                <a:solidFill>
                  <a:schemeClr val="bg1"/>
                </a:solidFill>
              </a:rPr>
              <a:t>цифровой камеры - элементы с одинаковой освещенностью могут давать различные показания, например виньетирование. </a:t>
            </a:r>
          </a:p>
          <a:p>
            <a:pPr lvl="1"/>
            <a:r>
              <a:rPr lang="ru-RU" sz="1800" dirty="0">
                <a:solidFill>
                  <a:schemeClr val="bg1"/>
                </a:solidFill>
              </a:rPr>
              <a:t>Возможны случаи, когда отдельные элементы матрицы могут вообще не действовать</a:t>
            </a:r>
            <a:r>
              <a:rPr lang="ru-RU" sz="1600" dirty="0">
                <a:solidFill>
                  <a:schemeClr val="bg1"/>
                </a:solidFill>
              </a:rPr>
              <a:t>. </a:t>
            </a:r>
          </a:p>
        </p:txBody>
      </p:sp>
      <p:sp>
        <p:nvSpPr>
          <p:cNvPr id="7" name="Прямоугольник 6"/>
          <p:cNvSpPr/>
          <p:nvPr/>
        </p:nvSpPr>
        <p:spPr>
          <a:xfrm>
            <a:off x="681669" y="4023740"/>
            <a:ext cx="10519888" cy="2641011"/>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1163581" y="4222506"/>
            <a:ext cx="9314933" cy="2243477"/>
          </a:xfrm>
          <a:prstGeom prst="rect">
            <a:avLst/>
          </a:prstGeom>
          <a:solidFill>
            <a:schemeClr val="bg1">
              <a:lumMod val="95000"/>
            </a:schemeClr>
          </a:solidFill>
        </p:spPr>
      </p:pic>
    </p:spTree>
    <p:extLst>
      <p:ext uri="{BB962C8B-B14F-4D97-AF65-F5344CB8AC3E}">
        <p14:creationId xmlns:p14="http://schemas.microsoft.com/office/powerpoint/2010/main" val="2474691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8923" y="75150"/>
            <a:ext cx="11707739" cy="1325563"/>
          </a:xfrm>
        </p:spPr>
        <p:txBody>
          <a:bodyPr>
            <a:normAutofit/>
          </a:bodyPr>
          <a:lstStyle/>
          <a:p>
            <a:r>
              <a:rPr lang="ru-RU" sz="4000" b="1" dirty="0">
                <a:solidFill>
                  <a:schemeClr val="bg1"/>
                </a:solidFill>
              </a:rPr>
              <a:t>Технические проблемы получения изображений.</a:t>
            </a:r>
          </a:p>
        </p:txBody>
      </p:sp>
      <p:sp>
        <p:nvSpPr>
          <p:cNvPr id="3" name="Объект 2"/>
          <p:cNvSpPr>
            <a:spLocks noGrp="1"/>
          </p:cNvSpPr>
          <p:nvPr>
            <p:ph idx="1"/>
          </p:nvPr>
        </p:nvSpPr>
        <p:spPr>
          <a:xfrm>
            <a:off x="153824" y="1085315"/>
            <a:ext cx="11656464" cy="5452217"/>
          </a:xfrm>
        </p:spPr>
        <p:txBody>
          <a:bodyPr>
            <a:normAutofit/>
          </a:bodyPr>
          <a:lstStyle/>
          <a:p>
            <a:r>
              <a:rPr lang="ru-RU" sz="2000" b="1" u="sng" dirty="0">
                <a:solidFill>
                  <a:schemeClr val="bg1"/>
                </a:solidFill>
              </a:rPr>
              <a:t>Влияние внешних условий (дисперсия) </a:t>
            </a:r>
            <a:r>
              <a:rPr lang="ru-RU" sz="2000" dirty="0">
                <a:solidFill>
                  <a:schemeClr val="bg1"/>
                </a:solidFill>
              </a:rPr>
              <a:t>(температура, влажность и т.д.) -  условия влияют на прохождение лучей, их преломление и рассеивание в линзе – особенно  при съемке на дальних дистанциях. </a:t>
            </a:r>
          </a:p>
          <a:p>
            <a:r>
              <a:rPr lang="ru-RU" sz="2000" b="1" u="sng" dirty="0">
                <a:solidFill>
                  <a:schemeClr val="bg1"/>
                </a:solidFill>
              </a:rPr>
              <a:t>Размытие небольших объектов </a:t>
            </a:r>
            <a:r>
              <a:rPr lang="ru-RU" sz="2000" b="1" dirty="0">
                <a:solidFill>
                  <a:schemeClr val="bg1"/>
                </a:solidFill>
              </a:rPr>
              <a:t>-</a:t>
            </a:r>
            <a:r>
              <a:rPr lang="ru-RU" sz="2000" dirty="0">
                <a:solidFill>
                  <a:schemeClr val="bg1"/>
                </a:solidFill>
              </a:rPr>
              <a:t> Световые волны различной длины преломляются линзой в разной степени. Поэтому световые волны от точечного элемента сцены после 17 преломления могут попасть сразу на несколько соседних пикселей, давая при этом эффект размытия. </a:t>
            </a:r>
          </a:p>
          <a:p>
            <a:r>
              <a:rPr lang="ru-RU" sz="2000" b="1" u="sng" dirty="0">
                <a:solidFill>
                  <a:schemeClr val="bg1"/>
                </a:solidFill>
              </a:rPr>
              <a:t>Шумы изображения </a:t>
            </a:r>
            <a:r>
              <a:rPr lang="ru-RU" sz="2000" dirty="0">
                <a:solidFill>
                  <a:schemeClr val="bg1"/>
                </a:solidFill>
              </a:rPr>
              <a:t>(см. далее).</a:t>
            </a:r>
          </a:p>
          <a:p>
            <a:r>
              <a:rPr lang="ru-RU" sz="2000" u="sng" dirty="0">
                <a:solidFill>
                  <a:schemeClr val="bg1"/>
                </a:solidFill>
              </a:rPr>
              <a:t>Проблемы </a:t>
            </a:r>
            <a:r>
              <a:rPr lang="ru-RU" sz="2000" b="1" u="sng" dirty="0">
                <a:solidFill>
                  <a:schemeClr val="bg1"/>
                </a:solidFill>
              </a:rPr>
              <a:t>квантования</a:t>
            </a:r>
            <a:r>
              <a:rPr lang="ru-RU" sz="2000" u="sng" dirty="0">
                <a:solidFill>
                  <a:schemeClr val="bg1"/>
                </a:solidFill>
              </a:rPr>
              <a:t> и </a:t>
            </a:r>
            <a:r>
              <a:rPr lang="ru-RU" sz="2000" b="1" u="sng" dirty="0">
                <a:solidFill>
                  <a:schemeClr val="bg1"/>
                </a:solidFill>
              </a:rPr>
              <a:t>оцифровки</a:t>
            </a:r>
            <a:r>
              <a:rPr lang="ru-RU" sz="2000" dirty="0">
                <a:solidFill>
                  <a:schemeClr val="bg1"/>
                </a:solidFill>
              </a:rPr>
              <a:t>. Квантование дает разрешение по яркости, чем меньше уровней квантования – тем выше влияние шумов (</a:t>
            </a:r>
            <a:r>
              <a:rPr lang="ru-RU" sz="2000" b="1" dirty="0">
                <a:solidFill>
                  <a:schemeClr val="bg1"/>
                </a:solidFill>
              </a:rPr>
              <a:t>дискретизация</a:t>
            </a:r>
            <a:r>
              <a:rPr lang="ru-RU" sz="2000" dirty="0">
                <a:solidFill>
                  <a:schemeClr val="bg1"/>
                </a:solidFill>
              </a:rPr>
              <a:t> далее). </a:t>
            </a:r>
            <a:endParaRPr lang="ru-RU" sz="2000" i="1" dirty="0">
              <a:solidFill>
                <a:schemeClr val="bg1"/>
              </a:solidFill>
            </a:endParaRPr>
          </a:p>
        </p:txBody>
      </p:sp>
      <p:sp>
        <p:nvSpPr>
          <p:cNvPr id="5" name="TextBox 4">
            <a:extLst>
              <a:ext uri="{FF2B5EF4-FFF2-40B4-BE49-F238E27FC236}">
                <a16:creationId xmlns:a16="http://schemas.microsoft.com/office/drawing/2014/main" id="{0FD3AAD4-4B63-A64D-BA0E-A329008E80AC}"/>
              </a:ext>
            </a:extLst>
          </p:cNvPr>
          <p:cNvSpPr txBox="1"/>
          <p:nvPr/>
        </p:nvSpPr>
        <p:spPr>
          <a:xfrm>
            <a:off x="3358009" y="4067653"/>
            <a:ext cx="6354688" cy="369332"/>
          </a:xfrm>
          <a:prstGeom prst="rect">
            <a:avLst/>
          </a:prstGeom>
          <a:noFill/>
        </p:spPr>
        <p:txBody>
          <a:bodyPr wrap="none" rtlCol="0">
            <a:spAutoFit/>
          </a:bodyPr>
          <a:lstStyle/>
          <a:p>
            <a:r>
              <a:rPr lang="ru-RU" b="1" dirty="0">
                <a:solidFill>
                  <a:schemeClr val="bg1"/>
                </a:solidFill>
              </a:rPr>
              <a:t>Примеры изображений с разным разрешением квантования</a:t>
            </a:r>
          </a:p>
        </p:txBody>
      </p:sp>
      <p:sp>
        <p:nvSpPr>
          <p:cNvPr id="9" name="Прямоугольник 8"/>
          <p:cNvSpPr/>
          <p:nvPr/>
        </p:nvSpPr>
        <p:spPr>
          <a:xfrm>
            <a:off x="153824" y="4364610"/>
            <a:ext cx="11912838" cy="2302889"/>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Рисунок 10"/>
          <p:cNvPicPr>
            <a:picLocks noChangeAspect="1"/>
          </p:cNvPicPr>
          <p:nvPr/>
        </p:nvPicPr>
        <p:blipFill>
          <a:blip r:embed="rId2"/>
          <a:stretch>
            <a:fillRect/>
          </a:stretch>
        </p:blipFill>
        <p:spPr>
          <a:xfrm>
            <a:off x="249584" y="4497542"/>
            <a:ext cx="11721318" cy="2104973"/>
          </a:xfrm>
          <a:prstGeom prst="rect">
            <a:avLst/>
          </a:prstGeom>
          <a:solidFill>
            <a:schemeClr val="bg1">
              <a:lumMod val="95000"/>
            </a:schemeClr>
          </a:solidFill>
        </p:spPr>
      </p:pic>
    </p:spTree>
    <p:extLst>
      <p:ext uri="{BB962C8B-B14F-4D97-AF65-F5344CB8AC3E}">
        <p14:creationId xmlns:p14="http://schemas.microsoft.com/office/powerpoint/2010/main" val="1544495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8"/>
            <a:ext cx="11571005" cy="1325563"/>
          </a:xfrm>
        </p:spPr>
        <p:txBody>
          <a:bodyPr>
            <a:normAutofit/>
          </a:bodyPr>
          <a:lstStyle/>
          <a:p>
            <a:r>
              <a:rPr lang="ru-RU" sz="4000" b="1" dirty="0">
                <a:solidFill>
                  <a:schemeClr val="bg1"/>
                </a:solidFill>
              </a:rPr>
              <a:t>Теорема Котельникова и проблема дискретизации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078" y="1022057"/>
                <a:ext cx="11563022" cy="5310603"/>
              </a:xfrm>
            </p:spPr>
            <p:txBody>
              <a:bodyPr>
                <a:normAutofit/>
              </a:bodyPr>
              <a:lstStyle/>
              <a:p>
                <a:pPr algn="just">
                  <a:lnSpc>
                    <a:spcPct val="110000"/>
                  </a:lnSpc>
                  <a:spcBef>
                    <a:spcPts val="600"/>
                  </a:spcBef>
                </a:pPr>
                <a:r>
                  <a:rPr lang="ru-RU" sz="1800" b="1" u="sng" dirty="0">
                    <a:solidFill>
                      <a:schemeClr val="bg1"/>
                    </a:solidFill>
                  </a:rPr>
                  <a:t>Теорама Котельникова (теорема Котельникова-</a:t>
                </a:r>
                <a:r>
                  <a:rPr lang="ru-RU" sz="1800" b="1" u="sng" dirty="0" err="1">
                    <a:solidFill>
                      <a:schemeClr val="bg1"/>
                    </a:solidFill>
                  </a:rPr>
                  <a:t>Шенона</a:t>
                </a:r>
                <a:r>
                  <a:rPr lang="ru-RU" sz="1800" b="1" u="sng" dirty="0">
                    <a:solidFill>
                      <a:schemeClr val="bg1"/>
                    </a:solidFill>
                  </a:rPr>
                  <a:t>-Найквиста)</a:t>
                </a:r>
                <a:r>
                  <a:rPr lang="ru-RU" sz="1800" u="sng" dirty="0">
                    <a:solidFill>
                      <a:schemeClr val="bg1"/>
                    </a:solidFill>
                  </a:rPr>
                  <a:t> </a:t>
                </a:r>
                <a:r>
                  <a:rPr lang="ru-RU" sz="1800" dirty="0">
                    <a:solidFill>
                      <a:schemeClr val="bg1"/>
                    </a:solidFill>
                  </a:rPr>
                  <a:t>для цифровых изображений  теорема сводится к тому, что максимальная пространственная частота (резкость) в симулирования изображений не может быть выше чем </a:t>
                </a:r>
                <a14:m>
                  <m:oMath xmlns:m="http://schemas.openxmlformats.org/officeDocument/2006/math">
                    <m:r>
                      <a:rPr lang="ru-RU" sz="1800" i="0" dirty="0" smtClean="0">
                        <a:solidFill>
                          <a:schemeClr val="bg1"/>
                        </a:solidFill>
                        <a:latin typeface="Cambria Math" panose="02040503050406030204" pitchFamily="18" charset="0"/>
                      </a:rPr>
                      <m:t>1/2</m:t>
                    </m:r>
                    <m:r>
                      <m:rPr>
                        <m:sty m:val="p"/>
                      </m:rPr>
                      <a:rPr lang="ru-RU" sz="1800" i="0" dirty="0" smtClean="0">
                        <a:solidFill>
                          <a:schemeClr val="bg1"/>
                        </a:solidFill>
                        <a:latin typeface="Cambria Math" panose="02040503050406030204" pitchFamily="18" charset="0"/>
                      </a:rPr>
                      <m:t>Δx</m:t>
                    </m:r>
                  </m:oMath>
                </a14:m>
                <a:r>
                  <a:rPr lang="ru-RU" sz="1800" dirty="0">
                    <a:solidFill>
                      <a:schemeClr val="bg1"/>
                    </a:solidFill>
                  </a:rPr>
                  <a:t> – то есть половина размера пикселя. </a:t>
                </a:r>
              </a:p>
              <a:p>
                <a:pPr algn="just">
                  <a:lnSpc>
                    <a:spcPct val="110000"/>
                  </a:lnSpc>
                  <a:spcBef>
                    <a:spcPts val="600"/>
                  </a:spcBef>
                </a:pPr>
                <a:r>
                  <a:rPr lang="ru-RU" sz="2000" i="1" dirty="0">
                    <a:solidFill>
                      <a:schemeClr val="bg1"/>
                    </a:solidFill>
                  </a:rPr>
                  <a:t>Таким образом спектр цифрового изображения ограничен – что можно представить как ограничение резкости оцифрованного изображения – например сложно увидеть границы объекта такими же резкими как видит наблюдатель. </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078" y="1022057"/>
                <a:ext cx="11563022" cy="5310603"/>
              </a:xfrm>
              <a:blipFill>
                <a:blip r:embed="rId2"/>
                <a:stretch>
                  <a:fillRect l="-474" t="-459" r="-527"/>
                </a:stretch>
              </a:blipFill>
            </p:spPr>
            <p:txBody>
              <a:bodyPr/>
              <a:lstStyle/>
              <a:p>
                <a:r>
                  <a:rPr lang="ru-RU">
                    <a:noFill/>
                  </a:rPr>
                  <a:t> </a:t>
                </a:r>
              </a:p>
            </p:txBody>
          </p:sp>
        </mc:Fallback>
      </mc:AlternateContent>
      <p:sp>
        <p:nvSpPr>
          <p:cNvPr id="4" name="TextBox 3"/>
          <p:cNvSpPr txBox="1"/>
          <p:nvPr/>
        </p:nvSpPr>
        <p:spPr>
          <a:xfrm>
            <a:off x="3430973" y="3601777"/>
            <a:ext cx="5024517" cy="369332"/>
          </a:xfrm>
          <a:prstGeom prst="rect">
            <a:avLst/>
          </a:prstGeom>
          <a:noFill/>
        </p:spPr>
        <p:txBody>
          <a:bodyPr wrap="none" rtlCol="0">
            <a:spAutoFit/>
          </a:bodyPr>
          <a:lstStyle/>
          <a:p>
            <a:r>
              <a:rPr lang="ru-RU" b="1" dirty="0">
                <a:solidFill>
                  <a:schemeClr val="bg1"/>
                </a:solidFill>
              </a:rPr>
              <a:t>Примеры изображений с разным разрешением</a:t>
            </a:r>
          </a:p>
        </p:txBody>
      </p:sp>
      <p:sp>
        <p:nvSpPr>
          <p:cNvPr id="6" name="Прямоугольник 5"/>
          <p:cNvSpPr/>
          <p:nvPr/>
        </p:nvSpPr>
        <p:spPr>
          <a:xfrm>
            <a:off x="367468" y="1990233"/>
            <a:ext cx="11567357" cy="1248267"/>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8" name="Picture 4">
            <a:extLst>
              <a:ext uri="{FF2B5EF4-FFF2-40B4-BE49-F238E27FC236}">
                <a16:creationId xmlns:a16="http://schemas.microsoft.com/office/drawing/2014/main" id="{66C25FF8-7289-9982-844A-DE39BE2C9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06676"/>
            <a:ext cx="12192000" cy="230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60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8"/>
            <a:ext cx="11571005" cy="1325563"/>
          </a:xfrm>
        </p:spPr>
        <p:txBody>
          <a:bodyPr>
            <a:normAutofit/>
          </a:bodyPr>
          <a:lstStyle/>
          <a:p>
            <a:r>
              <a:rPr lang="ru-RU" sz="4000" b="1" dirty="0">
                <a:solidFill>
                  <a:schemeClr val="bg1"/>
                </a:solidFill>
              </a:rPr>
              <a:t>Теорема Котельникова и проблема дискретизации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078" y="1022057"/>
                <a:ext cx="11563022" cy="5310603"/>
              </a:xfrm>
            </p:spPr>
            <p:txBody>
              <a:bodyPr>
                <a:normAutofit/>
              </a:bodyPr>
              <a:lstStyle/>
              <a:p>
                <a:pPr algn="just">
                  <a:lnSpc>
                    <a:spcPct val="110000"/>
                  </a:lnSpc>
                  <a:spcBef>
                    <a:spcPts val="600"/>
                  </a:spcBef>
                </a:pPr>
                <a:r>
                  <a:rPr lang="ru-RU" sz="1800" b="1" u="sng" dirty="0">
                    <a:solidFill>
                      <a:schemeClr val="bg1"/>
                    </a:solidFill>
                  </a:rPr>
                  <a:t>Теорама Котельникова (теорема Котельникова-</a:t>
                </a:r>
                <a:r>
                  <a:rPr lang="ru-RU" sz="1800" b="1" u="sng" dirty="0" err="1">
                    <a:solidFill>
                      <a:schemeClr val="bg1"/>
                    </a:solidFill>
                  </a:rPr>
                  <a:t>Шенона</a:t>
                </a:r>
                <a:r>
                  <a:rPr lang="ru-RU" sz="1800" b="1" u="sng" dirty="0">
                    <a:solidFill>
                      <a:schemeClr val="bg1"/>
                    </a:solidFill>
                  </a:rPr>
                  <a:t>-Найквиста)</a:t>
                </a:r>
                <a:r>
                  <a:rPr lang="ru-RU" sz="1800" u="sng" dirty="0">
                    <a:solidFill>
                      <a:schemeClr val="bg1"/>
                    </a:solidFill>
                  </a:rPr>
                  <a:t> </a:t>
                </a:r>
                <a:r>
                  <a:rPr lang="ru-RU" sz="1800" dirty="0">
                    <a:solidFill>
                      <a:schemeClr val="bg1"/>
                    </a:solidFill>
                  </a:rPr>
                  <a:t>для цифровых изображений  теорема сводится к тому, что максимальная пространственная частота (резкость) в симулирования изображений не может быть выше чем </a:t>
                </a:r>
                <a14:m>
                  <m:oMath xmlns:m="http://schemas.openxmlformats.org/officeDocument/2006/math">
                    <m:r>
                      <a:rPr lang="ru-RU" sz="1800" i="0" dirty="0" smtClean="0">
                        <a:solidFill>
                          <a:schemeClr val="bg1"/>
                        </a:solidFill>
                        <a:latin typeface="Cambria Math" panose="02040503050406030204" pitchFamily="18" charset="0"/>
                      </a:rPr>
                      <m:t>1/2</m:t>
                    </m:r>
                    <m:r>
                      <m:rPr>
                        <m:sty m:val="p"/>
                      </m:rPr>
                      <a:rPr lang="ru-RU" sz="1800" i="0" dirty="0" smtClean="0">
                        <a:solidFill>
                          <a:schemeClr val="bg1"/>
                        </a:solidFill>
                        <a:latin typeface="Cambria Math" panose="02040503050406030204" pitchFamily="18" charset="0"/>
                      </a:rPr>
                      <m:t>Δx</m:t>
                    </m:r>
                  </m:oMath>
                </a14:m>
                <a:r>
                  <a:rPr lang="ru-RU" sz="1800" dirty="0">
                    <a:solidFill>
                      <a:schemeClr val="bg1"/>
                    </a:solidFill>
                  </a:rPr>
                  <a:t> – то есть половина размера пикселя. </a:t>
                </a:r>
              </a:p>
              <a:p>
                <a:pPr algn="just">
                  <a:lnSpc>
                    <a:spcPct val="110000"/>
                  </a:lnSpc>
                  <a:spcBef>
                    <a:spcPts val="600"/>
                  </a:spcBef>
                </a:pPr>
                <a:r>
                  <a:rPr lang="ru-RU" sz="2000" i="1" dirty="0">
                    <a:solidFill>
                      <a:schemeClr val="bg1"/>
                    </a:solidFill>
                  </a:rPr>
                  <a:t>Таким образом спектр цифрового изображения ограничен – что можно представить как ограничение резкости оцифрованного изображения – например сложно увидеть границы объекта такими же резкими как видит наблюдатель. </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078" y="1022057"/>
                <a:ext cx="11563022" cy="5310603"/>
              </a:xfrm>
              <a:blipFill>
                <a:blip r:embed="rId2"/>
                <a:stretch>
                  <a:fillRect l="-474" t="-459" r="-527"/>
                </a:stretch>
              </a:blipFill>
            </p:spPr>
            <p:txBody>
              <a:bodyPr/>
              <a:lstStyle/>
              <a:p>
                <a:r>
                  <a:rPr lang="ru-RU">
                    <a:noFill/>
                  </a:rPr>
                  <a:t> </a:t>
                </a:r>
              </a:p>
            </p:txBody>
          </p:sp>
        </mc:Fallback>
      </mc:AlternateContent>
      <p:sp>
        <p:nvSpPr>
          <p:cNvPr id="4" name="TextBox 3"/>
          <p:cNvSpPr txBox="1"/>
          <p:nvPr/>
        </p:nvSpPr>
        <p:spPr>
          <a:xfrm>
            <a:off x="3430973" y="3601777"/>
            <a:ext cx="5024517" cy="369332"/>
          </a:xfrm>
          <a:prstGeom prst="rect">
            <a:avLst/>
          </a:prstGeom>
          <a:noFill/>
        </p:spPr>
        <p:txBody>
          <a:bodyPr wrap="none" rtlCol="0">
            <a:spAutoFit/>
          </a:bodyPr>
          <a:lstStyle/>
          <a:p>
            <a:r>
              <a:rPr lang="ru-RU" b="1" dirty="0">
                <a:solidFill>
                  <a:schemeClr val="bg1"/>
                </a:solidFill>
              </a:rPr>
              <a:t>Примеры изображений с разным разрешением</a:t>
            </a:r>
          </a:p>
        </p:txBody>
      </p:sp>
      <p:sp>
        <p:nvSpPr>
          <p:cNvPr id="6" name="Прямоугольник 5"/>
          <p:cNvSpPr/>
          <p:nvPr/>
        </p:nvSpPr>
        <p:spPr>
          <a:xfrm>
            <a:off x="367468" y="1990233"/>
            <a:ext cx="11567357" cy="1248267"/>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p:cNvSpPr txBox="1"/>
          <p:nvPr/>
        </p:nvSpPr>
        <p:spPr>
          <a:xfrm>
            <a:off x="2761237" y="5957386"/>
            <a:ext cx="6497291" cy="646331"/>
          </a:xfrm>
          <a:prstGeom prst="rect">
            <a:avLst/>
          </a:prstGeom>
          <a:noFill/>
        </p:spPr>
        <p:txBody>
          <a:bodyPr wrap="none" rtlCol="0">
            <a:spAutoFit/>
          </a:bodyPr>
          <a:lstStyle/>
          <a:p>
            <a:pPr algn="ctr"/>
            <a:r>
              <a:rPr lang="ru-RU" b="1" dirty="0">
                <a:solidFill>
                  <a:schemeClr val="bg1"/>
                </a:solidFill>
              </a:rPr>
              <a:t>Примеры показывает «размытие» и артефакты </a:t>
            </a:r>
            <a:br>
              <a:rPr lang="ru-RU" b="1" dirty="0">
                <a:solidFill>
                  <a:schemeClr val="bg1"/>
                </a:solidFill>
              </a:rPr>
            </a:br>
            <a:r>
              <a:rPr lang="ru-RU" b="1" dirty="0">
                <a:solidFill>
                  <a:schemeClr val="bg1"/>
                </a:solidFill>
              </a:rPr>
              <a:t>при недостатке разрешения высоких пространственных частот</a:t>
            </a:r>
          </a:p>
        </p:txBody>
      </p:sp>
      <p:pic>
        <p:nvPicPr>
          <p:cNvPr id="2050" name="Picture 2">
            <a:extLst>
              <a:ext uri="{FF2B5EF4-FFF2-40B4-BE49-F238E27FC236}">
                <a16:creationId xmlns:a16="http://schemas.microsoft.com/office/drawing/2014/main" id="{3288D1B5-369B-3B71-4CE4-E51D95502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18" y="3762032"/>
            <a:ext cx="12192000" cy="230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255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6" y="0"/>
            <a:ext cx="11571005" cy="1325563"/>
          </a:xfrm>
        </p:spPr>
        <p:txBody>
          <a:bodyPr>
            <a:normAutofit/>
          </a:bodyPr>
          <a:lstStyle/>
          <a:p>
            <a:pPr algn="ctr"/>
            <a:r>
              <a:rPr lang="ru-RU" sz="4000" b="1" dirty="0">
                <a:solidFill>
                  <a:schemeClr val="bg1"/>
                </a:solidFill>
              </a:rPr>
              <a:t>Квантование и дискретизация</a:t>
            </a:r>
          </a:p>
        </p:txBody>
      </p:sp>
      <p:sp>
        <p:nvSpPr>
          <p:cNvPr id="3" name="TextBox 2"/>
          <p:cNvSpPr txBox="1"/>
          <p:nvPr/>
        </p:nvSpPr>
        <p:spPr>
          <a:xfrm>
            <a:off x="3962579" y="1150515"/>
            <a:ext cx="4985211" cy="369332"/>
          </a:xfrm>
          <a:prstGeom prst="rect">
            <a:avLst/>
          </a:prstGeom>
          <a:noFill/>
        </p:spPr>
        <p:txBody>
          <a:bodyPr wrap="none" rtlCol="0">
            <a:spAutoFit/>
          </a:bodyPr>
          <a:lstStyle/>
          <a:p>
            <a:r>
              <a:rPr lang="ru-RU" dirty="0">
                <a:solidFill>
                  <a:schemeClr val="bg1"/>
                </a:solidFill>
              </a:rPr>
              <a:t>Зависимость качества изображения от числа бит</a:t>
            </a:r>
          </a:p>
        </p:txBody>
      </p:sp>
      <p:sp>
        <p:nvSpPr>
          <p:cNvPr id="22" name="TextBox 21"/>
          <p:cNvSpPr txBox="1"/>
          <p:nvPr/>
        </p:nvSpPr>
        <p:spPr>
          <a:xfrm>
            <a:off x="4114979" y="3572753"/>
            <a:ext cx="5243295" cy="369332"/>
          </a:xfrm>
          <a:prstGeom prst="rect">
            <a:avLst/>
          </a:prstGeom>
          <a:noFill/>
        </p:spPr>
        <p:txBody>
          <a:bodyPr wrap="none" rtlCol="0">
            <a:spAutoFit/>
          </a:bodyPr>
          <a:lstStyle/>
          <a:p>
            <a:r>
              <a:rPr lang="ru-RU" dirty="0">
                <a:solidFill>
                  <a:schemeClr val="bg1"/>
                </a:solidFill>
              </a:rPr>
              <a:t>Зависимость качества изображения от разрешения</a:t>
            </a:r>
          </a:p>
        </p:txBody>
      </p:sp>
      <p:sp>
        <p:nvSpPr>
          <p:cNvPr id="23" name="TextBox 22"/>
          <p:cNvSpPr txBox="1"/>
          <p:nvPr/>
        </p:nvSpPr>
        <p:spPr>
          <a:xfrm>
            <a:off x="729185" y="1094417"/>
            <a:ext cx="2212337" cy="369332"/>
          </a:xfrm>
          <a:prstGeom prst="rect">
            <a:avLst/>
          </a:prstGeom>
          <a:noFill/>
        </p:spPr>
        <p:txBody>
          <a:bodyPr wrap="none" rtlCol="0">
            <a:spAutoFit/>
          </a:bodyPr>
          <a:lstStyle/>
          <a:p>
            <a:r>
              <a:rPr lang="ru-RU" dirty="0">
                <a:solidFill>
                  <a:schemeClr val="bg1"/>
                </a:solidFill>
              </a:rPr>
              <a:t>Квантование в битах</a:t>
            </a:r>
          </a:p>
        </p:txBody>
      </p:sp>
      <p:sp>
        <p:nvSpPr>
          <p:cNvPr id="24" name="TextBox 23"/>
          <p:cNvSpPr txBox="1"/>
          <p:nvPr/>
        </p:nvSpPr>
        <p:spPr>
          <a:xfrm>
            <a:off x="729184" y="3638576"/>
            <a:ext cx="1682577" cy="369332"/>
          </a:xfrm>
          <a:prstGeom prst="rect">
            <a:avLst/>
          </a:prstGeom>
          <a:noFill/>
        </p:spPr>
        <p:txBody>
          <a:bodyPr wrap="none" rtlCol="0">
            <a:spAutoFit/>
          </a:bodyPr>
          <a:lstStyle/>
          <a:p>
            <a:r>
              <a:rPr lang="ru-RU" dirty="0">
                <a:solidFill>
                  <a:schemeClr val="bg1"/>
                </a:solidFill>
              </a:rPr>
              <a:t>Дискретизация</a:t>
            </a:r>
          </a:p>
        </p:txBody>
      </p:sp>
      <p:pic>
        <p:nvPicPr>
          <p:cNvPr id="3074" name="Picture 2">
            <a:extLst>
              <a:ext uri="{FF2B5EF4-FFF2-40B4-BE49-F238E27FC236}">
                <a16:creationId xmlns:a16="http://schemas.microsoft.com/office/drawing/2014/main" id="{35D816D9-46F7-34AF-5588-B80D54B70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6" y="4184829"/>
            <a:ext cx="12192000" cy="230663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F32629F-E956-5C0B-9620-BA1B55B4F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9" y="1382739"/>
            <a:ext cx="12192000" cy="225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866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8"/>
            <a:ext cx="11571005" cy="1325563"/>
          </a:xfrm>
        </p:spPr>
        <p:txBody>
          <a:bodyPr>
            <a:normAutofit/>
          </a:bodyPr>
          <a:lstStyle/>
          <a:p>
            <a:r>
              <a:rPr lang="ru-RU" sz="4000" b="1" dirty="0">
                <a:solidFill>
                  <a:schemeClr val="bg1"/>
                </a:solidFill>
              </a:rPr>
              <a:t>Теорема Котельникова и проблема дискретизации</a:t>
            </a:r>
          </a:p>
        </p:txBody>
      </p:sp>
      <p:sp>
        <p:nvSpPr>
          <p:cNvPr id="3" name="Объект 2"/>
          <p:cNvSpPr>
            <a:spLocks noGrp="1"/>
          </p:cNvSpPr>
          <p:nvPr>
            <p:ph idx="1"/>
          </p:nvPr>
        </p:nvSpPr>
        <p:spPr>
          <a:xfrm>
            <a:off x="286078" y="1022057"/>
            <a:ext cx="11258222" cy="5310603"/>
          </a:xfrm>
        </p:spPr>
        <p:txBody>
          <a:bodyPr>
            <a:normAutofit/>
          </a:bodyPr>
          <a:lstStyle/>
          <a:p>
            <a:pPr algn="just">
              <a:lnSpc>
                <a:spcPct val="110000"/>
              </a:lnSpc>
              <a:spcBef>
                <a:spcPts val="600"/>
              </a:spcBef>
            </a:pPr>
            <a:r>
              <a:rPr lang="ru-RU" sz="2300" b="1" u="sng" dirty="0">
                <a:solidFill>
                  <a:schemeClr val="bg1"/>
                </a:solidFill>
              </a:rPr>
              <a:t>Теорама Котельникова (теорема Котельникова-</a:t>
            </a:r>
            <a:r>
              <a:rPr lang="ru-RU" sz="2300" b="1" u="sng" dirty="0" err="1">
                <a:solidFill>
                  <a:schemeClr val="bg1"/>
                </a:solidFill>
              </a:rPr>
              <a:t>Шенона</a:t>
            </a:r>
            <a:r>
              <a:rPr lang="ru-RU" sz="2300" b="1" u="sng" dirty="0">
                <a:solidFill>
                  <a:schemeClr val="bg1"/>
                </a:solidFill>
              </a:rPr>
              <a:t>-Найквиста)</a:t>
            </a:r>
            <a:r>
              <a:rPr lang="ru-RU" sz="2300" u="sng" dirty="0">
                <a:solidFill>
                  <a:schemeClr val="bg1"/>
                </a:solidFill>
              </a:rPr>
              <a:t> </a:t>
            </a:r>
          </a:p>
          <a:p>
            <a:pPr algn="just">
              <a:lnSpc>
                <a:spcPct val="110000"/>
              </a:lnSpc>
              <a:spcBef>
                <a:spcPts val="600"/>
              </a:spcBef>
            </a:pPr>
            <a:r>
              <a:rPr lang="ru-RU" sz="2300" dirty="0">
                <a:solidFill>
                  <a:schemeClr val="bg1"/>
                </a:solidFill>
              </a:rPr>
              <a:t>Например, для изображений низкого разрешения нельзя получить высокое качество выделения границ, особенно для небольших объектов.  </a:t>
            </a:r>
          </a:p>
          <a:p>
            <a:pPr algn="just">
              <a:lnSpc>
                <a:spcPct val="110000"/>
              </a:lnSpc>
              <a:spcBef>
                <a:spcPts val="600"/>
              </a:spcBef>
            </a:pPr>
            <a:r>
              <a:rPr lang="ru-RU" sz="2300" dirty="0">
                <a:solidFill>
                  <a:schemeClr val="bg1"/>
                </a:solidFill>
              </a:rPr>
              <a:t>Если в спектре изображения должны появится высокие частот, то это приводит</a:t>
            </a:r>
            <a:br>
              <a:rPr lang="ru-RU" sz="2300" dirty="0">
                <a:solidFill>
                  <a:schemeClr val="bg1"/>
                </a:solidFill>
              </a:rPr>
            </a:br>
            <a:r>
              <a:rPr lang="ru-RU" sz="2300" dirty="0">
                <a:solidFill>
                  <a:schemeClr val="bg1"/>
                </a:solidFill>
              </a:rPr>
              <a:t> к т.н. артефактам наложения - то есть эффектам точечного искажения. </a:t>
            </a:r>
          </a:p>
          <a:p>
            <a:pPr lvl="1" algn="just">
              <a:lnSpc>
                <a:spcPct val="110000"/>
              </a:lnSpc>
              <a:spcBef>
                <a:spcPts val="600"/>
              </a:spcBef>
            </a:pPr>
            <a:r>
              <a:rPr lang="ru-RU" sz="2300" dirty="0">
                <a:solidFill>
                  <a:schemeClr val="bg1"/>
                </a:solidFill>
              </a:rPr>
              <a:t>Такой эффект называется </a:t>
            </a:r>
            <a:r>
              <a:rPr lang="ru-RU" sz="2300" b="1" dirty="0">
                <a:solidFill>
                  <a:schemeClr val="bg1"/>
                </a:solidFill>
              </a:rPr>
              <a:t>эффект </a:t>
            </a:r>
            <a:r>
              <a:rPr lang="ru-RU" sz="2300" b="1" dirty="0" err="1">
                <a:solidFill>
                  <a:schemeClr val="bg1"/>
                </a:solidFill>
              </a:rPr>
              <a:t>алиасинга</a:t>
            </a:r>
            <a:r>
              <a:rPr lang="ru-RU" sz="2300" dirty="0">
                <a:solidFill>
                  <a:schemeClr val="bg1"/>
                </a:solidFill>
              </a:rPr>
              <a:t>.</a:t>
            </a:r>
          </a:p>
        </p:txBody>
      </p:sp>
      <p:sp>
        <p:nvSpPr>
          <p:cNvPr id="4" name="TextBox 3"/>
          <p:cNvSpPr txBox="1"/>
          <p:nvPr/>
        </p:nvSpPr>
        <p:spPr>
          <a:xfrm>
            <a:off x="3336509" y="4314206"/>
            <a:ext cx="5024517" cy="369332"/>
          </a:xfrm>
          <a:prstGeom prst="rect">
            <a:avLst/>
          </a:prstGeom>
          <a:noFill/>
        </p:spPr>
        <p:txBody>
          <a:bodyPr wrap="none" rtlCol="0">
            <a:spAutoFit/>
          </a:bodyPr>
          <a:lstStyle/>
          <a:p>
            <a:r>
              <a:rPr lang="ru-RU" b="1" dirty="0">
                <a:solidFill>
                  <a:schemeClr val="bg1"/>
                </a:solidFill>
              </a:rPr>
              <a:t>Примеры изображений с разным разрешением</a:t>
            </a:r>
          </a:p>
        </p:txBody>
      </p:sp>
      <p:sp>
        <p:nvSpPr>
          <p:cNvPr id="6" name="Прямоугольник 5"/>
          <p:cNvSpPr/>
          <p:nvPr/>
        </p:nvSpPr>
        <p:spPr>
          <a:xfrm>
            <a:off x="279162" y="2359566"/>
            <a:ext cx="11265138" cy="1383760"/>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p:cNvPicPr>
            <a:picLocks noChangeAspect="1"/>
          </p:cNvPicPr>
          <p:nvPr/>
        </p:nvPicPr>
        <p:blipFill>
          <a:blip r:embed="rId2"/>
          <a:stretch>
            <a:fillRect/>
          </a:stretch>
        </p:blipFill>
        <p:spPr>
          <a:xfrm>
            <a:off x="706581" y="4683538"/>
            <a:ext cx="10844635" cy="1988430"/>
          </a:xfrm>
          <a:prstGeom prst="rect">
            <a:avLst/>
          </a:prstGeom>
          <a:solidFill>
            <a:schemeClr val="bg1">
              <a:lumMod val="95000"/>
            </a:schemeClr>
          </a:solidFill>
        </p:spPr>
      </p:pic>
    </p:spTree>
    <p:extLst>
      <p:ext uri="{BB962C8B-B14F-4D97-AF65-F5344CB8AC3E}">
        <p14:creationId xmlns:p14="http://schemas.microsoft.com/office/powerpoint/2010/main" val="54031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2987" y="115012"/>
            <a:ext cx="11571005" cy="1325563"/>
          </a:xfrm>
        </p:spPr>
        <p:txBody>
          <a:bodyPr>
            <a:normAutofit/>
          </a:bodyPr>
          <a:lstStyle/>
          <a:p>
            <a:r>
              <a:rPr lang="ru-RU" sz="4000" b="1" dirty="0">
                <a:solidFill>
                  <a:schemeClr val="bg1"/>
                </a:solidFill>
              </a:rPr>
              <a:t>Некоторые виды шумов изображений</a:t>
            </a:r>
          </a:p>
        </p:txBody>
      </p:sp>
      <p:sp>
        <p:nvSpPr>
          <p:cNvPr id="3" name="Объект 2"/>
          <p:cNvSpPr>
            <a:spLocks noGrp="1"/>
          </p:cNvSpPr>
          <p:nvPr>
            <p:ph idx="1"/>
          </p:nvPr>
        </p:nvSpPr>
        <p:spPr>
          <a:xfrm>
            <a:off x="538386" y="1167109"/>
            <a:ext cx="11220627" cy="5310603"/>
          </a:xfrm>
        </p:spPr>
        <p:txBody>
          <a:bodyPr>
            <a:normAutofit/>
          </a:bodyPr>
          <a:lstStyle/>
          <a:p>
            <a:pPr algn="just">
              <a:lnSpc>
                <a:spcPct val="110000"/>
              </a:lnSpc>
              <a:spcBef>
                <a:spcPts val="600"/>
              </a:spcBef>
            </a:pPr>
            <a:r>
              <a:rPr lang="ru-RU" sz="2000" b="1" u="sng" dirty="0">
                <a:solidFill>
                  <a:schemeClr val="bg1"/>
                </a:solidFill>
              </a:rPr>
              <a:t>Гауссов шум </a:t>
            </a:r>
            <a:r>
              <a:rPr lang="ru-RU" sz="2000" dirty="0">
                <a:solidFill>
                  <a:schemeClr val="bg1"/>
                </a:solidFill>
              </a:rPr>
              <a:t>– источник тепловые колебания элементов электроники и другие источники радиоэлектронных шумов (аддитивный белый Гауссов шум).</a:t>
            </a:r>
          </a:p>
          <a:p>
            <a:pPr algn="just">
              <a:lnSpc>
                <a:spcPct val="110000"/>
              </a:lnSpc>
              <a:spcBef>
                <a:spcPts val="600"/>
              </a:spcBef>
            </a:pPr>
            <a:r>
              <a:rPr lang="ru-RU" sz="2000" b="1" u="sng" dirty="0">
                <a:solidFill>
                  <a:schemeClr val="bg1"/>
                </a:solidFill>
              </a:rPr>
              <a:t>Пуассоновский шум </a:t>
            </a:r>
            <a:r>
              <a:rPr lang="ru-RU" sz="2000" b="1" dirty="0">
                <a:solidFill>
                  <a:schemeClr val="bg1"/>
                </a:solidFill>
              </a:rPr>
              <a:t>– </a:t>
            </a:r>
            <a:r>
              <a:rPr lang="ru-RU" sz="2000" dirty="0">
                <a:solidFill>
                  <a:schemeClr val="bg1"/>
                </a:solidFill>
              </a:rPr>
              <a:t>связан с флуктуациями дискретности заряда в приемном элементе ( с дискретностью источника излучения, например кванты света).</a:t>
            </a:r>
          </a:p>
          <a:p>
            <a:pPr algn="just">
              <a:lnSpc>
                <a:spcPct val="110000"/>
              </a:lnSpc>
              <a:spcBef>
                <a:spcPts val="600"/>
              </a:spcBef>
            </a:pPr>
            <a:r>
              <a:rPr lang="ru-RU" sz="2000" b="1" u="sng" dirty="0" err="1">
                <a:solidFill>
                  <a:schemeClr val="bg1"/>
                </a:solidFill>
              </a:rPr>
              <a:t>Спекл</a:t>
            </a:r>
            <a:r>
              <a:rPr lang="ru-RU" sz="2000" b="1" u="sng" dirty="0">
                <a:solidFill>
                  <a:schemeClr val="bg1"/>
                </a:solidFill>
              </a:rPr>
              <a:t> шум</a:t>
            </a:r>
            <a:r>
              <a:rPr lang="ru-RU" sz="2000" u="sng" dirty="0">
                <a:solidFill>
                  <a:schemeClr val="bg1"/>
                </a:solidFill>
              </a:rPr>
              <a:t> </a:t>
            </a:r>
            <a:r>
              <a:rPr lang="ru-RU" sz="2000" dirty="0">
                <a:solidFill>
                  <a:schemeClr val="bg1"/>
                </a:solidFill>
              </a:rPr>
              <a:t>– связан с неоднородностью поверхности отражающих объектов (например шероховатость), которая дает случайность интенсивности отражения.</a:t>
            </a:r>
          </a:p>
          <a:p>
            <a:pPr algn="just">
              <a:lnSpc>
                <a:spcPct val="110000"/>
              </a:lnSpc>
              <a:spcBef>
                <a:spcPts val="600"/>
              </a:spcBef>
            </a:pPr>
            <a:r>
              <a:rPr lang="ru-RU" sz="2000" b="1" u="sng" dirty="0">
                <a:solidFill>
                  <a:schemeClr val="bg1"/>
                </a:solidFill>
              </a:rPr>
              <a:t>Шум соль и перец </a:t>
            </a:r>
            <a:r>
              <a:rPr lang="ru-RU" sz="2000" dirty="0">
                <a:solidFill>
                  <a:schemeClr val="bg1"/>
                </a:solidFill>
              </a:rPr>
              <a:t>– черные и белые пиксели, связанные с дефектами приемной матрицы и электронных </a:t>
            </a:r>
            <a:r>
              <a:rPr lang="ru-RU" sz="2000" b="1" dirty="0">
                <a:solidFill>
                  <a:schemeClr val="bg1"/>
                </a:solidFill>
              </a:rPr>
              <a:t>  </a:t>
            </a:r>
            <a:r>
              <a:rPr lang="ru-RU" sz="2000" dirty="0">
                <a:solidFill>
                  <a:schemeClr val="bg1"/>
                </a:solidFill>
              </a:rPr>
              <a:t>элементов.</a:t>
            </a:r>
          </a:p>
        </p:txBody>
      </p:sp>
      <p:sp>
        <p:nvSpPr>
          <p:cNvPr id="5" name="Прямоугольник 4"/>
          <p:cNvSpPr/>
          <p:nvPr/>
        </p:nvSpPr>
        <p:spPr>
          <a:xfrm>
            <a:off x="293407" y="4245516"/>
            <a:ext cx="11710585" cy="234578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p:cNvPicPr>
            <a:picLocks noChangeAspect="1"/>
          </p:cNvPicPr>
          <p:nvPr/>
        </p:nvPicPr>
        <p:blipFill>
          <a:blip r:embed="rId2"/>
          <a:stretch>
            <a:fillRect/>
          </a:stretch>
        </p:blipFill>
        <p:spPr>
          <a:xfrm>
            <a:off x="293407" y="4358191"/>
            <a:ext cx="11576228" cy="2119521"/>
          </a:xfrm>
          <a:prstGeom prst="rect">
            <a:avLst/>
          </a:prstGeom>
          <a:solidFill>
            <a:schemeClr val="bg1">
              <a:lumMod val="95000"/>
            </a:schemeClr>
          </a:solidFill>
        </p:spPr>
      </p:pic>
    </p:spTree>
    <p:extLst>
      <p:ext uri="{BB962C8B-B14F-4D97-AF65-F5344CB8AC3E}">
        <p14:creationId xmlns:p14="http://schemas.microsoft.com/office/powerpoint/2010/main" val="4110063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2987" y="115012"/>
            <a:ext cx="11571005" cy="1325563"/>
          </a:xfrm>
        </p:spPr>
        <p:txBody>
          <a:bodyPr>
            <a:normAutofit/>
          </a:bodyPr>
          <a:lstStyle/>
          <a:p>
            <a:r>
              <a:rPr lang="ru-RU" sz="4000" b="1" dirty="0">
                <a:solidFill>
                  <a:schemeClr val="bg1"/>
                </a:solidFill>
              </a:rPr>
              <a:t>Некоторые виды шумов изображений</a:t>
            </a:r>
          </a:p>
        </p:txBody>
      </p:sp>
      <p:sp>
        <p:nvSpPr>
          <p:cNvPr id="3" name="Объект 2"/>
          <p:cNvSpPr>
            <a:spLocks noGrp="1"/>
          </p:cNvSpPr>
          <p:nvPr>
            <p:ph idx="1"/>
          </p:nvPr>
        </p:nvSpPr>
        <p:spPr>
          <a:xfrm>
            <a:off x="538386" y="1167109"/>
            <a:ext cx="11220627" cy="5310603"/>
          </a:xfrm>
        </p:spPr>
        <p:txBody>
          <a:bodyPr>
            <a:normAutofit/>
          </a:bodyPr>
          <a:lstStyle/>
          <a:p>
            <a:pPr algn="just">
              <a:lnSpc>
                <a:spcPct val="110000"/>
              </a:lnSpc>
              <a:spcBef>
                <a:spcPts val="600"/>
              </a:spcBef>
            </a:pPr>
            <a:r>
              <a:rPr lang="ru-RU" sz="2000" b="1" u="sng" dirty="0">
                <a:solidFill>
                  <a:schemeClr val="bg1"/>
                </a:solidFill>
              </a:rPr>
              <a:t>Пример устранения Гауссова шума  методами классической обработки изображений.</a:t>
            </a:r>
            <a:endParaRPr lang="ru-RU" sz="2000" dirty="0">
              <a:solidFill>
                <a:schemeClr val="bg1"/>
              </a:solidFill>
            </a:endParaRPr>
          </a:p>
        </p:txBody>
      </p:sp>
      <p:sp>
        <p:nvSpPr>
          <p:cNvPr id="5" name="Прямоугольник 4"/>
          <p:cNvSpPr/>
          <p:nvPr/>
        </p:nvSpPr>
        <p:spPr>
          <a:xfrm>
            <a:off x="233601" y="2171619"/>
            <a:ext cx="11812868" cy="234578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бъект 2"/>
          <p:cNvSpPr txBox="1">
            <a:spLocks/>
          </p:cNvSpPr>
          <p:nvPr/>
        </p:nvSpPr>
        <p:spPr>
          <a:xfrm>
            <a:off x="690786" y="4779390"/>
            <a:ext cx="11220627" cy="18507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spcBef>
                <a:spcPts val="600"/>
              </a:spcBef>
            </a:pPr>
            <a:r>
              <a:rPr lang="ru-RU" sz="2000" b="1" u="sng" dirty="0">
                <a:solidFill>
                  <a:schemeClr val="bg1"/>
                </a:solidFill>
              </a:rPr>
              <a:t>В силу случайного характера шумы как правило </a:t>
            </a:r>
            <a:r>
              <a:rPr lang="ru-RU" sz="2000" b="1" u="sng" dirty="0" err="1">
                <a:solidFill>
                  <a:schemeClr val="bg1"/>
                </a:solidFill>
              </a:rPr>
              <a:t>подовляются</a:t>
            </a:r>
            <a:r>
              <a:rPr lang="ru-RU" sz="2000" b="1" u="sng" dirty="0">
                <a:solidFill>
                  <a:schemeClr val="bg1"/>
                </a:solidFill>
              </a:rPr>
              <a:t> не полностью.  </a:t>
            </a:r>
          </a:p>
          <a:p>
            <a:pPr algn="just">
              <a:lnSpc>
                <a:spcPct val="110000"/>
              </a:lnSpc>
              <a:spcBef>
                <a:spcPts val="600"/>
              </a:spcBef>
            </a:pPr>
            <a:r>
              <a:rPr lang="ru-RU" sz="2000" b="1" u="sng" dirty="0">
                <a:solidFill>
                  <a:schemeClr val="bg1"/>
                </a:solidFill>
              </a:rPr>
              <a:t>Одни из наиболее характерных источников шума – Гауссов Шум может быть подавлен путем «размытия» </a:t>
            </a:r>
            <a:r>
              <a:rPr lang="ru-RU" sz="2000" b="1" u="sng" dirty="0" err="1">
                <a:solidFill>
                  <a:schemeClr val="bg1"/>
                </a:solidFill>
              </a:rPr>
              <a:t>изобажения</a:t>
            </a:r>
            <a:r>
              <a:rPr lang="ru-RU" sz="2000" b="1" u="sng" dirty="0">
                <a:solidFill>
                  <a:schemeClr val="bg1"/>
                </a:solidFill>
              </a:rPr>
              <a:t>.</a:t>
            </a:r>
          </a:p>
          <a:p>
            <a:pPr algn="just">
              <a:lnSpc>
                <a:spcPct val="110000"/>
              </a:lnSpc>
              <a:spcBef>
                <a:spcPts val="600"/>
              </a:spcBef>
            </a:pPr>
            <a:r>
              <a:rPr lang="ru-RU" sz="2000" b="1" u="sng" dirty="0">
                <a:solidFill>
                  <a:schemeClr val="bg1"/>
                </a:solidFill>
              </a:rPr>
              <a:t>Характеристика влияния шумов – Отношение сигнал-шум </a:t>
            </a:r>
            <a:r>
              <a:rPr lang="en-US" sz="2000" b="1" u="sng" dirty="0">
                <a:solidFill>
                  <a:schemeClr val="bg1"/>
                </a:solidFill>
              </a:rPr>
              <a:t>(Signal-to-noise ratio</a:t>
            </a:r>
            <a:r>
              <a:rPr lang="en-US" sz="2000" b="1" u="sng">
                <a:solidFill>
                  <a:schemeClr val="bg1"/>
                </a:solidFill>
              </a:rPr>
              <a:t>, SNR).</a:t>
            </a:r>
            <a:endParaRPr lang="ru-RU" sz="2000" dirty="0">
              <a:solidFill>
                <a:schemeClr val="bg1"/>
              </a:solidFill>
            </a:endParaRPr>
          </a:p>
        </p:txBody>
      </p:sp>
      <p:pic>
        <p:nvPicPr>
          <p:cNvPr id="8" name="Рисунок 7"/>
          <p:cNvPicPr>
            <a:picLocks noChangeAspect="1"/>
          </p:cNvPicPr>
          <p:nvPr/>
        </p:nvPicPr>
        <p:blipFill>
          <a:blip r:embed="rId2"/>
          <a:stretch>
            <a:fillRect/>
          </a:stretch>
        </p:blipFill>
        <p:spPr>
          <a:xfrm>
            <a:off x="342901" y="2255439"/>
            <a:ext cx="11661090" cy="2188177"/>
          </a:xfrm>
          <a:prstGeom prst="rect">
            <a:avLst/>
          </a:prstGeom>
          <a:solidFill>
            <a:schemeClr val="bg1">
              <a:lumMod val="95000"/>
            </a:schemeClr>
          </a:solidFill>
        </p:spPr>
      </p:pic>
    </p:spTree>
    <p:extLst>
      <p:ext uri="{BB962C8B-B14F-4D97-AF65-F5344CB8AC3E}">
        <p14:creationId xmlns:p14="http://schemas.microsoft.com/office/powerpoint/2010/main" val="3192143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2987" y="115012"/>
            <a:ext cx="11571005" cy="1325563"/>
          </a:xfrm>
        </p:spPr>
        <p:txBody>
          <a:bodyPr>
            <a:normAutofit/>
          </a:bodyPr>
          <a:lstStyle/>
          <a:p>
            <a:r>
              <a:rPr lang="ru-RU" sz="4000" b="1" dirty="0">
                <a:solidFill>
                  <a:schemeClr val="bg1"/>
                </a:solidFill>
              </a:rPr>
              <a:t>Некоторые характеристики цифровых изображений</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538386" y="1167109"/>
                <a:ext cx="11220627" cy="2787493"/>
              </a:xfrm>
            </p:spPr>
            <p:txBody>
              <a:bodyPr>
                <a:normAutofit/>
              </a:bodyPr>
              <a:lstStyle/>
              <a:p>
                <a:pPr algn="just">
                  <a:lnSpc>
                    <a:spcPct val="100000"/>
                  </a:lnSpc>
                  <a:spcBef>
                    <a:spcPts val="600"/>
                  </a:spcBef>
                </a:pPr>
                <a:r>
                  <a:rPr lang="ru-RU" sz="2000" b="1" u="sng" dirty="0">
                    <a:solidFill>
                      <a:schemeClr val="bg1"/>
                    </a:solidFill>
                  </a:rPr>
                  <a:t>Средняя яркость </a:t>
                </a:r>
                <a:r>
                  <a:rPr lang="ru-RU" sz="2000" dirty="0">
                    <a:solidFill>
                      <a:schemeClr val="bg1"/>
                    </a:solidFill>
                  </a:rPr>
                  <a:t>изображения в каждом канале может быть вычислена как средние интенсивности пикселей: </a:t>
                </a:r>
              </a:p>
              <a:p>
                <a:pPr marL="0" indent="0" algn="ctr">
                  <a:lnSpc>
                    <a:spcPct val="100000"/>
                  </a:lnSpc>
                  <a:spcBef>
                    <a:spcPts val="600"/>
                  </a:spcBef>
                  <a:buNone/>
                </a:pPr>
                <a14:m>
                  <m:oMath xmlns:m="http://schemas.openxmlformats.org/officeDocument/2006/math">
                    <m:sSub>
                      <m:sSubPr>
                        <m:ctrlPr>
                          <a:rPr lang="ru-RU" sz="2000" i="1" dirty="0">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𝜇</m:t>
                        </m:r>
                      </m:e>
                      <m:sub>
                        <m:r>
                          <a:rPr lang="ru-RU" sz="2000" i="1" dirty="0">
                            <a:solidFill>
                              <a:schemeClr val="bg1"/>
                            </a:solidFill>
                            <a:latin typeface="Cambria Math" panose="02040503050406030204" pitchFamily="18" charset="0"/>
                          </a:rPr>
                          <m:t>𝐼</m:t>
                        </m:r>
                      </m:sub>
                    </m:sSub>
                    <m:r>
                      <a:rPr lang="en-US" sz="2000" i="1" dirty="0">
                        <a:solidFill>
                          <a:schemeClr val="bg1"/>
                        </a:solidFill>
                        <a:latin typeface="Cambria Math" panose="02040503050406030204" pitchFamily="18" charset="0"/>
                      </a:rPr>
                      <m:t>=</m:t>
                    </m:r>
                    <m:f>
                      <m:fPr>
                        <m:ctrlPr>
                          <a:rPr lang="ru-RU" sz="2000" i="1" dirty="0">
                            <a:solidFill>
                              <a:schemeClr val="bg1"/>
                            </a:solidFill>
                            <a:latin typeface="Cambria Math" panose="02040503050406030204" pitchFamily="18" charset="0"/>
                          </a:rPr>
                        </m:ctrlPr>
                      </m:fPr>
                      <m:num>
                        <m:r>
                          <a:rPr lang="ru-RU" sz="2000" i="1" dirty="0">
                            <a:solidFill>
                              <a:schemeClr val="bg1"/>
                            </a:solidFill>
                            <a:latin typeface="Cambria Math" panose="02040503050406030204" pitchFamily="18" charset="0"/>
                          </a:rPr>
                          <m:t>1</m:t>
                        </m:r>
                      </m:num>
                      <m:den>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den>
                    </m:f>
                    <m:nary>
                      <m:naryPr>
                        <m:chr m:val="∑"/>
                        <m:ctrlPr>
                          <a:rPr lang="ru-RU" sz="2000" i="1" dirty="0">
                            <a:solidFill>
                              <a:schemeClr val="bg1"/>
                            </a:solidFill>
                            <a:latin typeface="Cambria Math" panose="02040503050406030204" pitchFamily="18" charset="0"/>
                          </a:rPr>
                        </m:ctrlPr>
                      </m:naryPr>
                      <m:sub>
                        <m:r>
                          <m:rPr>
                            <m:brk m:alnAt="23"/>
                          </m:rPr>
                          <a:rPr lang="en-US" sz="2000" i="1" dirty="0">
                            <a:solidFill>
                              <a:schemeClr val="bg1"/>
                            </a:solidFill>
                            <a:latin typeface="Cambria Math" panose="02040503050406030204" pitchFamily="18" charset="0"/>
                          </a:rPr>
                          <m:t>𝑥</m:t>
                        </m:r>
                        <m:r>
                          <a:rPr lang="en-US" sz="2000" i="1" dirty="0">
                            <a:solidFill>
                              <a:schemeClr val="bg1"/>
                            </a:solidFill>
                            <a:latin typeface="Cambria Math" panose="02040503050406030204" pitchFamily="18" charset="0"/>
                          </a:rPr>
                          <m:t>=0</m:t>
                        </m:r>
                      </m:sub>
                      <m:sup>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−1</m:t>
                        </m:r>
                      </m:sup>
                      <m:e>
                        <m:nary>
                          <m:naryPr>
                            <m:chr m:val="∑"/>
                            <m:ctrlPr>
                              <a:rPr lang="ru-RU" sz="2000" i="1" dirty="0">
                                <a:solidFill>
                                  <a:schemeClr val="bg1"/>
                                </a:solidFill>
                                <a:latin typeface="Cambria Math" panose="02040503050406030204" pitchFamily="18" charset="0"/>
                              </a:rPr>
                            </m:ctrlPr>
                          </m:naryPr>
                          <m:sub>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=0</m:t>
                            </m:r>
                          </m:sub>
                          <m:sup>
                            <m:r>
                              <a:rPr lang="en-US" sz="2000" i="1" dirty="0">
                                <a:solidFill>
                                  <a:schemeClr val="bg1"/>
                                </a:solidFill>
                                <a:latin typeface="Cambria Math" panose="02040503050406030204" pitchFamily="18" charset="0"/>
                              </a:rPr>
                              <m:t>𝐻</m:t>
                            </m:r>
                            <m:r>
                              <a:rPr lang="en-US" sz="2000" i="1" dirty="0">
                                <a:solidFill>
                                  <a:schemeClr val="bg1"/>
                                </a:solidFill>
                                <a:latin typeface="Cambria Math" panose="02040503050406030204" pitchFamily="18" charset="0"/>
                              </a:rPr>
                              <m:t>−1</m:t>
                            </m:r>
                          </m:sup>
                          <m:e>
                            <m:r>
                              <a:rPr lang="ru-RU" sz="2000" i="1" dirty="0">
                                <a:solidFill>
                                  <a:schemeClr val="bg1"/>
                                </a:solidFill>
                                <a:latin typeface="Cambria Math" panose="02040503050406030204" pitchFamily="18" charset="0"/>
                              </a:rPr>
                              <m:t>𝐼</m:t>
                            </m:r>
                            <m:d>
                              <m:dPr>
                                <m:ctrlPr>
                                  <a:rPr lang="ru-RU" sz="2000" i="1" dirty="0">
                                    <a:solidFill>
                                      <a:schemeClr val="bg1"/>
                                    </a:solidFill>
                                    <a:latin typeface="Cambria Math" panose="02040503050406030204" pitchFamily="18" charset="0"/>
                                  </a:rPr>
                                </m:ctrlPr>
                              </m:dPr>
                              <m:e>
                                <m:r>
                                  <a:rPr lang="ru-RU" sz="2000" i="1" dirty="0" err="1">
                                    <a:solidFill>
                                      <a:schemeClr val="bg1"/>
                                    </a:solidFill>
                                    <a:latin typeface="Cambria Math" panose="02040503050406030204" pitchFamily="18" charset="0"/>
                                  </a:rPr>
                                  <m:t>𝑥</m:t>
                                </m:r>
                                <m:r>
                                  <a:rPr lang="ru-RU" sz="2000" i="1" dirty="0" err="1">
                                    <a:solidFill>
                                      <a:schemeClr val="bg1"/>
                                    </a:solidFill>
                                    <a:latin typeface="Cambria Math" panose="02040503050406030204" pitchFamily="18" charset="0"/>
                                  </a:rPr>
                                  <m:t>,</m:t>
                                </m:r>
                                <m:r>
                                  <a:rPr lang="ru-RU" sz="2000" i="1" dirty="0" err="1">
                                    <a:solidFill>
                                      <a:schemeClr val="bg1"/>
                                    </a:solidFill>
                                    <a:latin typeface="Cambria Math" panose="02040503050406030204" pitchFamily="18" charset="0"/>
                                  </a:rPr>
                                  <m:t>𝑦</m:t>
                                </m:r>
                              </m:e>
                            </m:d>
                          </m:e>
                        </m:nary>
                      </m:e>
                    </m:nary>
                    <m:r>
                      <a:rPr lang="en-US" sz="2000" i="1" dirty="0">
                        <a:solidFill>
                          <a:schemeClr val="bg1"/>
                        </a:solidFill>
                        <a:latin typeface="Cambria Math" panose="02040503050406030204" pitchFamily="18" charset="0"/>
                      </a:rPr>
                      <m:t>,</m:t>
                    </m:r>
                    <m:r>
                      <a:rPr lang="ru-RU" sz="2000" i="1" dirty="0">
                        <a:solidFill>
                          <a:schemeClr val="bg1"/>
                        </a:solidFill>
                        <a:latin typeface="Cambria Math" panose="02040503050406030204" pitchFamily="18" charset="0"/>
                      </a:rPr>
                      <m:t> </m:t>
                    </m:r>
                  </m:oMath>
                </a14:m>
                <a:r>
                  <a:rPr lang="ru-RU" sz="2000" dirty="0">
                    <a:solidFill>
                      <a:schemeClr val="bg1"/>
                    </a:solidFill>
                  </a:rPr>
                  <a:t>  </a:t>
                </a:r>
              </a:p>
              <a:p>
                <a:pPr marL="0" indent="0" algn="just">
                  <a:lnSpc>
                    <a:spcPct val="100000"/>
                  </a:lnSpc>
                  <a:spcBef>
                    <a:spcPts val="600"/>
                  </a:spcBef>
                  <a:buNone/>
                </a:pPr>
                <a:r>
                  <a:rPr lang="en-US" sz="2000" dirty="0">
                    <a:solidFill>
                      <a:schemeClr val="bg1"/>
                    </a:solidFill>
                  </a:rPr>
                  <a:t>	</a:t>
                </a:r>
                <a:r>
                  <a:rPr lang="ru-RU" sz="2000" dirty="0">
                    <a:solidFill>
                      <a:schemeClr val="bg1"/>
                    </a:solidFill>
                  </a:rPr>
                  <a:t>где </a:t>
                </a:r>
                <a14:m>
                  <m:oMath xmlns:m="http://schemas.openxmlformats.org/officeDocument/2006/math">
                    <m:sSub>
                      <m:sSubPr>
                        <m:ctrlPr>
                          <a:rPr lang="ru-RU" sz="2000" i="1" dirty="0" err="1">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𝜇</m:t>
                        </m:r>
                      </m:e>
                      <m:sub>
                        <m:r>
                          <a:rPr lang="ru-RU" sz="2000" i="1" dirty="0" err="1">
                            <a:solidFill>
                              <a:schemeClr val="bg1"/>
                            </a:solidFill>
                            <a:latin typeface="Cambria Math" panose="02040503050406030204" pitchFamily="18" charset="0"/>
                          </a:rPr>
                          <m:t>𝐼</m:t>
                        </m:r>
                      </m:sub>
                    </m:sSub>
                    <m:r>
                      <a:rPr lang="ru-RU" sz="2000" i="1" dirty="0">
                        <a:solidFill>
                          <a:schemeClr val="bg1"/>
                        </a:solidFill>
                        <a:latin typeface="Cambria Math" panose="02040503050406030204" pitchFamily="18" charset="0"/>
                      </a:rPr>
                      <m:t> </m:t>
                    </m:r>
                  </m:oMath>
                </a14:m>
                <a:r>
                  <a:rPr lang="ru-RU" sz="2000" dirty="0">
                    <a:solidFill>
                      <a:schemeClr val="bg1"/>
                    </a:solidFill>
                  </a:rPr>
                  <a:t>- средняя яркость</a:t>
                </a:r>
                <a:r>
                  <a:rPr lang="en-US" sz="2000" dirty="0">
                    <a:solidFill>
                      <a:schemeClr val="bg1"/>
                    </a:solidFill>
                  </a:rPr>
                  <a:t>.</a:t>
                </a:r>
                <a:endParaRPr lang="ru-RU" sz="2000" dirty="0">
                  <a:solidFill>
                    <a:schemeClr val="bg1"/>
                  </a:solidFill>
                </a:endParaRPr>
              </a:p>
              <a:p>
                <a:pPr marL="0" indent="0" algn="just">
                  <a:lnSpc>
                    <a:spcPct val="100000"/>
                  </a:lnSpc>
                  <a:spcBef>
                    <a:spcPts val="600"/>
                  </a:spcBef>
                  <a:buNone/>
                </a:pPr>
                <a:r>
                  <a:rPr lang="ru-RU" sz="2000" dirty="0">
                    <a:solidFill>
                      <a:schemeClr val="bg1"/>
                    </a:solidFill>
                  </a:rPr>
                  <a:t>	</a:t>
                </a:r>
                <a:r>
                  <a:rPr lang="ru-RU" sz="1800" dirty="0">
                    <a:solidFill>
                      <a:schemeClr val="bg1"/>
                    </a:solidFill>
                  </a:rPr>
                  <a:t>Отметим, что яркость измеряется в относительных единицах, тогда как освещенность в абсолютных.</a:t>
                </a:r>
                <a:endParaRPr lang="en-US" sz="1800" dirty="0">
                  <a:solidFill>
                    <a:schemeClr val="bg1"/>
                  </a:solidFill>
                </a:endParaRPr>
              </a:p>
              <a:p>
                <a:pPr algn="just">
                  <a:lnSpc>
                    <a:spcPct val="100000"/>
                  </a:lnSpc>
                  <a:spcBef>
                    <a:spcPts val="600"/>
                  </a:spcBef>
                </a:pPr>
                <a:endParaRPr lang="ru-RU" sz="20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538386" y="1167109"/>
                <a:ext cx="11220627" cy="2787493"/>
              </a:xfrm>
              <a:blipFill>
                <a:blip r:embed="rId2"/>
                <a:stretch>
                  <a:fillRect l="-489" t="-1092" r="-543"/>
                </a:stretch>
              </a:blipFill>
            </p:spPr>
            <p:txBody>
              <a:bodyPr/>
              <a:lstStyle/>
              <a:p>
                <a:r>
                  <a:rPr lang="ru-RU">
                    <a:noFill/>
                  </a:rPr>
                  <a:t> </a:t>
                </a:r>
              </a:p>
            </p:txBody>
          </p:sp>
        </mc:Fallback>
      </mc:AlternateContent>
      <p:grpSp>
        <p:nvGrpSpPr>
          <p:cNvPr id="5" name="Группа 4"/>
          <p:cNvGrpSpPr/>
          <p:nvPr/>
        </p:nvGrpSpPr>
        <p:grpSpPr>
          <a:xfrm>
            <a:off x="633812" y="2846599"/>
            <a:ext cx="10615389" cy="2216006"/>
            <a:chOff x="538386" y="2790693"/>
            <a:chExt cx="11052431" cy="2680987"/>
          </a:xfrm>
        </p:grpSpPr>
        <p:sp>
          <p:nvSpPr>
            <p:cNvPr id="4" name="Прямоугольник 3">
              <a:extLst>
                <a:ext uri="{FF2B5EF4-FFF2-40B4-BE49-F238E27FC236}">
                  <a16:creationId xmlns:a16="http://schemas.microsoft.com/office/drawing/2014/main" id="{500BA876-C964-B840-8CDA-1FE5AB3F3875}"/>
                </a:ext>
              </a:extLst>
            </p:cNvPr>
            <p:cNvSpPr/>
            <p:nvPr/>
          </p:nvSpPr>
          <p:spPr>
            <a:xfrm>
              <a:off x="538386" y="2836156"/>
              <a:ext cx="11052431" cy="26355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1E8CBAE6-161B-474E-A322-881EDABFB6FD}"/>
                </a:ext>
              </a:extLst>
            </p:cNvPr>
            <p:cNvSpPr txBox="1"/>
            <p:nvPr/>
          </p:nvSpPr>
          <p:spPr>
            <a:xfrm>
              <a:off x="1802864" y="2836156"/>
              <a:ext cx="1140056" cy="369332"/>
            </a:xfrm>
            <a:prstGeom prst="rect">
              <a:avLst/>
            </a:prstGeom>
            <a:noFill/>
          </p:spPr>
          <p:txBody>
            <a:bodyPr wrap="none" rtlCol="0">
              <a:spAutoFit/>
            </a:bodyPr>
            <a:lstStyle/>
            <a:p>
              <a:r>
                <a:rPr lang="ru-RU" dirty="0"/>
                <a:t>Оригинал</a:t>
              </a:r>
            </a:p>
          </p:txBody>
        </p:sp>
        <p:sp>
          <p:nvSpPr>
            <p:cNvPr id="10" name="TextBox 9">
              <a:extLst>
                <a:ext uri="{FF2B5EF4-FFF2-40B4-BE49-F238E27FC236}">
                  <a16:creationId xmlns:a16="http://schemas.microsoft.com/office/drawing/2014/main" id="{A9976F72-3134-1C42-9E0F-72E0E5599522}"/>
                </a:ext>
              </a:extLst>
            </p:cNvPr>
            <p:cNvSpPr txBox="1"/>
            <p:nvPr/>
          </p:nvSpPr>
          <p:spPr>
            <a:xfrm>
              <a:off x="5206097" y="2790693"/>
              <a:ext cx="1681614" cy="369332"/>
            </a:xfrm>
            <a:prstGeom prst="rect">
              <a:avLst/>
            </a:prstGeom>
            <a:noFill/>
          </p:spPr>
          <p:txBody>
            <a:bodyPr wrap="none" rtlCol="0">
              <a:spAutoFit/>
            </a:bodyPr>
            <a:lstStyle/>
            <a:p>
              <a:r>
                <a:rPr lang="ru-RU" dirty="0"/>
                <a:t>Низкая яркость</a:t>
              </a:r>
            </a:p>
          </p:txBody>
        </p:sp>
        <p:sp>
          <p:nvSpPr>
            <p:cNvPr id="11" name="TextBox 10">
              <a:extLst>
                <a:ext uri="{FF2B5EF4-FFF2-40B4-BE49-F238E27FC236}">
                  <a16:creationId xmlns:a16="http://schemas.microsoft.com/office/drawing/2014/main" id="{696FF959-532C-4345-BA44-3C223BA02254}"/>
                </a:ext>
              </a:extLst>
            </p:cNvPr>
            <p:cNvSpPr txBox="1"/>
            <p:nvPr/>
          </p:nvSpPr>
          <p:spPr>
            <a:xfrm>
              <a:off x="9052750" y="2805023"/>
              <a:ext cx="1813060" cy="369332"/>
            </a:xfrm>
            <a:prstGeom prst="rect">
              <a:avLst/>
            </a:prstGeom>
            <a:noFill/>
          </p:spPr>
          <p:txBody>
            <a:bodyPr wrap="none" rtlCol="0">
              <a:spAutoFit/>
            </a:bodyPr>
            <a:lstStyle/>
            <a:p>
              <a:r>
                <a:rPr lang="ru-RU" dirty="0"/>
                <a:t>Высокая яркость</a:t>
              </a:r>
            </a:p>
          </p:txBody>
        </p:sp>
      </p:grpSp>
      <p:sp>
        <p:nvSpPr>
          <p:cNvPr id="12" name="Объект 2"/>
          <p:cNvSpPr txBox="1">
            <a:spLocks/>
          </p:cNvSpPr>
          <p:nvPr/>
        </p:nvSpPr>
        <p:spPr>
          <a:xfrm>
            <a:off x="878776" y="5246795"/>
            <a:ext cx="11032618" cy="15404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ru-RU" sz="2200" b="1" dirty="0">
                <a:solidFill>
                  <a:schemeClr val="bg1"/>
                </a:solidFill>
              </a:rPr>
              <a:t>Также уже рассмотренные типичные характеристики:</a:t>
            </a:r>
          </a:p>
          <a:p>
            <a:pPr marL="490538" indent="-261938">
              <a:lnSpc>
                <a:spcPct val="120000"/>
              </a:lnSpc>
              <a:spcBef>
                <a:spcPts val="0"/>
              </a:spcBef>
            </a:pPr>
            <a:r>
              <a:rPr lang="ru-RU" sz="2200" b="1" dirty="0">
                <a:solidFill>
                  <a:schemeClr val="bg1"/>
                </a:solidFill>
              </a:rPr>
              <a:t>Разрядность (например 8 бит или 1 бит), </a:t>
            </a:r>
          </a:p>
          <a:p>
            <a:pPr marL="490538" indent="-261938">
              <a:lnSpc>
                <a:spcPct val="120000"/>
              </a:lnSpc>
              <a:spcBef>
                <a:spcPts val="0"/>
              </a:spcBef>
            </a:pPr>
            <a:r>
              <a:rPr lang="ru-RU" sz="2200" b="1" dirty="0">
                <a:solidFill>
                  <a:schemeClr val="bg1"/>
                </a:solidFill>
              </a:rPr>
              <a:t>Разрешение (пиксели),</a:t>
            </a:r>
          </a:p>
          <a:p>
            <a:pPr marL="490538" indent="-261938">
              <a:lnSpc>
                <a:spcPct val="120000"/>
              </a:lnSpc>
              <a:spcBef>
                <a:spcPts val="0"/>
              </a:spcBef>
            </a:pPr>
            <a:r>
              <a:rPr lang="ru-RU" sz="2200" b="1" dirty="0">
                <a:solidFill>
                  <a:schemeClr val="bg1"/>
                </a:solidFill>
              </a:rPr>
              <a:t>Отношение сигнал-шум (зашумленность),</a:t>
            </a:r>
          </a:p>
          <a:p>
            <a:pPr marL="490538" indent="-261938">
              <a:lnSpc>
                <a:spcPct val="120000"/>
              </a:lnSpc>
              <a:spcBef>
                <a:spcPts val="0"/>
              </a:spcBef>
            </a:pPr>
            <a:r>
              <a:rPr lang="ru-RU" sz="2200" b="1" dirty="0">
                <a:solidFill>
                  <a:schemeClr val="bg1"/>
                </a:solidFill>
              </a:rPr>
              <a:t>Число каналов (например 1 или 3), и модель каналов, например </a:t>
            </a:r>
            <a:r>
              <a:rPr lang="en-US" sz="2200" b="1" dirty="0">
                <a:solidFill>
                  <a:schemeClr val="bg1"/>
                </a:solidFill>
              </a:rPr>
              <a:t>RGB</a:t>
            </a:r>
            <a:endParaRPr lang="ru-RU" sz="1800" b="1" dirty="0">
              <a:solidFill>
                <a:schemeClr val="bg1"/>
              </a:solidFill>
            </a:endParaRPr>
          </a:p>
        </p:txBody>
      </p:sp>
      <p:sp>
        <p:nvSpPr>
          <p:cNvPr id="13" name="Прямоугольник 12"/>
          <p:cNvSpPr/>
          <p:nvPr/>
        </p:nvSpPr>
        <p:spPr>
          <a:xfrm>
            <a:off x="499838" y="2817333"/>
            <a:ext cx="10892238" cy="234578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p:cNvPicPr>
            <a:picLocks noChangeAspect="1"/>
          </p:cNvPicPr>
          <p:nvPr/>
        </p:nvPicPr>
        <p:blipFill rotWithShape="1">
          <a:blip r:embed="rId3"/>
          <a:srcRect t="9610"/>
          <a:stretch/>
        </p:blipFill>
        <p:spPr>
          <a:xfrm>
            <a:off x="1502097" y="3137233"/>
            <a:ext cx="9050766" cy="1951105"/>
          </a:xfrm>
          <a:prstGeom prst="rect">
            <a:avLst/>
          </a:prstGeom>
        </p:spPr>
      </p:pic>
    </p:spTree>
    <p:extLst>
      <p:ext uri="{BB962C8B-B14F-4D97-AF65-F5344CB8AC3E}">
        <p14:creationId xmlns:p14="http://schemas.microsoft.com/office/powerpoint/2010/main" val="165249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1E78B6-4845-8F4E-ABCC-73D7C0D28016}"/>
              </a:ext>
            </a:extLst>
          </p:cNvPr>
          <p:cNvSpPr>
            <a:spLocks noGrp="1"/>
          </p:cNvSpPr>
          <p:nvPr>
            <p:ph type="title"/>
          </p:nvPr>
        </p:nvSpPr>
        <p:spPr>
          <a:xfrm>
            <a:off x="849444" y="142711"/>
            <a:ext cx="10515600" cy="1325563"/>
          </a:xfrm>
        </p:spPr>
        <p:txBody>
          <a:bodyPr>
            <a:normAutofit/>
          </a:bodyPr>
          <a:lstStyle/>
          <a:p>
            <a:pPr algn="ctr"/>
            <a:r>
              <a:rPr lang="ru-RU" sz="4800" b="1" dirty="0">
                <a:solidFill>
                  <a:schemeClr val="bg1">
                    <a:lumMod val="95000"/>
                  </a:schemeClr>
                </a:solidFill>
              </a:rPr>
              <a:t>Цифровое изображение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0424095-4A8F-D44A-971F-0EDAEBCD9F72}"/>
                  </a:ext>
                </a:extLst>
              </p:cNvPr>
              <p:cNvSpPr>
                <a:spLocks noGrp="1"/>
              </p:cNvSpPr>
              <p:nvPr>
                <p:ph idx="1"/>
              </p:nvPr>
            </p:nvSpPr>
            <p:spPr>
              <a:xfrm>
                <a:off x="468630" y="1345565"/>
                <a:ext cx="11418570" cy="2285909"/>
              </a:xfrm>
            </p:spPr>
            <p:txBody>
              <a:bodyPr>
                <a:normAutofit/>
              </a:bodyPr>
              <a:lstStyle/>
              <a:p>
                <a:r>
                  <a:rPr lang="ru-RU" sz="2400" dirty="0">
                    <a:solidFill>
                      <a:schemeClr val="bg1"/>
                    </a:solidFill>
                  </a:rPr>
                  <a:t>Цифровое изображение можно описать как оцифрованное</a:t>
                </a:r>
                <a:br>
                  <a:rPr lang="ru-RU" sz="2400" dirty="0">
                    <a:solidFill>
                      <a:schemeClr val="bg1"/>
                    </a:solidFill>
                  </a:rPr>
                </a:br>
                <a:r>
                  <a:rPr lang="ru-RU" sz="2400" dirty="0">
                    <a:solidFill>
                      <a:schemeClr val="bg1"/>
                    </a:solidFill>
                  </a:rPr>
                  <a:t>(</a:t>
                </a:r>
                <a:r>
                  <a:rPr lang="ru-RU" sz="2400" dirty="0" err="1">
                    <a:solidFill>
                      <a:schemeClr val="bg1"/>
                    </a:solidFill>
                  </a:rPr>
                  <a:t>дискретиазция</a:t>
                </a:r>
                <a:r>
                  <a:rPr lang="ru-RU" sz="2400" dirty="0">
                    <a:solidFill>
                      <a:schemeClr val="bg1"/>
                    </a:solidFill>
                  </a:rPr>
                  <a:t> и квантование) </a:t>
                </a:r>
                <a:br>
                  <a:rPr lang="ru-RU" sz="2400" dirty="0">
                    <a:solidFill>
                      <a:schemeClr val="bg1"/>
                    </a:solidFill>
                  </a:rPr>
                </a:br>
                <a:r>
                  <a:rPr lang="ru-RU" sz="2400" dirty="0">
                    <a:solidFill>
                      <a:schemeClr val="bg1"/>
                    </a:solidFill>
                  </a:rPr>
                  <a:t>представление непрерывных аналоговых данных в пространственной области. </a:t>
                </a:r>
              </a:p>
              <a:p>
                <a:r>
                  <a:rPr lang="ru-RU" sz="2400" dirty="0">
                    <a:solidFill>
                      <a:schemeClr val="bg1"/>
                    </a:solidFill>
                  </a:rPr>
                  <a:t>Цифровое изображение состоит из прямоугольного массива пикселей </a:t>
                </a:r>
                <a14:m>
                  <m:oMath xmlns:m="http://schemas.openxmlformats.org/officeDocument/2006/math">
                    <m:r>
                      <a:rPr lang="en-US" sz="2400" i="1">
                        <a:solidFill>
                          <a:schemeClr val="bg1"/>
                        </a:solidFill>
                        <a:latin typeface="Cambria Math" panose="02040503050406030204" pitchFamily="18" charset="0"/>
                      </a:rPr>
                      <m:t>𝐼</m:t>
                    </m:r>
                    <m:r>
                      <a:rPr lang="en-US" sz="2400" i="1">
                        <a:solidFill>
                          <a:schemeClr val="bg1"/>
                        </a:solidFill>
                        <a:latin typeface="Cambria Math" panose="02040503050406030204" pitchFamily="18" charset="0"/>
                      </a:rPr>
                      <m:t>=(</m:t>
                    </m:r>
                    <m:r>
                      <a:rPr lang="ru-RU" sz="2400" i="1">
                        <a:solidFill>
                          <a:schemeClr val="bg1"/>
                        </a:solidFill>
                        <a:latin typeface="Cambria Math" panose="02040503050406030204" pitchFamily="18" charset="0"/>
                      </a:rPr>
                      <m:t>𝑥</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𝑦</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𝑢</m:t>
                    </m:r>
                    <m:r>
                      <a:rPr lang="ru-RU" sz="2400" i="1">
                        <a:solidFill>
                          <a:schemeClr val="bg1"/>
                        </a:solidFill>
                        <a:latin typeface="Cambria Math" panose="02040503050406030204" pitchFamily="18" charset="0"/>
                      </a:rPr>
                      <m:t>)</m:t>
                    </m:r>
                  </m:oMath>
                </a14:m>
                <a:r>
                  <a:rPr lang="ru-RU" sz="2400" dirty="0">
                    <a:solidFill>
                      <a:schemeClr val="bg1"/>
                    </a:solidFill>
                  </a:rPr>
                  <a:t>. </a:t>
                </a:r>
              </a:p>
              <a:p>
                <a:endParaRPr lang="ru-RU" dirty="0"/>
              </a:p>
            </p:txBody>
          </p:sp>
        </mc:Choice>
        <mc:Fallback xmlns="">
          <p:sp>
            <p:nvSpPr>
              <p:cNvPr id="3" name="Объект 2">
                <a:extLst>
                  <a:ext uri="{FF2B5EF4-FFF2-40B4-BE49-F238E27FC236}">
                    <a16:creationId xmlns:a16="http://schemas.microsoft.com/office/drawing/2014/main" id="{50424095-4A8F-D44A-971F-0EDAEBCD9F72}"/>
                  </a:ext>
                </a:extLst>
              </p:cNvPr>
              <p:cNvSpPr>
                <a:spLocks noGrp="1" noRot="1" noChangeAspect="1" noMove="1" noResize="1" noEditPoints="1" noAdjustHandles="1" noChangeArrowheads="1" noChangeShapeType="1" noTextEdit="1"/>
              </p:cNvSpPr>
              <p:nvPr>
                <p:ph idx="1"/>
              </p:nvPr>
            </p:nvSpPr>
            <p:spPr>
              <a:xfrm>
                <a:off x="468630" y="1345565"/>
                <a:ext cx="11418570" cy="2285909"/>
              </a:xfrm>
              <a:blipFill>
                <a:blip r:embed="rId2"/>
                <a:stretch>
                  <a:fillRect l="-747" t="-3733"/>
                </a:stretch>
              </a:blipFill>
            </p:spPr>
            <p:txBody>
              <a:bodyPr/>
              <a:lstStyle/>
              <a:p>
                <a:r>
                  <a:rPr lang="ru-RU">
                    <a:noFill/>
                  </a:rPr>
                  <a:t> </a:t>
                </a:r>
              </a:p>
            </p:txBody>
          </p:sp>
        </mc:Fallback>
      </mc:AlternateContent>
      <p:pic>
        <p:nvPicPr>
          <p:cNvPr id="4" name="Picture 6">
            <a:extLst>
              <a:ext uri="{FF2B5EF4-FFF2-40B4-BE49-F238E27FC236}">
                <a16:creationId xmlns:a16="http://schemas.microsoft.com/office/drawing/2014/main" id="{C2D2C604-9A5D-A247-A709-2BABC48A6B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02" y="2807428"/>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E47120-0EF1-B441-BACF-7EAE42F4926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75017" y="2915101"/>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DD2ACCE4-2A4F-EB4F-8A50-A33DD5BFFDB4}"/>
              </a:ext>
            </a:extLst>
          </p:cNvPr>
          <p:cNvPicPr>
            <a:picLocks noChangeAspect="1"/>
          </p:cNvPicPr>
          <p:nvPr/>
        </p:nvPicPr>
        <p:blipFill rotWithShape="1">
          <a:blip r:embed="rId5"/>
          <a:srcRect b="3529"/>
          <a:stretch/>
        </p:blipFill>
        <p:spPr>
          <a:xfrm>
            <a:off x="7844867" y="3114221"/>
            <a:ext cx="3535603" cy="1637198"/>
          </a:xfrm>
          <a:prstGeom prst="rect">
            <a:avLst/>
          </a:prstGeom>
          <a:solidFill>
            <a:schemeClr val="bg1">
              <a:lumMod val="85000"/>
            </a:schemeClr>
          </a:solidFill>
        </p:spPr>
      </p:pic>
      <p:sp>
        <p:nvSpPr>
          <p:cNvPr id="11" name="Прямоугольник 10"/>
          <p:cNvSpPr/>
          <p:nvPr/>
        </p:nvSpPr>
        <p:spPr>
          <a:xfrm>
            <a:off x="7844866" y="3114221"/>
            <a:ext cx="3623167" cy="1681845"/>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4475017" y="2926118"/>
            <a:ext cx="1919227" cy="1869948"/>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Рисунок 11"/>
          <p:cNvPicPr>
            <a:picLocks noChangeAspect="1"/>
          </p:cNvPicPr>
          <p:nvPr/>
        </p:nvPicPr>
        <p:blipFill>
          <a:blip r:embed="rId6"/>
          <a:stretch>
            <a:fillRect/>
          </a:stretch>
        </p:blipFill>
        <p:spPr>
          <a:xfrm>
            <a:off x="2517929" y="4763454"/>
            <a:ext cx="8576657" cy="2094546"/>
          </a:xfrm>
          <a:prstGeom prst="rect">
            <a:avLst/>
          </a:prstGeom>
          <a:solidFill>
            <a:schemeClr val="bg1">
              <a:lumMod val="95000"/>
            </a:schemeClr>
          </a:solidFill>
        </p:spPr>
      </p:pic>
    </p:spTree>
    <p:extLst>
      <p:ext uri="{BB962C8B-B14F-4D97-AF65-F5344CB8AC3E}">
        <p14:creationId xmlns:p14="http://schemas.microsoft.com/office/powerpoint/2010/main" val="928604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2987" y="115012"/>
            <a:ext cx="11571005" cy="1325563"/>
          </a:xfrm>
        </p:spPr>
        <p:txBody>
          <a:bodyPr>
            <a:normAutofit/>
          </a:bodyPr>
          <a:lstStyle/>
          <a:p>
            <a:r>
              <a:rPr lang="ru-RU" sz="4000" b="1" dirty="0">
                <a:solidFill>
                  <a:schemeClr val="bg1"/>
                </a:solidFill>
              </a:rPr>
              <a:t>Некоторые характеристики цифровых изображений</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538386" y="1167109"/>
                <a:ext cx="11220627" cy="5310603"/>
              </a:xfrm>
            </p:spPr>
            <p:txBody>
              <a:bodyPr>
                <a:normAutofit/>
              </a:bodyPr>
              <a:lstStyle/>
              <a:p>
                <a:pPr algn="just">
                  <a:lnSpc>
                    <a:spcPct val="110000"/>
                  </a:lnSpc>
                  <a:spcBef>
                    <a:spcPts val="600"/>
                  </a:spcBef>
                </a:pPr>
                <a:r>
                  <a:rPr lang="ru-RU" sz="2000" b="1" u="sng" dirty="0">
                    <a:solidFill>
                      <a:schemeClr val="bg1"/>
                    </a:solidFill>
                  </a:rPr>
                  <a:t>Контрастность</a:t>
                </a:r>
                <a:r>
                  <a:rPr lang="ru-RU" sz="2000" dirty="0">
                    <a:solidFill>
                      <a:schemeClr val="bg1"/>
                    </a:solidFill>
                  </a:rPr>
                  <a:t> - средняя разность значений яркости каждого пикселя и соседних к нему </a:t>
                </a:r>
                <a:br>
                  <a:rPr lang="ru-RU" sz="2000" dirty="0">
                    <a:solidFill>
                      <a:schemeClr val="bg1"/>
                    </a:solidFill>
                  </a:rPr>
                </a:br>
                <a:r>
                  <a:rPr lang="ru-RU" sz="2000" dirty="0">
                    <a:solidFill>
                      <a:schemeClr val="bg1"/>
                    </a:solidFill>
                  </a:rPr>
                  <a:t>в заданном локальном окне:</a:t>
                </a:r>
                <a:endParaRPr lang="en-US" sz="2000" dirty="0">
                  <a:solidFill>
                    <a:schemeClr val="bg1"/>
                  </a:solidFill>
                </a:endParaRPr>
              </a:p>
              <a:p>
                <a:pPr marL="0" indent="0" algn="just">
                  <a:lnSpc>
                    <a:spcPct val="100000"/>
                  </a:lnSpc>
                  <a:spcBef>
                    <a:spcPts val="600"/>
                  </a:spcBef>
                  <a:buNone/>
                </a:pPr>
                <a14:m>
                  <m:oMathPara xmlns:m="http://schemas.openxmlformats.org/officeDocument/2006/math">
                    <m:oMathParaPr>
                      <m:jc m:val="center"/>
                    </m:oMathParaPr>
                    <m:oMath xmlns:m="http://schemas.openxmlformats.org/officeDocument/2006/math">
                      <m:sSub>
                        <m:sSubPr>
                          <m:ctrlPr>
                            <a:rPr lang="en-US" sz="2000" i="1" dirty="0">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𝜈</m:t>
                          </m:r>
                        </m:e>
                        <m:sub>
                          <m:r>
                            <a:rPr lang="en-US" sz="2000" i="1" dirty="0">
                              <a:solidFill>
                                <a:schemeClr val="bg1"/>
                              </a:solidFill>
                              <a:latin typeface="Cambria Math" panose="02040503050406030204" pitchFamily="18" charset="0"/>
                            </a:rPr>
                            <m:t>𝐼</m:t>
                          </m:r>
                        </m:sub>
                      </m:sSub>
                      <m:r>
                        <a:rPr lang="en-US" sz="2000" i="1" dirty="0">
                          <a:solidFill>
                            <a:schemeClr val="bg1"/>
                          </a:solidFill>
                          <a:latin typeface="Cambria Math" panose="02040503050406030204" pitchFamily="18" charset="0"/>
                        </a:rPr>
                        <m:t>=</m:t>
                      </m:r>
                      <m:f>
                        <m:fPr>
                          <m:ctrlPr>
                            <a:rPr lang="ru-RU" sz="2000" i="1" dirty="0">
                              <a:solidFill>
                                <a:schemeClr val="bg1"/>
                              </a:solidFill>
                              <a:latin typeface="Cambria Math" panose="02040503050406030204" pitchFamily="18" charset="0"/>
                            </a:rPr>
                          </m:ctrlPr>
                        </m:fPr>
                        <m:num>
                          <m:r>
                            <a:rPr lang="ru-RU" sz="2000" i="1" dirty="0">
                              <a:solidFill>
                                <a:schemeClr val="bg1"/>
                              </a:solidFill>
                              <a:latin typeface="Cambria Math" panose="02040503050406030204" pitchFamily="18" charset="0"/>
                            </a:rPr>
                            <m:t>1</m:t>
                          </m:r>
                        </m:num>
                        <m:den>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den>
                      </m:f>
                      <m:nary>
                        <m:naryPr>
                          <m:chr m:val="∑"/>
                          <m:ctrlPr>
                            <a:rPr lang="ru-RU" sz="2000" i="1" dirty="0">
                              <a:solidFill>
                                <a:schemeClr val="bg1"/>
                              </a:solidFill>
                              <a:latin typeface="Cambria Math" panose="02040503050406030204" pitchFamily="18" charset="0"/>
                            </a:rPr>
                          </m:ctrlPr>
                        </m:naryPr>
                        <m:sub>
                          <m:r>
                            <m:rPr>
                              <m:brk m:alnAt="23"/>
                            </m:rPr>
                            <a:rPr lang="en-US" sz="2000" i="1" dirty="0">
                              <a:solidFill>
                                <a:schemeClr val="bg1"/>
                              </a:solidFill>
                              <a:latin typeface="Cambria Math" panose="02040503050406030204" pitchFamily="18" charset="0"/>
                            </a:rPr>
                            <m:t>𝑥</m:t>
                          </m:r>
                          <m:r>
                            <a:rPr lang="en-US" sz="2000" i="1" dirty="0">
                              <a:solidFill>
                                <a:schemeClr val="bg1"/>
                              </a:solidFill>
                              <a:latin typeface="Cambria Math" panose="02040503050406030204" pitchFamily="18" charset="0"/>
                            </a:rPr>
                            <m:t>=0</m:t>
                          </m:r>
                        </m:sub>
                        <m:sup>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−1</m:t>
                          </m:r>
                        </m:sup>
                        <m:e>
                          <m:nary>
                            <m:naryPr>
                              <m:chr m:val="∑"/>
                              <m:ctrlPr>
                                <a:rPr lang="ru-RU" sz="2000" i="1" dirty="0">
                                  <a:solidFill>
                                    <a:schemeClr val="bg1"/>
                                  </a:solidFill>
                                  <a:latin typeface="Cambria Math" panose="02040503050406030204" pitchFamily="18" charset="0"/>
                                </a:rPr>
                              </m:ctrlPr>
                            </m:naryPr>
                            <m:sub>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=0</m:t>
                              </m:r>
                            </m:sub>
                            <m:sup>
                              <m:r>
                                <a:rPr lang="en-US" sz="2000" i="1" dirty="0">
                                  <a:solidFill>
                                    <a:schemeClr val="bg1"/>
                                  </a:solidFill>
                                  <a:latin typeface="Cambria Math" panose="02040503050406030204" pitchFamily="18" charset="0"/>
                                </a:rPr>
                                <m:t>𝐻</m:t>
                              </m:r>
                              <m:r>
                                <a:rPr lang="en-US" sz="2000" i="1" dirty="0">
                                  <a:solidFill>
                                    <a:schemeClr val="bg1"/>
                                  </a:solidFill>
                                  <a:latin typeface="Cambria Math" panose="02040503050406030204" pitchFamily="18" charset="0"/>
                                </a:rPr>
                                <m:t>−1</m:t>
                              </m:r>
                            </m:sup>
                            <m:e>
                              <m:d>
                                <m:dPr>
                                  <m:begChr m:val="|"/>
                                  <m:endChr m:val="|"/>
                                  <m:ctrlPr>
                                    <a:rPr lang="en-US" sz="2000" i="1" dirty="0">
                                      <a:solidFill>
                                        <a:schemeClr val="bg1"/>
                                      </a:solidFill>
                                      <a:latin typeface="Cambria Math" panose="02040503050406030204" pitchFamily="18" charset="0"/>
                                    </a:rPr>
                                  </m:ctrlPr>
                                </m:dPr>
                                <m:e>
                                  <m:r>
                                    <a:rPr lang="ru-RU" sz="2000" i="1" dirty="0">
                                      <a:solidFill>
                                        <a:schemeClr val="bg1"/>
                                      </a:solidFill>
                                      <a:latin typeface="Cambria Math" panose="02040503050406030204" pitchFamily="18" charset="0"/>
                                    </a:rPr>
                                    <m:t>𝐼</m:t>
                                  </m:r>
                                  <m:d>
                                    <m:dPr>
                                      <m:ctrlPr>
                                        <a:rPr lang="ru-RU" sz="2000" i="1" dirty="0">
                                          <a:solidFill>
                                            <a:schemeClr val="bg1"/>
                                          </a:solidFill>
                                          <a:latin typeface="Cambria Math" panose="02040503050406030204" pitchFamily="18" charset="0"/>
                                        </a:rPr>
                                      </m:ctrlPr>
                                    </m:dPr>
                                    <m:e>
                                      <m:r>
                                        <a:rPr lang="ru-RU" sz="2000" i="1" dirty="0" err="1">
                                          <a:solidFill>
                                            <a:schemeClr val="bg1"/>
                                          </a:solidFill>
                                          <a:latin typeface="Cambria Math" panose="02040503050406030204" pitchFamily="18" charset="0"/>
                                        </a:rPr>
                                        <m:t>𝑥</m:t>
                                      </m:r>
                                      <m:r>
                                        <a:rPr lang="ru-RU" sz="2000" i="1" dirty="0" err="1">
                                          <a:solidFill>
                                            <a:schemeClr val="bg1"/>
                                          </a:solidFill>
                                          <a:latin typeface="Cambria Math" panose="02040503050406030204" pitchFamily="18" charset="0"/>
                                        </a:rPr>
                                        <m:t>,</m:t>
                                      </m:r>
                                      <m:r>
                                        <a:rPr lang="ru-RU" sz="2000" i="1" dirty="0" err="1">
                                          <a:solidFill>
                                            <a:schemeClr val="bg1"/>
                                          </a:solidFill>
                                          <a:latin typeface="Cambria Math" panose="02040503050406030204" pitchFamily="18" charset="0"/>
                                        </a:rPr>
                                        <m:t>𝑦</m:t>
                                      </m:r>
                                    </m:e>
                                  </m:d>
                                  <m:r>
                                    <a:rPr lang="en-US" sz="2000" i="1" dirty="0">
                                      <a:solidFill>
                                        <a:schemeClr val="bg1"/>
                                      </a:solidFill>
                                      <a:latin typeface="Cambria Math" panose="02040503050406030204" pitchFamily="18" charset="0"/>
                                    </a:rPr>
                                    <m:t>−</m:t>
                                  </m:r>
                                  <m:sSub>
                                    <m:sSubPr>
                                      <m:ctrlPr>
                                        <a:rPr lang="ru-RU" sz="2000" i="1" dirty="0">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𝜇</m:t>
                                      </m:r>
                                    </m:e>
                                    <m:sub>
                                      <m:r>
                                        <a:rPr lang="en-US" sz="2000" i="1" dirty="0">
                                          <a:solidFill>
                                            <a:schemeClr val="bg1"/>
                                          </a:solidFill>
                                          <a:latin typeface="Cambria Math" panose="02040503050406030204" pitchFamily="18" charset="0"/>
                                        </a:rPr>
                                        <m:t>𝑤</m:t>
                                      </m:r>
                                    </m:sub>
                                  </m:sSub>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𝑥</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e>
                              </m:d>
                            </m:e>
                          </m:nary>
                        </m:e>
                      </m:nary>
                    </m:oMath>
                  </m:oMathPara>
                </a14:m>
                <a:endParaRPr lang="en-US" sz="2000" dirty="0">
                  <a:solidFill>
                    <a:schemeClr val="bg1"/>
                  </a:solidFill>
                </a:endParaRPr>
              </a:p>
              <a:p>
                <a:pPr marL="0" indent="0" algn="just">
                  <a:lnSpc>
                    <a:spcPct val="100000"/>
                  </a:lnSpc>
                  <a:spcBef>
                    <a:spcPts val="600"/>
                  </a:spcBef>
                  <a:buNone/>
                </a:pPr>
                <a:r>
                  <a:rPr lang="ru-RU" sz="2000" dirty="0">
                    <a:solidFill>
                      <a:schemeClr val="bg1"/>
                    </a:solidFill>
                  </a:rPr>
                  <a:t>где - </a:t>
                </a:r>
                <a14:m>
                  <m:oMath xmlns:m="http://schemas.openxmlformats.org/officeDocument/2006/math">
                    <m:sSub>
                      <m:sSubPr>
                        <m:ctrlPr>
                          <a:rPr lang="en-US" sz="2000" i="1" dirty="0">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𝜈</m:t>
                        </m:r>
                      </m:e>
                      <m:sub>
                        <m:r>
                          <a:rPr lang="en-US" sz="2000" i="1" dirty="0">
                            <a:solidFill>
                              <a:schemeClr val="bg1"/>
                            </a:solidFill>
                            <a:latin typeface="Cambria Math" panose="02040503050406030204" pitchFamily="18" charset="0"/>
                          </a:rPr>
                          <m:t>𝐼</m:t>
                        </m:r>
                      </m:sub>
                    </m:sSub>
                  </m:oMath>
                </a14:m>
                <a:r>
                  <a:rPr lang="en-US" sz="2000" dirty="0">
                    <a:solidFill>
                      <a:schemeClr val="bg1"/>
                    </a:solidFill>
                  </a:rPr>
                  <a:t> </a:t>
                </a:r>
                <a:r>
                  <a:rPr lang="ru-RU" sz="2000" dirty="0">
                    <a:solidFill>
                      <a:schemeClr val="bg1"/>
                    </a:solidFill>
                  </a:rPr>
                  <a:t>контрастность; </a:t>
                </a:r>
                <a14:m>
                  <m:oMath xmlns:m="http://schemas.openxmlformats.org/officeDocument/2006/math">
                    <m:sSub>
                      <m:sSubPr>
                        <m:ctrlPr>
                          <a:rPr lang="ru-RU" sz="2000" i="1" dirty="0">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𝜇</m:t>
                        </m:r>
                      </m:e>
                      <m:sub>
                        <m:r>
                          <a:rPr lang="en-US" sz="2000" i="1" dirty="0">
                            <a:solidFill>
                              <a:schemeClr val="bg1"/>
                            </a:solidFill>
                            <a:latin typeface="Cambria Math" panose="02040503050406030204" pitchFamily="18" charset="0"/>
                          </a:rPr>
                          <m:t>𝑤</m:t>
                        </m:r>
                      </m:sub>
                    </m:sSub>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𝑥</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oMath>
                </a14:m>
                <a:r>
                  <a:rPr lang="en-US" sz="2000" dirty="0">
                    <a:solidFill>
                      <a:schemeClr val="bg1"/>
                    </a:solidFill>
                  </a:rPr>
                  <a:t> </a:t>
                </a:r>
                <a:r>
                  <a:rPr lang="ru-RU" sz="2000" dirty="0">
                    <a:solidFill>
                      <a:schemeClr val="bg1"/>
                    </a:solidFill>
                  </a:rPr>
                  <a:t>- среднее по окну </a:t>
                </a:r>
                <a:r>
                  <a:rPr lang="ru-RU" sz="2000" dirty="0" err="1">
                    <a:solidFill>
                      <a:schemeClr val="bg1"/>
                    </a:solidFill>
                  </a:rPr>
                  <a:t>пискселей</a:t>
                </a:r>
                <a:r>
                  <a:rPr lang="ru-RU" sz="2000" dirty="0">
                    <a:solidFill>
                      <a:schemeClr val="bg1"/>
                    </a:solidFill>
                  </a:rPr>
                  <a:t> вокруг пикселя с координатами </a:t>
                </a:r>
                <a14:m>
                  <m:oMath xmlns:m="http://schemas.openxmlformats.org/officeDocument/2006/math">
                    <m:r>
                      <a:rPr lang="en-US" sz="2000" i="1" dirty="0">
                        <a:solidFill>
                          <a:schemeClr val="bg1"/>
                        </a:solidFill>
                        <a:latin typeface="Cambria Math" panose="02040503050406030204" pitchFamily="18" charset="0"/>
                      </a:rPr>
                      <m:t>𝑥</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𝑦</m:t>
                    </m:r>
                  </m:oMath>
                </a14:m>
                <a:r>
                  <a:rPr lang="ru-RU" sz="2000" dirty="0">
                    <a:solidFill>
                      <a:schemeClr val="bg1"/>
                    </a:solidFill>
                  </a:rPr>
                  <a:t>.</a:t>
                </a:r>
                <a:endParaRPr lang="ru-RU" sz="1600" dirty="0">
                  <a:solidFill>
                    <a:schemeClr val="bg1"/>
                  </a:solidFill>
                </a:endParaRPr>
              </a:p>
              <a:p>
                <a:pPr algn="just">
                  <a:lnSpc>
                    <a:spcPct val="110000"/>
                  </a:lnSpc>
                  <a:spcBef>
                    <a:spcPts val="600"/>
                  </a:spcBef>
                </a:pPr>
                <a:endParaRPr lang="ru-RU" sz="20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538386" y="1167109"/>
                <a:ext cx="11220627" cy="5310603"/>
              </a:xfrm>
              <a:blipFill>
                <a:blip r:embed="rId2"/>
                <a:stretch>
                  <a:fillRect l="-543" t="-344" r="-543"/>
                </a:stretch>
              </a:blipFill>
            </p:spPr>
            <p:txBody>
              <a:bodyPr/>
              <a:lstStyle/>
              <a:p>
                <a:r>
                  <a:rPr lang="ru-RU">
                    <a:noFill/>
                  </a:rPr>
                  <a:t> </a:t>
                </a:r>
              </a:p>
            </p:txBody>
          </p:sp>
        </mc:Fallback>
      </mc:AlternateContent>
      <p:sp>
        <p:nvSpPr>
          <p:cNvPr id="5" name="Прямоугольник 4">
            <a:extLst>
              <a:ext uri="{FF2B5EF4-FFF2-40B4-BE49-F238E27FC236}">
                <a16:creationId xmlns:a16="http://schemas.microsoft.com/office/drawing/2014/main" id="{CE152C1A-148C-924F-9DAC-CD49AC958E4F}"/>
              </a:ext>
            </a:extLst>
          </p:cNvPr>
          <p:cNvSpPr/>
          <p:nvPr/>
        </p:nvSpPr>
        <p:spPr>
          <a:xfrm>
            <a:off x="432987" y="3517125"/>
            <a:ext cx="11326026" cy="29605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EA1E9EBE-FD50-B844-B179-8640D0B91950}"/>
              </a:ext>
            </a:extLst>
          </p:cNvPr>
          <p:cNvSpPr txBox="1"/>
          <p:nvPr/>
        </p:nvSpPr>
        <p:spPr>
          <a:xfrm>
            <a:off x="1951950" y="3517125"/>
            <a:ext cx="1140056" cy="369332"/>
          </a:xfrm>
          <a:prstGeom prst="rect">
            <a:avLst/>
          </a:prstGeom>
          <a:noFill/>
        </p:spPr>
        <p:txBody>
          <a:bodyPr wrap="none" rtlCol="0">
            <a:spAutoFit/>
          </a:bodyPr>
          <a:lstStyle/>
          <a:p>
            <a:r>
              <a:rPr lang="ru-RU" dirty="0"/>
              <a:t>Оригинал</a:t>
            </a:r>
          </a:p>
        </p:txBody>
      </p:sp>
      <p:sp>
        <p:nvSpPr>
          <p:cNvPr id="8" name="TextBox 7">
            <a:extLst>
              <a:ext uri="{FF2B5EF4-FFF2-40B4-BE49-F238E27FC236}">
                <a16:creationId xmlns:a16="http://schemas.microsoft.com/office/drawing/2014/main" id="{0C70CAD1-E952-5D44-BE59-581B10D6502C}"/>
              </a:ext>
            </a:extLst>
          </p:cNvPr>
          <p:cNvSpPr txBox="1"/>
          <p:nvPr/>
        </p:nvSpPr>
        <p:spPr>
          <a:xfrm>
            <a:off x="5309104" y="3517125"/>
            <a:ext cx="1821268" cy="369332"/>
          </a:xfrm>
          <a:prstGeom prst="rect">
            <a:avLst/>
          </a:prstGeom>
          <a:noFill/>
        </p:spPr>
        <p:txBody>
          <a:bodyPr wrap="none" rtlCol="0">
            <a:spAutoFit/>
          </a:bodyPr>
          <a:lstStyle/>
          <a:p>
            <a:r>
              <a:rPr lang="ru-RU" dirty="0"/>
              <a:t>Низкий контраст</a:t>
            </a:r>
          </a:p>
        </p:txBody>
      </p:sp>
      <p:sp>
        <p:nvSpPr>
          <p:cNvPr id="9" name="TextBox 8">
            <a:extLst>
              <a:ext uri="{FF2B5EF4-FFF2-40B4-BE49-F238E27FC236}">
                <a16:creationId xmlns:a16="http://schemas.microsoft.com/office/drawing/2014/main" id="{0E695929-AB32-474E-A086-705E2A115961}"/>
              </a:ext>
            </a:extLst>
          </p:cNvPr>
          <p:cNvSpPr txBox="1"/>
          <p:nvPr/>
        </p:nvSpPr>
        <p:spPr>
          <a:xfrm>
            <a:off x="9005893" y="3477936"/>
            <a:ext cx="1952714" cy="369332"/>
          </a:xfrm>
          <a:prstGeom prst="rect">
            <a:avLst/>
          </a:prstGeom>
          <a:noFill/>
        </p:spPr>
        <p:txBody>
          <a:bodyPr wrap="none" rtlCol="0">
            <a:spAutoFit/>
          </a:bodyPr>
          <a:lstStyle/>
          <a:p>
            <a:r>
              <a:rPr lang="ru-RU" dirty="0"/>
              <a:t>Высокий контраст</a:t>
            </a:r>
          </a:p>
        </p:txBody>
      </p:sp>
      <p:sp>
        <p:nvSpPr>
          <p:cNvPr id="11" name="Прямоугольник 10"/>
          <p:cNvSpPr/>
          <p:nvPr/>
        </p:nvSpPr>
        <p:spPr>
          <a:xfrm>
            <a:off x="293406" y="3477935"/>
            <a:ext cx="11555693" cy="3084789"/>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p:cNvPicPr>
            <a:picLocks noChangeAspect="1"/>
          </p:cNvPicPr>
          <p:nvPr/>
        </p:nvPicPr>
        <p:blipFill rotWithShape="1">
          <a:blip r:embed="rId3"/>
          <a:srcRect t="10196"/>
          <a:stretch/>
        </p:blipFill>
        <p:spPr>
          <a:xfrm>
            <a:off x="781050" y="3925646"/>
            <a:ext cx="10762328" cy="2305050"/>
          </a:xfrm>
          <a:prstGeom prst="rect">
            <a:avLst/>
          </a:prstGeom>
        </p:spPr>
      </p:pic>
    </p:spTree>
    <p:extLst>
      <p:ext uri="{BB962C8B-B14F-4D97-AF65-F5344CB8AC3E}">
        <p14:creationId xmlns:p14="http://schemas.microsoft.com/office/powerpoint/2010/main" val="703484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6" y="0"/>
            <a:ext cx="11571005" cy="1325563"/>
          </a:xfrm>
        </p:spPr>
        <p:txBody>
          <a:bodyPr>
            <a:normAutofit/>
          </a:bodyPr>
          <a:lstStyle/>
          <a:p>
            <a:r>
              <a:rPr lang="ru-RU" sz="4000" b="1" dirty="0">
                <a:solidFill>
                  <a:schemeClr val="bg1"/>
                </a:solidFill>
              </a:rPr>
              <a:t>Некоторые характеристики цифровых изображений</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27588" y="876672"/>
                <a:ext cx="11220627" cy="5310603"/>
              </a:xfrm>
            </p:spPr>
            <p:txBody>
              <a:bodyPr>
                <a:normAutofit/>
              </a:bodyPr>
              <a:lstStyle/>
              <a:p>
                <a:pPr algn="just">
                  <a:lnSpc>
                    <a:spcPct val="100000"/>
                  </a:lnSpc>
                  <a:spcBef>
                    <a:spcPts val="600"/>
                  </a:spcBef>
                </a:pPr>
                <a:r>
                  <a:rPr lang="ru-RU" sz="1900" b="1" u="sng" dirty="0">
                    <a:solidFill>
                      <a:schemeClr val="bg1"/>
                    </a:solidFill>
                  </a:rPr>
                  <a:t>Гистограмма яркости </a:t>
                </a:r>
                <a:r>
                  <a:rPr lang="ru-RU" sz="1900" dirty="0">
                    <a:solidFill>
                      <a:schemeClr val="bg1"/>
                    </a:solidFill>
                  </a:rPr>
                  <a:t>может быть выражена как подсчет числа раз, когда встречается то или иное значение яркости канала </a:t>
                </a:r>
                <a14:m>
                  <m:oMath xmlns:m="http://schemas.openxmlformats.org/officeDocument/2006/math">
                    <m:r>
                      <a:rPr lang="ru-RU" sz="1900" i="1" dirty="0">
                        <a:solidFill>
                          <a:schemeClr val="bg1"/>
                        </a:solidFill>
                        <a:latin typeface="Cambria Math" panose="02040503050406030204" pitchFamily="18" charset="0"/>
                      </a:rPr>
                      <m:t>𝑢</m:t>
                    </m:r>
                  </m:oMath>
                </a14:m>
                <a:r>
                  <a:rPr lang="ru-RU" sz="1900" dirty="0">
                    <a:solidFill>
                      <a:schemeClr val="bg1"/>
                    </a:solidFill>
                  </a:rPr>
                  <a:t>:        </a:t>
                </a:r>
              </a:p>
              <a:p>
                <a:pPr marL="0" indent="0" algn="ctr">
                  <a:lnSpc>
                    <a:spcPct val="100000"/>
                  </a:lnSpc>
                  <a:spcBef>
                    <a:spcPts val="600"/>
                  </a:spcBef>
                  <a:buNone/>
                </a:pPr>
                <a14:m>
                  <m:oMath xmlns:m="http://schemas.openxmlformats.org/officeDocument/2006/math">
                    <m:r>
                      <a:rPr lang="ru-RU" sz="1900" i="1" dirty="0">
                        <a:solidFill>
                          <a:schemeClr val="bg1"/>
                        </a:solidFill>
                        <a:latin typeface="Cambria Math" panose="02040503050406030204" pitchFamily="18" charset="0"/>
                      </a:rPr>
                      <m:t>𝐻</m:t>
                    </m:r>
                    <m:d>
                      <m:dPr>
                        <m:ctrlPr>
                          <a:rPr lang="ru-RU" sz="1900" i="1" dirty="0">
                            <a:solidFill>
                              <a:schemeClr val="bg1"/>
                            </a:solidFill>
                            <a:latin typeface="Cambria Math" panose="02040503050406030204" pitchFamily="18" charset="0"/>
                          </a:rPr>
                        </m:ctrlPr>
                      </m:dPr>
                      <m:e>
                        <m:r>
                          <a:rPr lang="ru-RU" sz="1900" i="1" dirty="0">
                            <a:solidFill>
                              <a:schemeClr val="bg1"/>
                            </a:solidFill>
                            <a:latin typeface="Cambria Math" panose="02040503050406030204" pitchFamily="18" charset="0"/>
                          </a:rPr>
                          <m:t>𝑢</m:t>
                        </m:r>
                      </m:e>
                    </m:d>
                    <m:r>
                      <a:rPr lang="ru-RU" sz="1900" i="1" dirty="0">
                        <a:solidFill>
                          <a:schemeClr val="bg1"/>
                        </a:solidFill>
                        <a:latin typeface="Cambria Math" panose="02040503050406030204" pitchFamily="18" charset="0"/>
                      </a:rPr>
                      <m:t>= </m:t>
                    </m:r>
                    <m:d>
                      <m:dPr>
                        <m:begChr m:val="|"/>
                        <m:endChr m:val="|"/>
                        <m:ctrlPr>
                          <a:rPr lang="ru-RU" sz="1900" i="1" dirty="0">
                            <a:solidFill>
                              <a:schemeClr val="bg1"/>
                            </a:solidFill>
                            <a:latin typeface="Cambria Math" panose="02040503050406030204" pitchFamily="18" charset="0"/>
                          </a:rPr>
                        </m:ctrlPr>
                      </m:dPr>
                      <m:e>
                        <m:r>
                          <m:rPr>
                            <m:lit/>
                          </m:rPr>
                          <a:rPr lang="ru-RU" sz="1900" i="1" dirty="0">
                            <a:solidFill>
                              <a:schemeClr val="bg1"/>
                            </a:solidFill>
                            <a:latin typeface="Cambria Math" panose="02040503050406030204" pitchFamily="18" charset="0"/>
                          </a:rPr>
                          <m:t>{</m:t>
                        </m:r>
                        <m:d>
                          <m:dPr>
                            <m:ctrlPr>
                              <a:rPr lang="ru-RU" sz="1900" i="1" dirty="0">
                                <a:solidFill>
                                  <a:schemeClr val="bg1"/>
                                </a:solidFill>
                                <a:latin typeface="Cambria Math" panose="02040503050406030204" pitchFamily="18" charset="0"/>
                              </a:rPr>
                            </m:ctrlPr>
                          </m:dPr>
                          <m:e>
                            <m:r>
                              <a:rPr lang="ru-RU" sz="1900" i="1" dirty="0" err="1">
                                <a:solidFill>
                                  <a:schemeClr val="bg1"/>
                                </a:solidFill>
                                <a:latin typeface="Cambria Math" panose="02040503050406030204" pitchFamily="18" charset="0"/>
                              </a:rPr>
                              <m:t>𝑥</m:t>
                            </m:r>
                            <m:r>
                              <a:rPr lang="ru-RU" sz="1900" i="1" dirty="0" err="1">
                                <a:solidFill>
                                  <a:schemeClr val="bg1"/>
                                </a:solidFill>
                                <a:latin typeface="Cambria Math" panose="02040503050406030204" pitchFamily="18" charset="0"/>
                              </a:rPr>
                              <m:t>,</m:t>
                            </m:r>
                            <m:r>
                              <a:rPr lang="ru-RU" sz="1900" i="1" dirty="0" err="1">
                                <a:solidFill>
                                  <a:schemeClr val="bg1"/>
                                </a:solidFill>
                                <a:latin typeface="Cambria Math" panose="02040503050406030204" pitchFamily="18" charset="0"/>
                              </a:rPr>
                              <m:t>𝑦</m:t>
                            </m:r>
                          </m:e>
                        </m:d>
                        <m:r>
                          <a:rPr lang="ru-RU" sz="1900" i="1" dirty="0">
                            <a:solidFill>
                              <a:schemeClr val="bg1"/>
                            </a:solidFill>
                            <a:latin typeface="Cambria Math" panose="02040503050406030204" pitchFamily="18" charset="0"/>
                          </a:rPr>
                          <m:t>∈</m:t>
                        </m:r>
                        <m:r>
                          <m:rPr>
                            <m:sty m:val="p"/>
                          </m:rPr>
                          <a:rPr lang="ru-RU" sz="1900" dirty="0">
                            <a:solidFill>
                              <a:schemeClr val="bg1"/>
                            </a:solidFill>
                            <a:latin typeface="Cambria Math" panose="02040503050406030204" pitchFamily="18" charset="0"/>
                          </a:rPr>
                          <m:t>Ω</m:t>
                        </m:r>
                        <m:r>
                          <a:rPr lang="ru-RU" sz="1900" i="1" dirty="0">
                            <a:solidFill>
                              <a:schemeClr val="bg1"/>
                            </a:solidFill>
                            <a:latin typeface="Cambria Math" panose="02040503050406030204" pitchFamily="18" charset="0"/>
                          </a:rPr>
                          <m:t>: </m:t>
                        </m:r>
                        <m:r>
                          <a:rPr lang="ru-RU" sz="1900" i="1" dirty="0">
                            <a:solidFill>
                              <a:schemeClr val="bg1"/>
                            </a:solidFill>
                            <a:latin typeface="Cambria Math" panose="02040503050406030204" pitchFamily="18" charset="0"/>
                          </a:rPr>
                          <m:t>𝐼</m:t>
                        </m:r>
                        <m:d>
                          <m:dPr>
                            <m:ctrlPr>
                              <a:rPr lang="ru-RU" sz="1900" i="1" dirty="0">
                                <a:solidFill>
                                  <a:schemeClr val="bg1"/>
                                </a:solidFill>
                                <a:latin typeface="Cambria Math" panose="02040503050406030204" pitchFamily="18" charset="0"/>
                              </a:rPr>
                            </m:ctrlPr>
                          </m:dPr>
                          <m:e>
                            <m:r>
                              <a:rPr lang="ru-RU" sz="1900" i="1" dirty="0" err="1">
                                <a:solidFill>
                                  <a:schemeClr val="bg1"/>
                                </a:solidFill>
                                <a:latin typeface="Cambria Math" panose="02040503050406030204" pitchFamily="18" charset="0"/>
                              </a:rPr>
                              <m:t>𝑥</m:t>
                            </m:r>
                            <m:r>
                              <a:rPr lang="ru-RU" sz="1900" i="1" dirty="0" err="1">
                                <a:solidFill>
                                  <a:schemeClr val="bg1"/>
                                </a:solidFill>
                                <a:latin typeface="Cambria Math" panose="02040503050406030204" pitchFamily="18" charset="0"/>
                              </a:rPr>
                              <m:t>,</m:t>
                            </m:r>
                            <m:r>
                              <a:rPr lang="ru-RU" sz="1900" i="1" dirty="0" err="1">
                                <a:solidFill>
                                  <a:schemeClr val="bg1"/>
                                </a:solidFill>
                                <a:latin typeface="Cambria Math" panose="02040503050406030204" pitchFamily="18" charset="0"/>
                              </a:rPr>
                              <m:t>𝑦</m:t>
                            </m:r>
                          </m:e>
                        </m:d>
                        <m:r>
                          <a:rPr lang="ru-RU" sz="1900" i="1" dirty="0">
                            <a:solidFill>
                              <a:schemeClr val="bg1"/>
                            </a:solidFill>
                            <a:latin typeface="Cambria Math" panose="02040503050406030204" pitchFamily="18" charset="0"/>
                          </a:rPr>
                          <m:t>= </m:t>
                        </m:r>
                        <m:r>
                          <a:rPr lang="ru-RU" sz="1900" i="1" dirty="0">
                            <a:solidFill>
                              <a:schemeClr val="bg1"/>
                            </a:solidFill>
                            <a:latin typeface="Cambria Math" panose="02040503050406030204" pitchFamily="18" charset="0"/>
                          </a:rPr>
                          <m:t>𝑢</m:t>
                        </m:r>
                        <m:r>
                          <m:rPr>
                            <m:lit/>
                          </m:rPr>
                          <a:rPr lang="ru-RU" sz="1900" i="1" dirty="0">
                            <a:solidFill>
                              <a:schemeClr val="bg1"/>
                            </a:solidFill>
                            <a:latin typeface="Cambria Math" panose="02040503050406030204" pitchFamily="18" charset="0"/>
                          </a:rPr>
                          <m:t>}</m:t>
                        </m:r>
                      </m:e>
                    </m:d>
                    <m:r>
                      <a:rPr lang="ru-RU" sz="1900" i="1" dirty="0">
                        <a:solidFill>
                          <a:schemeClr val="bg1"/>
                        </a:solidFill>
                        <a:latin typeface="Cambria Math" panose="02040503050406030204" pitchFamily="18" charset="0"/>
                      </a:rPr>
                      <m:t>, </m:t>
                    </m:r>
                    <m:r>
                      <a:rPr lang="en-US" sz="1900" i="1" dirty="0">
                        <a:solidFill>
                          <a:schemeClr val="bg1"/>
                        </a:solidFill>
                        <a:latin typeface="Cambria Math" panose="02040503050406030204" pitchFamily="18" charset="0"/>
                      </a:rPr>
                      <m:t> </m:t>
                    </m:r>
                    <m:r>
                      <a:rPr lang="ru-RU" sz="1900" i="1" dirty="0">
                        <a:solidFill>
                          <a:schemeClr val="bg1"/>
                        </a:solidFill>
                        <a:latin typeface="Cambria Math" panose="02040503050406030204" pitchFamily="18" charset="0"/>
                      </a:rPr>
                      <m:t>h</m:t>
                    </m:r>
                    <m:d>
                      <m:dPr>
                        <m:ctrlPr>
                          <a:rPr lang="ru-RU" sz="1900" i="1" dirty="0">
                            <a:solidFill>
                              <a:schemeClr val="bg1"/>
                            </a:solidFill>
                            <a:latin typeface="Cambria Math" panose="02040503050406030204" pitchFamily="18" charset="0"/>
                          </a:rPr>
                        </m:ctrlPr>
                      </m:dPr>
                      <m:e>
                        <m:r>
                          <a:rPr lang="ru-RU" sz="1900" i="1" dirty="0">
                            <a:solidFill>
                              <a:schemeClr val="bg1"/>
                            </a:solidFill>
                            <a:latin typeface="Cambria Math" panose="02040503050406030204" pitchFamily="18" charset="0"/>
                          </a:rPr>
                          <m:t>𝑢</m:t>
                        </m:r>
                      </m:e>
                    </m:d>
                    <m:r>
                      <a:rPr lang="ru-RU" sz="1900" i="1" dirty="0">
                        <a:solidFill>
                          <a:schemeClr val="bg1"/>
                        </a:solidFill>
                        <a:latin typeface="Cambria Math" panose="02040503050406030204" pitchFamily="18" charset="0"/>
                      </a:rPr>
                      <m:t>=</m:t>
                    </m:r>
                    <m:f>
                      <m:fPr>
                        <m:ctrlPr>
                          <a:rPr lang="ru-RU" sz="1900" i="1" dirty="0">
                            <a:solidFill>
                              <a:schemeClr val="bg1"/>
                            </a:solidFill>
                            <a:latin typeface="Cambria Math" panose="02040503050406030204" pitchFamily="18" charset="0"/>
                          </a:rPr>
                        </m:ctrlPr>
                      </m:fPr>
                      <m:num>
                        <m:r>
                          <a:rPr lang="ru-RU" sz="1900" i="1" dirty="0">
                            <a:solidFill>
                              <a:schemeClr val="bg1"/>
                            </a:solidFill>
                            <a:latin typeface="Cambria Math" panose="02040503050406030204" pitchFamily="18" charset="0"/>
                          </a:rPr>
                          <m:t>𝐻</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𝑢</m:t>
                        </m:r>
                        <m:r>
                          <a:rPr lang="ru-RU" sz="1900" i="1" dirty="0">
                            <a:solidFill>
                              <a:schemeClr val="bg1"/>
                            </a:solidFill>
                            <a:latin typeface="Cambria Math" panose="02040503050406030204" pitchFamily="18" charset="0"/>
                          </a:rPr>
                          <m:t>)</m:t>
                        </m:r>
                      </m:num>
                      <m:den>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den>
                    </m:f>
                    <m:r>
                      <a:rPr lang="ru-RU" sz="1900" i="1" dirty="0">
                        <a:solidFill>
                          <a:schemeClr val="bg1"/>
                        </a:solidFill>
                        <a:latin typeface="Cambria Math" panose="02040503050406030204" pitchFamily="18" charset="0"/>
                      </a:rPr>
                      <m:t>, </m:t>
                    </m:r>
                    <m:r>
                      <a:rPr lang="en-US" sz="1900" i="1" dirty="0">
                        <a:solidFill>
                          <a:schemeClr val="bg1"/>
                        </a:solidFill>
                        <a:latin typeface="Cambria Math" panose="02040503050406030204" pitchFamily="18" charset="0"/>
                      </a:rPr>
                      <m:t> </m:t>
                    </m:r>
                    <m:r>
                      <a:rPr lang="ru-RU" sz="1900" i="1" dirty="0">
                        <a:solidFill>
                          <a:schemeClr val="bg1"/>
                        </a:solidFill>
                        <a:latin typeface="Cambria Math" panose="02040503050406030204" pitchFamily="18" charset="0"/>
                      </a:rPr>
                      <m:t>𝐶𝐷𝐹</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𝑢</m:t>
                    </m:r>
                    <m:r>
                      <a:rPr lang="ru-RU" sz="1900" i="1" dirty="0">
                        <a:solidFill>
                          <a:schemeClr val="bg1"/>
                        </a:solidFill>
                        <a:latin typeface="Cambria Math" panose="02040503050406030204" pitchFamily="18" charset="0"/>
                      </a:rPr>
                      <m:t>) =</m:t>
                    </m:r>
                    <m:nary>
                      <m:naryPr>
                        <m:chr m:val="∑"/>
                        <m:ctrlPr>
                          <a:rPr lang="ru-RU" sz="1900" i="1" dirty="0">
                            <a:solidFill>
                              <a:schemeClr val="bg1"/>
                            </a:solidFill>
                            <a:latin typeface="Cambria Math" panose="02040503050406030204" pitchFamily="18" charset="0"/>
                          </a:rPr>
                        </m:ctrlPr>
                      </m:naryPr>
                      <m:sub>
                        <m:r>
                          <a:rPr lang="ru-RU" sz="1900" i="1" dirty="0">
                            <a:solidFill>
                              <a:schemeClr val="bg1"/>
                            </a:solidFill>
                            <a:latin typeface="Cambria Math" panose="02040503050406030204" pitchFamily="18" charset="0"/>
                          </a:rPr>
                          <m:t>𝜂</m:t>
                        </m:r>
                        <m:r>
                          <a:rPr lang="en-US" sz="1900" i="1" dirty="0">
                            <a:solidFill>
                              <a:schemeClr val="bg1"/>
                            </a:solidFill>
                            <a:latin typeface="Cambria Math" panose="02040503050406030204" pitchFamily="18" charset="0"/>
                          </a:rPr>
                          <m:t>=0</m:t>
                        </m:r>
                      </m:sub>
                      <m:sup>
                        <m:r>
                          <a:rPr lang="en-US" sz="1900" i="1" dirty="0">
                            <a:solidFill>
                              <a:schemeClr val="bg1"/>
                            </a:solidFill>
                            <a:latin typeface="Cambria Math" panose="02040503050406030204" pitchFamily="18" charset="0"/>
                          </a:rPr>
                          <m:t>𝑢</m:t>
                        </m:r>
                        <m:r>
                          <a:rPr lang="en-US" sz="1900" i="1" dirty="0">
                            <a:solidFill>
                              <a:schemeClr val="bg1"/>
                            </a:solidFill>
                            <a:latin typeface="Cambria Math" panose="02040503050406030204" pitchFamily="18" charset="0"/>
                          </a:rPr>
                          <m:t>−1</m:t>
                        </m:r>
                      </m:sup>
                      <m:e>
                        <m:r>
                          <a:rPr lang="ru-RU" sz="1900" i="1" dirty="0">
                            <a:solidFill>
                              <a:schemeClr val="bg1"/>
                            </a:solidFill>
                            <a:latin typeface="Cambria Math" panose="02040503050406030204" pitchFamily="18" charset="0"/>
                          </a:rPr>
                          <m:t>h</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𝜂</m:t>
                        </m:r>
                        <m:r>
                          <a:rPr lang="ru-RU" sz="1900" i="1" dirty="0">
                            <a:solidFill>
                              <a:schemeClr val="bg1"/>
                            </a:solidFill>
                            <a:latin typeface="Cambria Math" panose="02040503050406030204" pitchFamily="18" charset="0"/>
                          </a:rPr>
                          <m:t>)</m:t>
                        </m:r>
                      </m:e>
                    </m:nary>
                  </m:oMath>
                </a14:m>
                <a:r>
                  <a:rPr lang="ru-RU" sz="1900" dirty="0">
                    <a:solidFill>
                      <a:schemeClr val="bg1"/>
                    </a:solidFill>
                  </a:rPr>
                  <a:t>        </a:t>
                </a:r>
                <a:endParaRPr lang="en-US" sz="1900" dirty="0">
                  <a:solidFill>
                    <a:schemeClr val="bg1"/>
                  </a:solidFill>
                </a:endParaRPr>
              </a:p>
              <a:p>
                <a:pPr marL="0" indent="0" algn="just">
                  <a:lnSpc>
                    <a:spcPct val="100000"/>
                  </a:lnSpc>
                  <a:spcBef>
                    <a:spcPts val="600"/>
                  </a:spcBef>
                  <a:buNone/>
                </a:pPr>
                <a:r>
                  <a:rPr lang="ru-RU" sz="1900" dirty="0">
                    <a:solidFill>
                      <a:schemeClr val="bg1"/>
                    </a:solidFill>
                  </a:rPr>
                  <a:t>	где </a:t>
                </a:r>
                <a14:m>
                  <m:oMath xmlns:m="http://schemas.openxmlformats.org/officeDocument/2006/math">
                    <m:r>
                      <a:rPr lang="ru-RU" sz="1900" i="1" dirty="0">
                        <a:solidFill>
                          <a:schemeClr val="bg1"/>
                        </a:solidFill>
                        <a:latin typeface="Cambria Math" panose="02040503050406030204" pitchFamily="18" charset="0"/>
                      </a:rPr>
                      <m:t>𝐻</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𝑢</m:t>
                    </m:r>
                    <m:r>
                      <a:rPr lang="ru-RU" sz="1900" i="1" dirty="0">
                        <a:solidFill>
                          <a:schemeClr val="bg1"/>
                        </a:solidFill>
                        <a:latin typeface="Cambria Math" panose="02040503050406030204" pitchFamily="18" charset="0"/>
                      </a:rPr>
                      <m:t>) </m:t>
                    </m:r>
                  </m:oMath>
                </a14:m>
                <a:r>
                  <a:rPr lang="ru-RU" sz="1900" dirty="0">
                    <a:solidFill>
                      <a:schemeClr val="bg1"/>
                    </a:solidFill>
                  </a:rPr>
                  <a:t>- абсолютная гистограмма</a:t>
                </a:r>
                <a:r>
                  <a:rPr lang="en-US" sz="1900" dirty="0">
                    <a:solidFill>
                      <a:schemeClr val="bg1"/>
                    </a:solidFill>
                  </a:rPr>
                  <a:t> </a:t>
                </a:r>
                <a:r>
                  <a:rPr lang="ru-RU" sz="1900" dirty="0">
                    <a:solidFill>
                      <a:schemeClr val="bg1"/>
                    </a:solidFill>
                  </a:rPr>
                  <a:t>для множества </a:t>
                </a:r>
                <a14:m>
                  <m:oMath xmlns:m="http://schemas.openxmlformats.org/officeDocument/2006/math">
                    <m:d>
                      <m:dPr>
                        <m:ctrlPr>
                          <a:rPr lang="ru-RU" sz="1900" i="1" dirty="0">
                            <a:solidFill>
                              <a:schemeClr val="bg1"/>
                            </a:solidFill>
                            <a:latin typeface="Cambria Math" panose="02040503050406030204" pitchFamily="18" charset="0"/>
                          </a:rPr>
                        </m:ctrlPr>
                      </m:dPr>
                      <m:e>
                        <m:r>
                          <a:rPr lang="ru-RU" sz="1900" i="1" dirty="0" err="1">
                            <a:solidFill>
                              <a:schemeClr val="bg1"/>
                            </a:solidFill>
                            <a:latin typeface="Cambria Math" panose="02040503050406030204" pitchFamily="18" charset="0"/>
                          </a:rPr>
                          <m:t>𝑥</m:t>
                        </m:r>
                        <m:r>
                          <a:rPr lang="ru-RU" sz="1900" i="1" dirty="0" err="1">
                            <a:solidFill>
                              <a:schemeClr val="bg1"/>
                            </a:solidFill>
                            <a:latin typeface="Cambria Math" panose="02040503050406030204" pitchFamily="18" charset="0"/>
                          </a:rPr>
                          <m:t>,</m:t>
                        </m:r>
                        <m:r>
                          <a:rPr lang="ru-RU" sz="1900" i="1" dirty="0" err="1">
                            <a:solidFill>
                              <a:schemeClr val="bg1"/>
                            </a:solidFill>
                            <a:latin typeface="Cambria Math" panose="02040503050406030204" pitchFamily="18" charset="0"/>
                          </a:rPr>
                          <m:t>𝑦</m:t>
                        </m:r>
                      </m:e>
                    </m:d>
                    <m:r>
                      <a:rPr lang="ru-RU" sz="1900" i="1" dirty="0">
                        <a:solidFill>
                          <a:schemeClr val="bg1"/>
                        </a:solidFill>
                        <a:latin typeface="Cambria Math" panose="02040503050406030204" pitchFamily="18" charset="0"/>
                      </a:rPr>
                      <m:t>∈</m:t>
                    </m:r>
                    <m:r>
                      <m:rPr>
                        <m:sty m:val="p"/>
                      </m:rPr>
                      <a:rPr lang="ru-RU" sz="1900" i="1" dirty="0">
                        <a:solidFill>
                          <a:schemeClr val="bg1"/>
                        </a:solidFill>
                        <a:latin typeface="Cambria Math" panose="02040503050406030204" pitchFamily="18" charset="0"/>
                      </a:rPr>
                      <m:t>Ω</m:t>
                    </m:r>
                  </m:oMath>
                </a14:m>
                <a:r>
                  <a:rPr lang="ru-RU" sz="1900" dirty="0">
                    <a:solidFill>
                      <a:schemeClr val="bg1"/>
                    </a:solidFill>
                  </a:rPr>
                  <a:t>; </a:t>
                </a:r>
                <a14:m>
                  <m:oMath xmlns:m="http://schemas.openxmlformats.org/officeDocument/2006/math">
                    <m:r>
                      <a:rPr lang="ru-RU" sz="1900" i="1" dirty="0">
                        <a:solidFill>
                          <a:schemeClr val="bg1"/>
                        </a:solidFill>
                        <a:latin typeface="Cambria Math" panose="02040503050406030204" pitchFamily="18" charset="0"/>
                      </a:rPr>
                      <m:t>h</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𝑢</m:t>
                    </m:r>
                    <m:r>
                      <a:rPr lang="ru-RU" sz="1900" i="1" dirty="0">
                        <a:solidFill>
                          <a:schemeClr val="bg1"/>
                        </a:solidFill>
                        <a:latin typeface="Cambria Math" panose="02040503050406030204" pitchFamily="18" charset="0"/>
                      </a:rPr>
                      <m:t>)</m:t>
                    </m:r>
                  </m:oMath>
                </a14:m>
                <a:r>
                  <a:rPr lang="ru-RU" sz="1900" dirty="0">
                    <a:solidFill>
                      <a:schemeClr val="bg1"/>
                    </a:solidFill>
                  </a:rPr>
                  <a:t> - относительная 	гистограмма; </a:t>
                </a:r>
                <a14:m>
                  <m:oMath xmlns:m="http://schemas.openxmlformats.org/officeDocument/2006/math">
                    <m:r>
                      <a:rPr lang="ru-RU" sz="1900" i="1" dirty="0">
                        <a:solidFill>
                          <a:schemeClr val="bg1"/>
                        </a:solidFill>
                        <a:latin typeface="Cambria Math" panose="02040503050406030204" pitchFamily="18" charset="0"/>
                      </a:rPr>
                      <m:t>𝐶𝐷𝐹</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𝑢</m:t>
                    </m:r>
                    <m:r>
                      <a:rPr lang="ru-RU" sz="1900" i="1" dirty="0">
                        <a:solidFill>
                          <a:schemeClr val="bg1"/>
                        </a:solidFill>
                        <a:latin typeface="Cambria Math" panose="02040503050406030204" pitchFamily="18" charset="0"/>
                      </a:rPr>
                      <m:t>)</m:t>
                    </m:r>
                  </m:oMath>
                </a14:m>
                <a:r>
                  <a:rPr lang="en-US" sz="1900" dirty="0">
                    <a:solidFill>
                      <a:schemeClr val="bg1"/>
                    </a:solidFill>
                  </a:rPr>
                  <a:t> </a:t>
                </a:r>
                <a:r>
                  <a:rPr lang="ru-RU" sz="1900" dirty="0">
                    <a:solidFill>
                      <a:schemeClr val="bg1"/>
                    </a:solidFill>
                  </a:rPr>
                  <a:t> - </a:t>
                </a:r>
                <a:r>
                  <a:rPr lang="en-US" sz="1900" dirty="0">
                    <a:solidFill>
                      <a:schemeClr val="bg1"/>
                    </a:solidFill>
                  </a:rPr>
                  <a:t> </a:t>
                </a:r>
                <a:r>
                  <a:rPr lang="ru-RU" sz="1900" dirty="0">
                    <a:solidFill>
                      <a:schemeClr val="bg1"/>
                    </a:solidFill>
                  </a:rPr>
                  <a:t>кумулятивная функция гистограммы. </a:t>
                </a:r>
              </a:p>
              <a:p>
                <a:pPr algn="just">
                  <a:lnSpc>
                    <a:spcPct val="110000"/>
                  </a:lnSpc>
                  <a:spcBef>
                    <a:spcPts val="600"/>
                  </a:spcBef>
                </a:pPr>
                <a:endParaRPr lang="ru-RU" sz="20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27588" y="876672"/>
                <a:ext cx="11220627" cy="5310603"/>
              </a:xfrm>
              <a:blipFill>
                <a:blip r:embed="rId2"/>
                <a:stretch>
                  <a:fillRect l="-339" t="-716" r="-452"/>
                </a:stretch>
              </a:blipFill>
            </p:spPr>
            <p:txBody>
              <a:bodyPr/>
              <a:lstStyle/>
              <a:p>
                <a:r>
                  <a:rPr lang="ru-RU">
                    <a:noFill/>
                  </a:rPr>
                  <a:t> </a:t>
                </a:r>
              </a:p>
            </p:txBody>
          </p:sp>
        </mc:Fallback>
      </mc:AlternateContent>
      <p:sp>
        <p:nvSpPr>
          <p:cNvPr id="7" name="Прямоугольник 6"/>
          <p:cNvSpPr/>
          <p:nvPr/>
        </p:nvSpPr>
        <p:spPr>
          <a:xfrm>
            <a:off x="801838" y="2887386"/>
            <a:ext cx="10875812" cy="296096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p:cNvPicPr>
            <a:picLocks noChangeAspect="1"/>
          </p:cNvPicPr>
          <p:nvPr/>
        </p:nvPicPr>
        <p:blipFill rotWithShape="1">
          <a:blip r:embed="rId3"/>
          <a:srcRect b="67513"/>
          <a:stretch/>
        </p:blipFill>
        <p:spPr>
          <a:xfrm>
            <a:off x="773619" y="3238500"/>
            <a:ext cx="10774596" cy="2343382"/>
          </a:xfrm>
          <a:prstGeom prst="rect">
            <a:avLst/>
          </a:prstGeom>
          <a:solidFill>
            <a:schemeClr val="bg1">
              <a:lumMod val="95000"/>
            </a:schemeClr>
          </a:solidFill>
        </p:spPr>
      </p:pic>
    </p:spTree>
    <p:extLst>
      <p:ext uri="{BB962C8B-B14F-4D97-AF65-F5344CB8AC3E}">
        <p14:creationId xmlns:p14="http://schemas.microsoft.com/office/powerpoint/2010/main" val="2597605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6" y="0"/>
            <a:ext cx="11571005" cy="1325563"/>
          </a:xfrm>
        </p:spPr>
        <p:txBody>
          <a:bodyPr>
            <a:normAutofit/>
          </a:bodyPr>
          <a:lstStyle/>
          <a:p>
            <a:r>
              <a:rPr lang="ru-RU" sz="4000" b="1" dirty="0">
                <a:solidFill>
                  <a:schemeClr val="bg1"/>
                </a:solidFill>
              </a:rPr>
              <a:t>Некоторые характеристики цифровых изображений</a:t>
            </a:r>
          </a:p>
        </p:txBody>
      </p:sp>
      <p:sp>
        <p:nvSpPr>
          <p:cNvPr id="3" name="Объект 2"/>
          <p:cNvSpPr>
            <a:spLocks noGrp="1"/>
          </p:cNvSpPr>
          <p:nvPr>
            <p:ph idx="1"/>
          </p:nvPr>
        </p:nvSpPr>
        <p:spPr>
          <a:xfrm>
            <a:off x="327588" y="876672"/>
            <a:ext cx="11220627" cy="1647453"/>
          </a:xfrm>
        </p:spPr>
        <p:txBody>
          <a:bodyPr>
            <a:noAutofit/>
          </a:bodyPr>
          <a:lstStyle/>
          <a:p>
            <a:pPr marL="298450" lvl="1" indent="-285750" algn="just">
              <a:lnSpc>
                <a:spcPct val="100000"/>
              </a:lnSpc>
              <a:spcBef>
                <a:spcPts val="600"/>
              </a:spcBef>
            </a:pPr>
            <a:r>
              <a:rPr lang="ru-RU" sz="2200" dirty="0">
                <a:solidFill>
                  <a:schemeClr val="bg1"/>
                </a:solidFill>
              </a:rPr>
              <a:t>Гистограмма определяет распределение яркости по каждому оттенку цветового канала:</a:t>
            </a:r>
          </a:p>
          <a:p>
            <a:pPr marL="755650" lvl="2" indent="-285750" algn="just">
              <a:lnSpc>
                <a:spcPct val="100000"/>
              </a:lnSpc>
              <a:spcBef>
                <a:spcPts val="600"/>
              </a:spcBef>
            </a:pPr>
            <a:r>
              <a:rPr lang="ru-RU" dirty="0">
                <a:solidFill>
                  <a:schemeClr val="bg1"/>
                </a:solidFill>
              </a:rPr>
              <a:t>число раз сколько встречается тот или иной оттенок u. </a:t>
            </a:r>
          </a:p>
          <a:p>
            <a:pPr marL="755650" lvl="2" indent="-285750" algn="just">
              <a:lnSpc>
                <a:spcPct val="100000"/>
              </a:lnSpc>
              <a:spcBef>
                <a:spcPts val="600"/>
              </a:spcBef>
            </a:pPr>
            <a:r>
              <a:rPr lang="ru-RU" dirty="0">
                <a:solidFill>
                  <a:schemeClr val="bg1"/>
                </a:solidFill>
              </a:rPr>
              <a:t>Гистограмма строится для каждого канала.</a:t>
            </a:r>
          </a:p>
          <a:p>
            <a:pPr marL="298450" lvl="1" indent="-285750" algn="just">
              <a:lnSpc>
                <a:spcPct val="100000"/>
              </a:lnSpc>
              <a:spcBef>
                <a:spcPts val="600"/>
              </a:spcBef>
            </a:pPr>
            <a:r>
              <a:rPr lang="ru-RU" sz="2200" dirty="0">
                <a:solidFill>
                  <a:schemeClr val="bg1"/>
                </a:solidFill>
              </a:rPr>
              <a:t>Кумулятивная функция гистограммы показывает сколько раз встречаются все значения яркости вплоть до выбранного. </a:t>
            </a:r>
            <a:endParaRPr lang="en-US" sz="2200" dirty="0">
              <a:solidFill>
                <a:schemeClr val="bg1"/>
              </a:solidFill>
            </a:endParaRPr>
          </a:p>
        </p:txBody>
      </p:sp>
      <p:sp>
        <p:nvSpPr>
          <p:cNvPr id="7" name="Прямоугольник 6"/>
          <p:cNvSpPr/>
          <p:nvPr/>
        </p:nvSpPr>
        <p:spPr>
          <a:xfrm>
            <a:off x="2335363" y="2839761"/>
            <a:ext cx="7970686" cy="1974732"/>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 name="Рисунок 3"/>
          <p:cNvPicPr>
            <a:picLocks noChangeAspect="1"/>
          </p:cNvPicPr>
          <p:nvPr/>
        </p:nvPicPr>
        <p:blipFill rotWithShape="1">
          <a:blip r:embed="rId2"/>
          <a:srcRect b="34147"/>
          <a:stretch/>
        </p:blipFill>
        <p:spPr>
          <a:xfrm>
            <a:off x="2335363" y="2839761"/>
            <a:ext cx="8415994" cy="3710356"/>
          </a:xfrm>
          <a:prstGeom prst="rect">
            <a:avLst/>
          </a:prstGeom>
          <a:solidFill>
            <a:schemeClr val="bg1">
              <a:lumMod val="95000"/>
            </a:schemeClr>
          </a:solidFill>
        </p:spPr>
      </p:pic>
    </p:spTree>
    <p:extLst>
      <p:ext uri="{BB962C8B-B14F-4D97-AF65-F5344CB8AC3E}">
        <p14:creationId xmlns:p14="http://schemas.microsoft.com/office/powerpoint/2010/main" val="94916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89F1AA-E881-1ECD-D246-5311B0B05784}"/>
              </a:ext>
            </a:extLst>
          </p:cNvPr>
          <p:cNvSpPr>
            <a:spLocks noGrp="1"/>
          </p:cNvSpPr>
          <p:nvPr>
            <p:ph type="title"/>
          </p:nvPr>
        </p:nvSpPr>
        <p:spPr/>
        <p:txBody>
          <a:bodyPr/>
          <a:lstStyle/>
          <a:p>
            <a:r>
              <a:rPr lang="ru-RU" dirty="0"/>
              <a:t>Базовые вопросы:</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3CAE461F-8C53-9E73-F371-B88017B9D40C}"/>
                  </a:ext>
                </a:extLst>
              </p:cNvPr>
              <p:cNvSpPr>
                <a:spLocks noGrp="1"/>
              </p:cNvSpPr>
              <p:nvPr>
                <p:ph idx="1"/>
              </p:nvPr>
            </p:nvSpPr>
            <p:spPr>
              <a:xfrm>
                <a:off x="838200" y="1666876"/>
                <a:ext cx="10515600" cy="4351338"/>
              </a:xfrm>
            </p:spPr>
            <p:txBody>
              <a:bodyPr/>
              <a:lstStyle/>
              <a:p>
                <a:r>
                  <a:rPr lang="ru-RU" dirty="0"/>
                  <a:t>1.</a:t>
                </a:r>
                <a:r>
                  <a:rPr lang="en-US" dirty="0"/>
                  <a:t> </a:t>
                </a:r>
                <a:r>
                  <a:rPr lang="ru-RU" dirty="0"/>
                  <a:t>Выберите верное утверждение, касательно</a:t>
                </a:r>
                <a:r>
                  <a:rPr lang="en-US" dirty="0"/>
                  <a:t> </a:t>
                </a:r>
                <a:r>
                  <a:rPr lang="ru-RU" dirty="0"/>
                  <a:t> размеров цифрового изображения:</a:t>
                </a:r>
              </a:p>
              <a:p>
                <a:pPr marL="914400" lvl="1" indent="-457200">
                  <a:buFont typeface="+mj-lt"/>
                  <a:buAutoNum type="arabicPeriod"/>
                </a:pPr>
                <a:r>
                  <a:rPr lang="ru-RU" dirty="0"/>
                  <a:t>Пространственное разрешение цифрового изображения не зависит от числа его каналов;</a:t>
                </a:r>
              </a:p>
              <a:p>
                <a:pPr marL="914400" lvl="1" indent="-457200">
                  <a:buFont typeface="+mj-lt"/>
                  <a:buAutoNum type="arabicPeriod"/>
                </a:pPr>
                <a:r>
                  <a:rPr lang="ru-RU" dirty="0"/>
                  <a:t>Размер изображение </a:t>
                </a:r>
                <a:r>
                  <a:rPr lang="ru-RU" dirty="0">
                    <a:solidFill>
                      <a:schemeClr val="tx1"/>
                    </a:solidFill>
                  </a:rPr>
                  <a:t>10</a:t>
                </a:r>
                <a14:m>
                  <m:oMath xmlns:m="http://schemas.openxmlformats.org/officeDocument/2006/math">
                    <m:r>
                      <a:rPr lang="ru-RU" i="1" dirty="0">
                        <a:solidFill>
                          <a:schemeClr val="tx1"/>
                        </a:solidFill>
                        <a:latin typeface="Cambria Math" panose="02040503050406030204" pitchFamily="18" charset="0"/>
                      </a:rPr>
                      <m:t>×</m:t>
                    </m:r>
                  </m:oMath>
                </a14:m>
                <a:r>
                  <a:rPr lang="ru-RU" dirty="0"/>
                  <a:t>10</a:t>
                </a:r>
                <a14:m>
                  <m:oMath xmlns:m="http://schemas.openxmlformats.org/officeDocument/2006/math">
                    <m:r>
                      <a:rPr lang="ru-RU" i="1" dirty="0">
                        <a:latin typeface="Cambria Math" panose="02040503050406030204" pitchFamily="18" charset="0"/>
                      </a:rPr>
                      <m:t>×</m:t>
                    </m:r>
                  </m:oMath>
                </a14:m>
                <a:r>
                  <a:rPr lang="ru-RU" dirty="0"/>
                  <a:t>3 300 пикселей;</a:t>
                </a:r>
              </a:p>
              <a:p>
                <a:pPr marL="914400" lvl="1" indent="-457200">
                  <a:buFont typeface="+mj-lt"/>
                  <a:buAutoNum type="arabicPeriod"/>
                </a:pPr>
                <a:r>
                  <a:rPr lang="ru-RU" dirty="0"/>
                  <a:t>Число каналов цифрового изображения всегда три.</a:t>
                </a:r>
              </a:p>
            </p:txBody>
          </p:sp>
        </mc:Choice>
        <mc:Fallback xmlns="">
          <p:sp>
            <p:nvSpPr>
              <p:cNvPr id="3" name="Объект 2">
                <a:extLst>
                  <a:ext uri="{FF2B5EF4-FFF2-40B4-BE49-F238E27FC236}">
                    <a16:creationId xmlns:a16="http://schemas.microsoft.com/office/drawing/2014/main" id="{3CAE461F-8C53-9E73-F371-B88017B9D40C}"/>
                  </a:ext>
                </a:extLst>
              </p:cNvPr>
              <p:cNvSpPr>
                <a:spLocks noGrp="1" noRot="1" noChangeAspect="1" noMove="1" noResize="1" noEditPoints="1" noAdjustHandles="1" noChangeArrowheads="1" noChangeShapeType="1" noTextEdit="1"/>
              </p:cNvSpPr>
              <p:nvPr>
                <p:ph idx="1"/>
              </p:nvPr>
            </p:nvSpPr>
            <p:spPr>
              <a:xfrm>
                <a:off x="838200" y="1666876"/>
                <a:ext cx="10515600" cy="4351338"/>
              </a:xfrm>
              <a:blipFill>
                <a:blip r:embed="rId2"/>
                <a:stretch>
                  <a:fillRect l="-1043" t="-2241"/>
                </a:stretch>
              </a:blipFill>
            </p:spPr>
            <p:txBody>
              <a:bodyPr/>
              <a:lstStyle/>
              <a:p>
                <a:r>
                  <a:rPr lang="ru-RU">
                    <a:noFill/>
                  </a:rPr>
                  <a:t> </a:t>
                </a:r>
              </a:p>
            </p:txBody>
          </p:sp>
        </mc:Fallback>
      </mc:AlternateContent>
    </p:spTree>
    <p:extLst>
      <p:ext uri="{BB962C8B-B14F-4D97-AF65-F5344CB8AC3E}">
        <p14:creationId xmlns:p14="http://schemas.microsoft.com/office/powerpoint/2010/main" val="152116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89F1AA-E881-1ECD-D246-5311B0B05784}"/>
              </a:ext>
            </a:extLst>
          </p:cNvPr>
          <p:cNvSpPr>
            <a:spLocks noGrp="1"/>
          </p:cNvSpPr>
          <p:nvPr>
            <p:ph type="title"/>
          </p:nvPr>
        </p:nvSpPr>
        <p:spPr/>
        <p:txBody>
          <a:bodyPr/>
          <a:lstStyle/>
          <a:p>
            <a:r>
              <a:rPr lang="ru-RU" dirty="0"/>
              <a:t>Базовые вопросы:</a:t>
            </a:r>
          </a:p>
        </p:txBody>
      </p:sp>
      <p:sp>
        <p:nvSpPr>
          <p:cNvPr id="3" name="Объект 2">
            <a:extLst>
              <a:ext uri="{FF2B5EF4-FFF2-40B4-BE49-F238E27FC236}">
                <a16:creationId xmlns:a16="http://schemas.microsoft.com/office/drawing/2014/main" id="{3CAE461F-8C53-9E73-F371-B88017B9D40C}"/>
              </a:ext>
            </a:extLst>
          </p:cNvPr>
          <p:cNvSpPr>
            <a:spLocks noGrp="1"/>
          </p:cNvSpPr>
          <p:nvPr>
            <p:ph idx="1"/>
          </p:nvPr>
        </p:nvSpPr>
        <p:spPr>
          <a:xfrm>
            <a:off x="838200" y="1666876"/>
            <a:ext cx="10515600" cy="4351338"/>
          </a:xfrm>
        </p:spPr>
        <p:txBody>
          <a:bodyPr/>
          <a:lstStyle/>
          <a:p>
            <a:r>
              <a:rPr lang="ru-RU" dirty="0"/>
              <a:t>2.</a:t>
            </a:r>
            <a:r>
              <a:rPr lang="en-US" dirty="0"/>
              <a:t> </a:t>
            </a:r>
            <a:r>
              <a:rPr lang="ru-RU" dirty="0"/>
              <a:t>Выберите верное утверждение, касательно</a:t>
            </a:r>
            <a:r>
              <a:rPr lang="en-US" dirty="0"/>
              <a:t> </a:t>
            </a:r>
            <a:r>
              <a:rPr lang="ru-RU" dirty="0"/>
              <a:t> контрастности цифрового изображения:</a:t>
            </a:r>
          </a:p>
          <a:p>
            <a:pPr marL="914400" lvl="1" indent="-457200">
              <a:buFont typeface="+mj-lt"/>
              <a:buAutoNum type="arabicPeriod"/>
            </a:pPr>
            <a:r>
              <a:rPr lang="ru-RU" dirty="0"/>
              <a:t>Контрастность - это среднее изменения яркости в локальных участках изображения;</a:t>
            </a:r>
          </a:p>
          <a:p>
            <a:pPr marL="914400" lvl="1" indent="-457200">
              <a:buFont typeface="+mj-lt"/>
              <a:buAutoNum type="arabicPeriod"/>
            </a:pPr>
            <a:r>
              <a:rPr lang="ru-RU" dirty="0"/>
              <a:t>Контрастность - это среднее производной изображения по яркости;</a:t>
            </a:r>
          </a:p>
          <a:p>
            <a:pPr marL="914400" lvl="1" indent="-457200">
              <a:buFont typeface="+mj-lt"/>
              <a:buAutoNum type="arabicPeriod"/>
            </a:pPr>
            <a:r>
              <a:rPr lang="ru-RU" dirty="0"/>
              <a:t>Контрастность – это среднее разности яркостных каналов изображения.</a:t>
            </a:r>
          </a:p>
        </p:txBody>
      </p:sp>
    </p:spTree>
    <p:extLst>
      <p:ext uri="{BB962C8B-B14F-4D97-AF65-F5344CB8AC3E}">
        <p14:creationId xmlns:p14="http://schemas.microsoft.com/office/powerpoint/2010/main" val="2965536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89F1AA-E881-1ECD-D246-5311B0B05784}"/>
              </a:ext>
            </a:extLst>
          </p:cNvPr>
          <p:cNvSpPr>
            <a:spLocks noGrp="1"/>
          </p:cNvSpPr>
          <p:nvPr>
            <p:ph type="title"/>
          </p:nvPr>
        </p:nvSpPr>
        <p:spPr/>
        <p:txBody>
          <a:bodyPr/>
          <a:lstStyle/>
          <a:p>
            <a:r>
              <a:rPr lang="ru-RU" dirty="0"/>
              <a:t>Базовые вопросы:</a:t>
            </a:r>
          </a:p>
        </p:txBody>
      </p:sp>
      <p:sp>
        <p:nvSpPr>
          <p:cNvPr id="3" name="Объект 2">
            <a:extLst>
              <a:ext uri="{FF2B5EF4-FFF2-40B4-BE49-F238E27FC236}">
                <a16:creationId xmlns:a16="http://schemas.microsoft.com/office/drawing/2014/main" id="{3CAE461F-8C53-9E73-F371-B88017B9D40C}"/>
              </a:ext>
            </a:extLst>
          </p:cNvPr>
          <p:cNvSpPr>
            <a:spLocks noGrp="1"/>
          </p:cNvSpPr>
          <p:nvPr>
            <p:ph idx="1"/>
          </p:nvPr>
        </p:nvSpPr>
        <p:spPr>
          <a:xfrm>
            <a:off x="838200" y="1666876"/>
            <a:ext cx="10515600" cy="4351338"/>
          </a:xfrm>
        </p:spPr>
        <p:txBody>
          <a:bodyPr/>
          <a:lstStyle/>
          <a:p>
            <a:r>
              <a:rPr lang="ru-RU" dirty="0"/>
              <a:t>3.</a:t>
            </a:r>
            <a:r>
              <a:rPr lang="en-US" dirty="0"/>
              <a:t> </a:t>
            </a:r>
            <a:r>
              <a:rPr lang="ru-RU" dirty="0"/>
              <a:t>Формат </a:t>
            </a:r>
            <a:r>
              <a:rPr lang="en-US" dirty="0"/>
              <a:t>HSV </a:t>
            </a:r>
            <a:r>
              <a:rPr lang="ru-RU" dirty="0"/>
              <a:t>это:</a:t>
            </a:r>
          </a:p>
          <a:p>
            <a:pPr marL="914400" lvl="1" indent="-457200">
              <a:buFont typeface="+mj-lt"/>
              <a:buAutoNum type="arabicPeriod"/>
            </a:pPr>
            <a:r>
              <a:rPr lang="ru-RU" dirty="0"/>
              <a:t>Цветовая модель в параметрах: Тон, насыщенность,</a:t>
            </a:r>
            <a:r>
              <a:rPr lang="en-US" dirty="0"/>
              <a:t> </a:t>
            </a:r>
            <a:r>
              <a:rPr lang="ru-RU" dirty="0"/>
              <a:t>яркость;</a:t>
            </a:r>
          </a:p>
          <a:p>
            <a:pPr marL="914400" lvl="1" indent="-457200">
              <a:buFont typeface="+mj-lt"/>
              <a:buAutoNum type="arabicPeriod"/>
            </a:pPr>
            <a:r>
              <a:rPr lang="ru-RU" dirty="0"/>
              <a:t>Цветовая модель в параметрах: </a:t>
            </a:r>
            <a:r>
              <a:rPr lang="en-US" dirty="0"/>
              <a:t>Hot Pink, Sky Blue, Violet</a:t>
            </a:r>
            <a:r>
              <a:rPr lang="ru-RU" dirty="0"/>
              <a:t>;</a:t>
            </a:r>
          </a:p>
          <a:p>
            <a:pPr marL="914400" lvl="1" indent="-457200">
              <a:buFont typeface="+mj-lt"/>
              <a:buAutoNum type="arabicPeriod"/>
            </a:pPr>
            <a:r>
              <a:rPr lang="ru-RU" dirty="0"/>
              <a:t>Цветовая модель в параметрах</a:t>
            </a:r>
            <a:r>
              <a:rPr lang="en-US" dirty="0"/>
              <a:t>: </a:t>
            </a:r>
            <a:r>
              <a:rPr lang="ru-RU" dirty="0"/>
              <a:t>жесткость </a:t>
            </a:r>
            <a:r>
              <a:rPr lang="en-US" dirty="0"/>
              <a:t>(Hard)</a:t>
            </a:r>
            <a:r>
              <a:rPr lang="ru-RU" dirty="0"/>
              <a:t>, гладкость градиента цветов</a:t>
            </a:r>
            <a:r>
              <a:rPr lang="en-US" dirty="0"/>
              <a:t> (smooth)</a:t>
            </a:r>
            <a:r>
              <a:rPr lang="ru-RU" dirty="0"/>
              <a:t>, вариативность</a:t>
            </a:r>
            <a:r>
              <a:rPr lang="en-US" dirty="0"/>
              <a:t> (variety)</a:t>
            </a:r>
            <a:r>
              <a:rPr lang="ru-RU" dirty="0"/>
              <a:t>.</a:t>
            </a:r>
          </a:p>
        </p:txBody>
      </p:sp>
    </p:spTree>
    <p:extLst>
      <p:ext uri="{BB962C8B-B14F-4D97-AF65-F5344CB8AC3E}">
        <p14:creationId xmlns:p14="http://schemas.microsoft.com/office/powerpoint/2010/main" val="2703241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89F1AA-E881-1ECD-D246-5311B0B05784}"/>
              </a:ext>
            </a:extLst>
          </p:cNvPr>
          <p:cNvSpPr>
            <a:spLocks noGrp="1"/>
          </p:cNvSpPr>
          <p:nvPr>
            <p:ph type="title"/>
          </p:nvPr>
        </p:nvSpPr>
        <p:spPr/>
        <p:txBody>
          <a:bodyPr/>
          <a:lstStyle/>
          <a:p>
            <a:r>
              <a:rPr lang="ru-RU" dirty="0"/>
              <a:t>Вопросы повышенной сложности:</a:t>
            </a:r>
          </a:p>
        </p:txBody>
      </p:sp>
      <p:sp>
        <p:nvSpPr>
          <p:cNvPr id="3" name="Объект 2">
            <a:extLst>
              <a:ext uri="{FF2B5EF4-FFF2-40B4-BE49-F238E27FC236}">
                <a16:creationId xmlns:a16="http://schemas.microsoft.com/office/drawing/2014/main" id="{3CAE461F-8C53-9E73-F371-B88017B9D40C}"/>
              </a:ext>
            </a:extLst>
          </p:cNvPr>
          <p:cNvSpPr>
            <a:spLocks noGrp="1"/>
          </p:cNvSpPr>
          <p:nvPr>
            <p:ph idx="1"/>
          </p:nvPr>
        </p:nvSpPr>
        <p:spPr>
          <a:xfrm>
            <a:off x="838200" y="1666876"/>
            <a:ext cx="10515600" cy="4351338"/>
          </a:xfrm>
        </p:spPr>
        <p:txBody>
          <a:bodyPr/>
          <a:lstStyle/>
          <a:p>
            <a:r>
              <a:rPr lang="ru-RU" dirty="0"/>
              <a:t>1.</a:t>
            </a:r>
            <a:r>
              <a:rPr lang="en-US" dirty="0"/>
              <a:t> </a:t>
            </a:r>
            <a:r>
              <a:rPr lang="ru-RU" dirty="0"/>
              <a:t>Выберете утверждение не соответствующее действительности:</a:t>
            </a:r>
          </a:p>
          <a:p>
            <a:pPr marL="914400" lvl="1" indent="-457200">
              <a:buFont typeface="+mj-lt"/>
              <a:buAutoNum type="arabicPeriod"/>
            </a:pPr>
            <a:r>
              <a:rPr lang="ru-RU" dirty="0"/>
              <a:t>Размытие объекта изображении не является характеристикой устройства получения изображений;</a:t>
            </a:r>
          </a:p>
          <a:p>
            <a:pPr marL="914400" lvl="1" indent="-457200">
              <a:buFont typeface="+mj-lt"/>
              <a:buAutoNum type="arabicPeriod"/>
            </a:pPr>
            <a:r>
              <a:rPr lang="ru-RU" dirty="0"/>
              <a:t>Отношение сигнал-шум является характеристикой устройства получения изображений;</a:t>
            </a:r>
          </a:p>
          <a:p>
            <a:pPr marL="914400" lvl="1" indent="-457200">
              <a:buFont typeface="+mj-lt"/>
              <a:buAutoNum type="arabicPeriod"/>
            </a:pPr>
            <a:r>
              <a:rPr lang="ru-RU" dirty="0"/>
              <a:t>Выравнивание цветовой палитры может быть проведено по результатам цифровой изображений.</a:t>
            </a:r>
          </a:p>
          <a:p>
            <a:pPr marL="914400" lvl="1" indent="-457200">
              <a:buFont typeface="+mj-lt"/>
              <a:buAutoNum type="arabicPeriod"/>
            </a:pPr>
            <a:r>
              <a:rPr lang="ru-RU" dirty="0"/>
              <a:t>Различные устройства съемки могут иметь различные цветовые модель представления изображений и/или разное число каналов.</a:t>
            </a:r>
          </a:p>
        </p:txBody>
      </p:sp>
    </p:spTree>
    <p:extLst>
      <p:ext uri="{BB962C8B-B14F-4D97-AF65-F5344CB8AC3E}">
        <p14:creationId xmlns:p14="http://schemas.microsoft.com/office/powerpoint/2010/main" val="3371647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89F1AA-E881-1ECD-D246-5311B0B05784}"/>
              </a:ext>
            </a:extLst>
          </p:cNvPr>
          <p:cNvSpPr>
            <a:spLocks noGrp="1"/>
          </p:cNvSpPr>
          <p:nvPr>
            <p:ph type="title"/>
          </p:nvPr>
        </p:nvSpPr>
        <p:spPr/>
        <p:txBody>
          <a:bodyPr/>
          <a:lstStyle/>
          <a:p>
            <a:r>
              <a:rPr lang="ru-RU" dirty="0"/>
              <a:t>Вопросы повышенной сложности:</a:t>
            </a:r>
          </a:p>
        </p:txBody>
      </p:sp>
      <p:sp>
        <p:nvSpPr>
          <p:cNvPr id="3" name="Объект 2">
            <a:extLst>
              <a:ext uri="{FF2B5EF4-FFF2-40B4-BE49-F238E27FC236}">
                <a16:creationId xmlns:a16="http://schemas.microsoft.com/office/drawing/2014/main" id="{3CAE461F-8C53-9E73-F371-B88017B9D40C}"/>
              </a:ext>
            </a:extLst>
          </p:cNvPr>
          <p:cNvSpPr>
            <a:spLocks noGrp="1"/>
          </p:cNvSpPr>
          <p:nvPr>
            <p:ph idx="1"/>
          </p:nvPr>
        </p:nvSpPr>
        <p:spPr>
          <a:xfrm>
            <a:off x="838200" y="1666876"/>
            <a:ext cx="10515600" cy="4351338"/>
          </a:xfrm>
        </p:spPr>
        <p:txBody>
          <a:bodyPr/>
          <a:lstStyle/>
          <a:p>
            <a:r>
              <a:rPr lang="ru-RU"/>
              <a:t>Вопрос добавлен </a:t>
            </a:r>
            <a:r>
              <a:rPr lang="ru-RU" dirty="0"/>
              <a:t>в новые</a:t>
            </a:r>
          </a:p>
        </p:txBody>
      </p:sp>
    </p:spTree>
    <p:extLst>
      <p:ext uri="{BB962C8B-B14F-4D97-AF65-F5344CB8AC3E}">
        <p14:creationId xmlns:p14="http://schemas.microsoft.com/office/powerpoint/2010/main" val="2606906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9834" y="299103"/>
            <a:ext cx="10515600" cy="786214"/>
          </a:xfrm>
        </p:spPr>
        <p:txBody>
          <a:bodyPr>
            <a:normAutofit/>
          </a:bodyPr>
          <a:lstStyle/>
          <a:p>
            <a:pPr algn="ctr"/>
            <a:r>
              <a:rPr lang="ru-RU" sz="4800" b="1" dirty="0">
                <a:solidFill>
                  <a:schemeClr val="bg1"/>
                </a:solidFill>
              </a:rPr>
              <a:t>Представление изображений</a:t>
            </a:r>
          </a:p>
        </p:txBody>
      </p:sp>
      <p:sp>
        <p:nvSpPr>
          <p:cNvPr id="3" name="Объект 2"/>
          <p:cNvSpPr>
            <a:spLocks noGrp="1"/>
          </p:cNvSpPr>
          <p:nvPr>
            <p:ph idx="1"/>
          </p:nvPr>
        </p:nvSpPr>
        <p:spPr>
          <a:xfrm>
            <a:off x="367470" y="1085316"/>
            <a:ext cx="11591966" cy="4119073"/>
          </a:xfrm>
        </p:spPr>
        <p:txBody>
          <a:bodyPr>
            <a:normAutofit/>
          </a:bodyPr>
          <a:lstStyle/>
          <a:p>
            <a:r>
              <a:rPr lang="ru-RU" sz="2300" b="1" dirty="0">
                <a:solidFill>
                  <a:schemeClr val="bg1"/>
                </a:solidFill>
              </a:rPr>
              <a:t>Цветное изображение </a:t>
            </a:r>
            <a:r>
              <a:rPr lang="ru-RU" sz="2300" dirty="0">
                <a:solidFill>
                  <a:schemeClr val="bg1"/>
                </a:solidFill>
              </a:rPr>
              <a:t>может быть представлено в виде нескольких матриц, объединенных в так называемый тензор(в упрощенном смысле этого слова).</a:t>
            </a:r>
            <a:endParaRPr lang="en-US" sz="2300" dirty="0">
              <a:solidFill>
                <a:schemeClr val="bg1"/>
              </a:solidFill>
            </a:endParaRPr>
          </a:p>
          <a:p>
            <a:r>
              <a:rPr lang="ru-RU" sz="2300" b="1" dirty="0">
                <a:solidFill>
                  <a:schemeClr val="bg1"/>
                </a:solidFill>
              </a:rPr>
              <a:t>форматы цветных изображений </a:t>
            </a:r>
          </a:p>
          <a:p>
            <a:pPr lvl="1"/>
            <a:r>
              <a:rPr lang="ru-RU" sz="2300" dirty="0">
                <a:solidFill>
                  <a:schemeClr val="bg1"/>
                </a:solidFill>
              </a:rPr>
              <a:t>RGB (</a:t>
            </a:r>
            <a:r>
              <a:rPr lang="ru-RU" sz="2300" dirty="0" err="1">
                <a:solidFill>
                  <a:schemeClr val="bg1"/>
                </a:solidFill>
              </a:rPr>
              <a:t>red</a:t>
            </a:r>
            <a:r>
              <a:rPr lang="ru-RU" sz="2300" dirty="0">
                <a:solidFill>
                  <a:schemeClr val="bg1"/>
                </a:solidFill>
              </a:rPr>
              <a:t>, </a:t>
            </a:r>
            <a:r>
              <a:rPr lang="ru-RU" sz="2300" dirty="0" err="1">
                <a:solidFill>
                  <a:schemeClr val="bg1"/>
                </a:solidFill>
              </a:rPr>
              <a:t>green</a:t>
            </a:r>
            <a:r>
              <a:rPr lang="ru-RU" sz="2300" dirty="0">
                <a:solidFill>
                  <a:schemeClr val="bg1"/>
                </a:solidFill>
              </a:rPr>
              <a:t>, </a:t>
            </a:r>
            <a:r>
              <a:rPr lang="ru-RU" sz="2300" dirty="0" err="1">
                <a:solidFill>
                  <a:schemeClr val="bg1"/>
                </a:solidFill>
              </a:rPr>
              <a:t>blue</a:t>
            </a:r>
            <a:r>
              <a:rPr lang="ru-RU" sz="2300" dirty="0">
                <a:solidFill>
                  <a:schemeClr val="bg1"/>
                </a:solidFill>
              </a:rPr>
              <a:t>) </a:t>
            </a:r>
          </a:p>
          <a:p>
            <a:pPr lvl="1"/>
            <a:r>
              <a:rPr lang="ru-RU" sz="2300" dirty="0">
                <a:solidFill>
                  <a:schemeClr val="bg1"/>
                </a:solidFill>
              </a:rPr>
              <a:t>HS</a:t>
            </a:r>
            <a:r>
              <a:rPr lang="en-US" sz="2300" dirty="0">
                <a:solidFill>
                  <a:schemeClr val="bg1"/>
                </a:solidFill>
              </a:rPr>
              <a:t>V</a:t>
            </a:r>
            <a:r>
              <a:rPr lang="ru-RU" sz="2300" dirty="0">
                <a:solidFill>
                  <a:schemeClr val="bg1"/>
                </a:solidFill>
              </a:rPr>
              <a:t> (</a:t>
            </a:r>
            <a:r>
              <a:rPr lang="ru-RU" sz="2300" dirty="0" err="1">
                <a:solidFill>
                  <a:schemeClr val="bg1"/>
                </a:solidFill>
              </a:rPr>
              <a:t>hue</a:t>
            </a:r>
            <a:r>
              <a:rPr lang="ru-RU" sz="2300" dirty="0">
                <a:solidFill>
                  <a:schemeClr val="bg1"/>
                </a:solidFill>
              </a:rPr>
              <a:t>,</a:t>
            </a:r>
            <a:r>
              <a:rPr lang="en-US" sz="2300" dirty="0">
                <a:solidFill>
                  <a:schemeClr val="bg1"/>
                </a:solidFill>
              </a:rPr>
              <a:t> </a:t>
            </a:r>
            <a:r>
              <a:rPr lang="ru-RU" sz="2300" dirty="0" err="1">
                <a:solidFill>
                  <a:schemeClr val="bg1"/>
                </a:solidFill>
              </a:rPr>
              <a:t>saturation</a:t>
            </a:r>
            <a:r>
              <a:rPr lang="ru-RU" sz="2300" dirty="0">
                <a:solidFill>
                  <a:schemeClr val="bg1"/>
                </a:solidFill>
              </a:rPr>
              <a:t>, </a:t>
            </a:r>
            <a:r>
              <a:rPr lang="en-US" sz="2300" dirty="0">
                <a:solidFill>
                  <a:schemeClr val="bg1"/>
                </a:solidFill>
              </a:rPr>
              <a:t>value</a:t>
            </a:r>
            <a:r>
              <a:rPr lang="ru-RU" sz="2300" dirty="0">
                <a:solidFill>
                  <a:schemeClr val="bg1"/>
                </a:solidFill>
              </a:rPr>
              <a:t> (</a:t>
            </a:r>
            <a:r>
              <a:rPr lang="ru-RU" sz="2300" dirty="0" err="1">
                <a:solidFill>
                  <a:schemeClr val="bg1"/>
                </a:solidFill>
              </a:rPr>
              <a:t>intensity</a:t>
            </a:r>
            <a:r>
              <a:rPr lang="ru-RU" sz="2300" dirty="0">
                <a:solidFill>
                  <a:schemeClr val="bg1"/>
                </a:solidFill>
              </a:rPr>
              <a:t>) - тон, насыщенность, светлота.</a:t>
            </a:r>
            <a:endParaRPr lang="ru-RU" sz="2300" i="1" dirty="0">
              <a:solidFill>
                <a:schemeClr val="bg1"/>
              </a:solidFill>
            </a:endParaRPr>
          </a:p>
        </p:txBody>
      </p:sp>
      <p:sp>
        <p:nvSpPr>
          <p:cNvPr id="4" name="AutoShape 2" descr="data:image/png;base64,iVBORw0KGgoAAAANSUhEUgAAA9QAAAVqCAYAAAAPxDa7AAAAAXNSR0IArs4c6QAAIABJREFUeF7s3QWQ7Mb1/n2FyWFmZmZmZoeZmZkTh5mZmZnjgMOcOMzwCzMzJ37ro/qf+8qyZqZHu/d6995HVS7bsyOp+9unD/XpnkMccMABB3S5QiAEQiAEQiAEQiAEQiAEQiAEQiAE1iJwiATUa/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MMfdt///vebn3Xc4x63O/3pT9/8/T3hi3/961+7j3/8491vf/vb7hrXuEZ32MMedk/odvq4mxL473//2334wx/uPvvZz/Y9vPrVr96d+tSn3k17m261Evjf//7X/eAHP+je/e53d5e+9KUjE63g8r0NE4iN3TDCPCAEQmABgQTUEY1NIfDKV76ye9nLXtY94AEP6M585jN3Rz7ykbt3vetd3VWvetXu0Y9+dHe3u92t+8c//tH94he/6B760Id2JzvZybqHP/zh3aEOdahNef92fMgBBxzQ/eQnP+ne9KY3dW9+85v74OPCF75w97jHPa473/nOtx27lDaHwA4C5PtPf/pT98Y3vrG7xS1u0X3sYx/rLnjBC4bQHkjg73//e/fpT3+6e8UrXtHtt99+3Z///OfuTne6U3eve92rO9KRjrQHEkmXdwWB2NhdQTnvCIEQQCABdeRgUwg89rGP7c51rnN1l7zkJXc8z2rrhS50od6JusENbrDjcyvZz3ve87p99tmnO8IRjrAp799uD+FgPvGJT+xe/OIXd1e84hW7K1zhCt1ZznKW7njHO153yEMecrt1J+0NgYUESg8koN4zheTzn/98d+c737k7/OEP31fenP/85+9Oe9rT7rG6f8+Ugl3f69jYXc88bwyBPZlAAuo9efQ3se/PeMYzuitf+crdSU960pUBtdWJZz/72d3tbne7fiV7T7ys6L/nPe/pV6MF0blCYHclkIB6dx3Z1f361a9+1d3xjnfsrnWta/XBdJKFq5nlG5tDIDZ2czjmKSEQAm0EElC3ccq3lhBQym219ba3vW13zGMec2VAvej7ewrk3//+99097nGP7j73uU+/UpMrBHZnAgmod+fRXd4321m+9a1vdfe+97336O09e64EHDw9j409eLjnrSGwJxNIQL0nj/5O7vuiku96rf1N3/zmN7t3vOMdvbMl0L7a1a7Wne50p+sOcYhDdP/+97/7vzuky2V14yQnOUm///ob3/hG98tf/rL//BjHOEZ3ylOesv+u1e/67ilOcYrub3/7W79v20E4LqvBDkT7+te/3j/fCvlZz3rW7tCHPvSBaNTzvfNUpzpVd4ITnKCZlnfZL/jJT36y+89//tP985//7G50oxv17XZ9+ctf7vts5eYtb3lL37+//OUvfXCt/NueQve8853v7L7zne90hzvc4frV/6985Sv9dz3zYhe7WHea05ym51SXv9mLjYH/vuhFL9pd5CIX6e93eSdmODswyj8cD/u2h9+rcXFokOs3v/lNd+1rX7svSfe+P/7xj91Xv/rVncZvDHodOTjTmc7U3/6Zz3ym++AHP9gd5jCH6dtshYzsuDzvi1/8YueAGpexNcbf/e53DyIrGP/4xz/eceCesTnb2c7WP1dJITnC2/8f9ahH7ccRX9fRjna07oxnPGP/N+9ypoA987/73e+6k5/85N11rnOdg+wfdVjTa1/72v5Auj/84Q/9QV7FvVkAu64f/7e97W39WP3617/ut2PYVkAWhu32THPP/NH28VzRh//7v//rmbmU7WLlEMKaa+7HybxyVV+tTuqHd97kJjfpnvOc5/Rz+F//+lc/F8hw7Z91cJkzBMgkefQ9bM1fY6pMuOTYO1bJqHebO9rtWUc5ylF2jLczHvx/XebrKnmZ0kOei4M213gf+9jH7g/cKl5HPOIRe7Y+W8Rr2VgN2/jRj360+9CHPtQzo69so/G+lms8h9xz4hOfuJfNcR+0mR5RbfS9732vO9axjtV/x4Fy9NAwabqs7bg86lGP6nW6/37f+97Xy5rxv8pVrrJDz5t3b3/72/vPz3CGM/Ty9alPfaof+7GcaHfLeG3G/DZvXvOa1/Rjac46QI1s6kurPLBB5LDFLplDZGqjOmAj+nnZeNJdxspFbuhBLMzT0nk+N1/piS984Qs7PjemJzrRiXq7xq6wgWSYzig9yM6wK8suzyaPq64WG+sZP/rRjw4i/6Wz/X2sK40P3Y0T/bzoojf1WTJp0bxf1Yfh38ftwHevvfbqv2K8S9/UljG+Q+t88oxVMucsjBrnevf4vSW/9D8bZgz4ZuYAHeA+PswqbvQzm71MJ495lB3xbvqWrA19I/0z1q7S/fpEl4zt1yIWZLzs/Sq7OWTRYvfXkYV8d+sSSEC9dcdm27dsVUC9//7790Hjfe97395ZFsTe6la36h75yEf2wWBdDjt7whOe0L3uda/rnTDXvvvu2z3/+c/v7N1muChPTrYDz7z3Va961Q5n8yMf+Uj/PIrt8pe/fH+/QNJBSRyj17/+9X3gU1f97Wc/+1n36le/ujegrReFzonkCN7sZjfrnYaf/vSn/Yq0Enft0D7Brf46xO3c5z5333YBoL3lT33qU/u2M1gvf/nLuwc+8IF9QOK5EgDFSUDOGdF3bX7Ywx7WH/4mcNQO/824eLd2KIHzbsyq1F7bBPvnOMc5eu6Mi8BHQHK/+92v3+fIITBGDpS63vWut+N9O4PfMs6tcvDWt761b7/2cYA+8IEP9GxsM6iT5RlSQZx+OTSvDoErWRHcSTK4OIYOT/LdS1ziEgcqWzVuZFOgQTbJk+SDsVaxYWw41A960IP6cZga6wpEvdMYP/OZz+xlWnDr4CbjPJwPq2RRIocMPeYxj+nlUF/NB0GKsed8rDNXBBbXv/71+/F/8IMffKC5hq1nc2Bc+mq/rOD91re+df/Zk570pO7+979/37e73/3uOz4ji2TNvYL5L33pS/2c4RQ+61nP6h1zcmx1k6NOPrVdQqlFRsft1mft1RZjVuPbIi8aPSV/U+O9Dq+WsdJfFUCSYRiYk/qBwdOf/vQdiYxVctHah29/+9u9rJKfSlBpg7Eno87EIFer2m7ukTdjK0hfpE84qpzY29zmNv281S/yLljT78997nMH6mfLeG10ftOxt7/97XsG5z3veXs5xITMlA5slYd15tpm6YA59m3VeJp7ghC6xTg9/vGP74MkiY+73OUuvfj5m7EmL3SevuPGntVcptt8n25kk7zX1idJEHJtvht732GPnvzkJ/fPU9ElidRysGGLjS29W3P4nve8Z3fjG9/4INOoxq90nYSSucBuCv7KZjgj4gIXuEBvxyXKyT4+Uz5Jy1wdf6dVjgSb68ynVpkzzvrEHhnPKb+KjmL7rnnNa+6YJ8bXwZT0rvnUwu29733vShs+xUPQfNe73rVPwPJ/hgslxlnizji7jMvYfq1i0ToGZQtb7P4cWcg9W5NAAuqtOS67RatWBdSMKeVLeQpoGFEKSCDJkWKMXL7HeMt6yvwJxD2bAzY+1MzJ4f7mHoavjDgHfXgoEqMjyKJkrTpQvpXRtAr00pe+tPv5z3++4zmtA+K9L3nJS3rn+/jHP/6O26zOUOCcUUGsw9r0lWGuk86r/zLLHGdJBs9z3xve8IZ+pbIupZSCE59bfZQJF1z7h+Pq8k7/bZWFE+P/MRE818VREdR/7Wtf64N3GWTP1f9hkkG2+eY3v3nv7HrfzuK3jHOrHJABTnf1W0LgDne4Qx9MF5t6j5UnssEBEBCPy5Ot0L3oRS/qnYhFe905fAJIFQY1DgJwzh9OZOs4xznO0rG2OsPRMH7kui7Pxt4ZBS2nIXN0JaWsAEoo1FUMznnOc/YBL1kfzxXfnSrPthpTjiyZdQk4BL9WYmquVV/9W6BXKwFTz+Tw6yenljNtHhc7OmHIwCGGghj/aLuV2hYZnWq31RFybDyw9d5WeRnKX23VGI83NlPv9fmYd+tYmbecRPJcOoCOvOUtb9ld7nKXO9A4r9JT4z5UsC5ZVIdHqsjAuALHeqYkJvmkr606rZIzfzdOHO9x0nKsT4oZ3TT89YcKDL2vdGLreGn3nPktaJTIOuEJT3igtqj4INel21vlYWrsp+xSJTc3qgO8b1393CqLlbgmA4IXAajkBR3nMqckUthqgbUKG/8vEHnBC17QJ99wq4ovlQ90CxsngahqQtKidEk90zw1D1wqBVZdpXNabOzUHB4/fzh3/Y0cCPz1cazfxmfETOnZVe1f9Pd1dfaq+bSO3TEmEpESTfyIcb8r6UZ/SApL2kuWSahIirGz5lALt6c85SlNNnyKB9+RL0MGh1vqjLNFlZLV8b2t869lDFrt/rDqaq5M5L6tQyAB9dYZi92uJasCak4hJSfLW4ExZcXZYnyV0LrKcfFvwTQjIHs9LtMeOy7ut4rNCeCkjwNqxkEZo5O2BcECYCVpHCbBrSxzBQstg1NBCyNbznrdV1lwWXbO/GUuc5mDnH7uu95tRa+MwZTT5nv1PKuhAmLttcJnta8y7/grdZaVFUiNL46QDO0jHvGIPnNs9ZQD4lTecb9r1c3KkfcxlJvNbxXjVjmQJVeeWKX8ZdyMi36Of99b5l1iwwn1nADJDrJiPN///vf3zp57F13DA/nGzhlZFqx7/vCk+/FYu89PzI1PwuaASPxUcmAVI04n2Ro/pzLrtiJwNpRNtjgG3jcOEPElpxxgiZiSFU6TlXqMhys9i/ZQP/e5z+0TZ5UsWuTY1gqYMTVPrYK1yKhgapgI4PAJCr1TG6sqoVVeWgOo1oC6Zaxe+MIX9vNMqeFwTkq6CYLpq2HycZV8jJNS2JvbKmMqCTT1DMETR/RSl7pUH0hbhVslZypC/JKDYG2VPhmPVbWh5JYuLp3YOl71jHXnd8mxJO5wzvrcwWrmItlplYdWu2Sub4YO8L4KflrtW4sslt4orhIlxkXShA1xqaZiv/bee+8dFSA+rwSQQGxoG+tzgd/FL37xPlDT5qmAWvWLudXyk5LVn/EvjEzZ2HUDakGQlUyBPVsy1m/mpvezlcqyD86A2mp+JUH1fTyf1rE7xoStU3nEtxr3W3JEJZMk3/Cd5j/dy7aSmRZuEk4tNnzIVnm5LQn02GUve9leTw19RH2VKJSIHM9Jctc6/1rsZqvdzxk6qyzW9vp7AurtNV7bqrWrAmrKneKxGmo1WkDDQNsPNDS6HBdK0p5LQSBFW2WHYyBDZcfZ53zJhleQVOVi5XBc97rX7UvJbnjDG/bZdPcwDFZGOBDrBNTeZVWHwR//xnYZbQ6ZQI/jJMs/zrZ7n7ZUQLQooC6nXellseIYC3SUbHquUkuZ3nGm1so7g+/f/tEmXDCxEis4rwxz8R2/z+cc/c3kt0q4W+WAjDCcvm9li7MmELNCPTT09b5abeXIcYZsLZCokOT5xCc+0SdlFpVc+/7Tnva0frWWUR47ZwJyQciqsZYgYehl8assvdrHKSAzLSfiC8CU5Y0rGsqBUHpX8tDiGIwDaiv8eJiL3jGsBvFc8jAsl3f/ooC6nF7VBFbUlzm22qrtFVC3yKhASkBkpdx8MKclAeznI+914nSrvJAnySQrNJJiLs6iMbN6WsFXzRXvVblQl9URq5+lU1rGqvpb20PGMqBCQEKyqlxa5lBV++i3ahwrgto+DqgF636JwIoT+VSZIjmkUqKl7ZKiZNE8WqVPaqzGAYD+jHVi63jNnd81ZyXByPn4qn28rfIwdt4X2SVMN0MHDAPqVv3cMp5DO1KVDZK1qp8kfFyqmpQb2wuv8qSqaso2CsQkt8dJTUngod6bCqhXyfbw7xUcrdK75K30jv+WVBbM2Q4kKJMYqCqWoa4bvmvVoYuluwR4eJjLZNhYrxtQzdHZY5s3nE/r2B3JD4k3PgIm436v8vfG47eMW+scL7ZY8hv5QLa5kftxRZeEmPNA2PapgLp1/o3H07NUsvm8/LZWu9+yfWEduc93D14CCagPXv679duXKVjBtP3JD3nIQw4UsFBKSm/GAbVVQgbdCqxyUKvJQ4NdIMvgcHwdcMKIWZWbCqhl0jnHyqcpQoGRgF4AZOV23YC6HGkKfbxqNCzJ5sBqj5UO5X3Di7EblsEvCqgrG2x/n9U2hkJQJ1ioPdP4K3UeB9TD9ymBVUYrGGR47XOSsND3ox/96Du+Ou6b8dtsfqsmQ5W/L5ODcvQcqqTygJNWzpkSzrFzwdEjT/5GnmTQBUGCH0EYp5oDbDW1Vv6H7RSkcTJUTEgKjYPCmgOrxtr4DRMpq1gs+vtYfobfG5fKruuc2R+IJw5keHz/OECudy9ynMYB+KKAulZjzWPl93RDi4xyjMel6nW2gIqDKiE2V1vkpXVFsnWFumWsBNRWhQQp6yT3lsmHgFqiTdBA/2FJDy1boebgSqTQC9pkLIZ6akrOqu1zx6qeaby1WfAmsdQ6Xu6fM79bA4NWeRg678vs0jhxMFcHVEC9jn5ukcWqkhnbboeTsTMuiRO2iS5TQVHbBqYSwMv6t9GAulXvSn5P6Z3x2SJsw0YC6uG9Vf5O/9SWrdaxXldnTyWohvNJQN1qd6z+OlBOQO0a6/ValaUXqqx6Wb8W2YV1bPiYB7Zk2dY0AfIwYcG2SxLWIsb43tb51zIG68hf69jne1ufQALqrT9G27aFyxwTB35xdh0eUau5tYdY+Z9SQStSAmL/rlUVCrJWFIfB4zCgpkiVnjJYVommFDeDzTm0b9WqlWBUUGRVl4HZb7/9esdtHSdW+wX+2jcsWS/jo79WkK2EKokVuA0ND2OgzVb4lu3Tq+c5YI3TarVboOjwD+2t/WkCHE6ywEXCQBJCAD48pbecvVo1WNwoAAAgAElEQVS59D1Bi71uw98Un9obvNn8Vgn62IGdkoMy6pIKtQ+3SvFxNwbKVe0vZlw5uByFCpjHsjJ2yMdZbyeRkh8rrK4xJxUAy8ZaUCNQkVlXnq8949Jwq+3a3vJ75YJ/z5FkqTaVgz3c57ho1WXZHmr99Az9mdqDXXsqJaT0o84kmHpmzXUVAGTdQXqLAura5+f8BI6t6pQWGV0U2FalgwDNYWdWXVvkpTWAag2oW8fKXLRnc5wYo8PMV9UT4xW/ZQE1nSChx7GWSBpzN84SReNKiaE+F0S1yJm2Lxsre5XNxUXMKrBSCUCvWy1vHa+587vmbG1vGZ4WbFuNZIz52CoPpWNX2aWSh43qgJrv6+jnVlmkN2y7UtorGS5gtv1nqFskFsfJ8rKN9N24dNzY4+rAx7o2GlCv0rtDGzuld+psESuNEgn6s1kBtT46gE1lmJXV8bkey+xgSzDn/tb5xA9rtTtW/dmg85znPJMBdZ13YB88PT3cHzycN9W/RQH1OjZ8ikeNp4Nch/4V/Umn1TkU43tb51/LGKySv7L7Vem0yvfJ37cHgQTU22OctmUr6xRI2cLhIUM6UyustQrIaamssIBPqSCHxYmMVpCHAbX7lYlyDMfluFWOwwCWQziluJUvWX3kvNh7IxC2KlmHcWm7U4nXCai1S5AnQyshUA5CHdbBwRMwc361j4IXyFWgpP83velNewdTyZKrnH9BRD2Ps+FgD6tGDJegwGqAA8XqdPN6p1VagYP+6Kdge1hmrk2eZQUMS0G9seK0CuzqEBoJAgG69lq5nsPPmDv5Wgk2PuseyDHlwI7lYGofLwONp71dEieSJQ55KqcPoyq9mpKVup9x5gCVgy1QtyJjvOrni8bOWa3mLBpr2X4JkcrKa38xNv6CGwGnwGN8AN+UUqjnWPEWMFUCQB/sfbPaqXS3nPyxk7gsoBb0Dp85tTqAqZUxTnPNv1q5HpZfmieSWfZf1ipWsSN75Ln2v3Fo7ZsWmHlmJTlWyeiUU1lzR/BP3gVo433fU/Ji7FsDqNaAunWsqr/2mNaBcsZPubZkAw6t15Q+mUoCOUTM6vVwDyI9TF6Nh2oFCcdVcrZsrOxnJ+vmTjEby1hV2Rh/Ae6umN9YkmOVJxKW9XOHqhvMH4faaXOrPNRck7RcZpc2Swd437r6eV1ZrKCJTpoKfsv+SPLSBRI35jx25jad56IfbbFReTYsf91oQL1K7w5t7LIVakllY06nbVZAXSvUkngqY2x1a71agrlhQL1qPrXKnCoTvsXQDk3ZCokKW+jMnQpcx/NmVUDdOsfp5CkbZNXf4gg95UBLPh09gzX5q59dG9/byqJlDFbJX9n91nHP97YHgQTU22Octk0rrfAK/qwyc6Q5fVaVZWM5IQIbASSFIxgSKAtAHZpV5U8cNSsAVtgc6uFwGz8zRVHb52ylSoAi2BacMkycSj9vxPFiIGV9a98kx0cgQAELEq3U+n+BitU2zxHsUbhWepWKK4n0ToG2dw5Xa1cNhjIqwbgVaCdHc06VyVptr6BIMKy8XNbX57L8DIDgguNcQVuVOXvW2c9+9j47LLCofguSXQ5swUe5uYAYe9lPBo5T6yRzwSTGxkhwLiDk7AjaJBasOlUQp98MotJeiQbfFYR6n+fZP70uP4wlDOx14qjae9dyCfqtBLfIgeoCDpq2GUvJGasMZIZTJJg0nlZGyZ49qYytVVWrBmNZwQRDBpBTgYHMNxnTHnI73GfJgGPpM8G3PXmC2pax1k9zx89b4WQO6bcgqvX3hvH0HDJSDqw2GUNlmfpjLK16myvGsji51+eSHeaKOUuGbH/w02LmMUeFXAg6h3NNssIcKbk2P73P/3OuBBJkW1Bv77JEhDJjexRrL3M5tsZIEOP9HHIJEEmfks8WGSVryhO12xh4r9JxQY0ElMOTBAWcKCuHy+SFTHHwx/KnHYJMyb8rXelKvR6j29bhtWqsan6Yo5Jn5EBlipVpuoQsTh3OOJ5Xi+bQVB/oGCtK+HH26S5JOfpaQoyu9c512r5MnwwDAKubyrpVH0l2GBvyXzqxZbw2Or/JLc5+0pEcY1w/v2deClKm9NEUSwkg322xS+Rb/zaqA+bq52XjaZ8+maP32UU2RhWM9pqf/tslWKZLyYfDFNlZupBONIb2mpqTKtP0V7UQGympxeZpAztutZAfwM7ROWzfOmcFaEuLjaUjaw4bZ/qInmdD2Eyrt/SS8ZOw1g9zna6jY5xX4rsSzuY/udVWQdtQz5Jletbn5MoKprkkSVT6b5ktHD5rlX+Dq61cfJ1V86nsxSKZMybsp7HgPwyrVgS+fKeyFfS28TKm9Du9aa7wcej++snTVdxa5jjbYUXcuBRbtopdN9+0ibx5N/utMg9nuov/U/avWJb9WmaDsRzft8jHNAbYtdj9Fh8o39keBBJQb49x2m1byejJplN2yrOH5XXbvdOccIGyoG2R07uq/8NVEL+HzbB63qIST8ZCwLrsnQyW53j3smcJQFa9b84YcT44K+seyLLOu6qPgidJmc28GGHljoIEiZ+xzEoWcQgFphIr5Uj43KFUrmWyXm1nwFtWpRf1rWRrXQZ1IAxnpVYQ1+U3fLfgrM4wECyRT4cTjR3J4UoRB4xeWNX2zZLRnSkvLexax6pFp7S8r+U7Ja/YqCZZNI/WabvDx6Z0znBVX7Jj1TzZVePV2rcWnut8Z7N0wDrvrO/uij6XnZrSA3PavOyeVTZ2s9+3FZ637nzS5imZswrNXrNjw58BHcpKBZlDW9Fq65ax2ow5Xu0gA+vI2mbOv81gsRVkKm1YTSAB9WpG+UYIHGwEFh1KdrA1aIMvlgG2BcBKT/0s2gYfuctv52SoYhhvYxg3hIPhRODteJKnPY9WXq0SbzTxseoU3OLW8vM1u3yw88JdQmBRmfwueXleEgK7GYHNmk/8Dyu/y377ezNtxW42DOnOHkYgAfUeNuDp7vYiwKAJbJSV1Urn9urBgVurVNg/tT97O/bFfnSXcvhl1/hU0e3W1/EhLnPbv25AbV/18Hes5743920fAhUAOHXZ2Ra7U6XS9hmFtHR3IbBZ88kWMUnhVb7HZtmK3YV/+rFnEkhAvWeOe3q9xQkod7XH10qoMk97l+2d3M6BhjI/B5sIpsenZW/x4ThQ84yH3/1ddbKycmTZ+42UbR+cXFr7uaiNqhHsO1YSaOyVDCv1t9dwfCCdPcwOqbJvHC9OnEMHt2sVw8E5btvt3c57sIfTPnEl/s5WkFSx/zJXCITAegQ2cz45UIyuXnVOw0ZtxXo9zLdD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XULg97//fbfffvt1RzziEbsrXvGKu+SdeUkIhEAIhEAI7C4EElDvLiOZfoRACIRACIRAA4H//e9/3be+9a3ujW98Y/emN72p+8IXvtBd7WpX6x772Md2pz71qRuekK+EQAiEQAiEQAgUgQTUkYUQCIEQCIEQ2EMI/O53v+se9KAHde9///u7a13rWt0lL3nJ7sxnPnN3jGMcozvEIQ6xh1BIN0MgBDabgEqX29zmNt3hD3/47hnPeEb3k5/8pLv+9a/f3eAGN+jufve7d4c61KE2+5V5XghsGQIJqLfMUKQhIRACIRACIbDzCPz3v//tHve4x3V/+tOfuvvf//7dkY985J33sjw5BEJgjyJAr9z61rfuTnrSk3YPechDul//+tfdrW51q+4KV7hCd+c73zkJuz1KGva8ziag3vPGPD0OgRAIgRDYAwl8//vf7x7+8Id3j3nMY7rjHOc4eyCBdDkEQmBnEvjtb3/bvfWtb+2+/OUvd4c5zGG6C1/4wt1lL3vZ7nCHO9zOfG2eHQIHO4EE1Af7EGx+A370ox91P/zhDzurEUpsrEL8+c9/7stwznSmM3VHOMIRml76q1/9qvvOd77T/fvf/+4OechDdkc5ylG6v/71r/29SgT9v2v4Pv/vfSc72cn6e//xj3/036FYvfuoRz1qvzry9a9/vf+bNu21117dH//4x/49ruMd73jdaU5zmv6dMpyvec1r+r8pVbz0pS/dK2h/W3W552tf+1r3hz/8oedwlrOcpX//8PrNb37TffWrX+0/Ovaxj92d/vSn75/NKLz5zW/uufnvi170ot1FLnKRHUYBX87pouvQhz50d7rTna77yEc+0nNgTK585St3X/nKV/rn/ec//+kudrGL9f1UZjlk7Zm4nOpUp+rHURtc+uD7//znP3eMr8+PdrSjdSc+8YkPwvu0pz1t9/Of/7x/n0u/TnKSk/RjU9fUe43tkY50pKV412nvcY973M6ezW9/+9vdL37xi74fxgEDslDyMW6vz/WL7JQ8V3/PeMYz9p8vu8ZtdODSKU95yu4HP/jBQZhqo8vfXvva13aHPexhe7m5+tWv3stNlcLqx0c/+tF+3+nRj370vh/2nmI6ngfGRTvJdsmYNp/tbGfr+ZpL73rXu/qyOLJ98pOfvLvOda5zIPZ///vfe5n529/+tmOu/OUvf9kxr7zjFKc4RT/2YzmpPi0aazyMtXH40pe+1P+bjBgH7Epulo3DCU94wu6b3/xmr2tqbDyT3H33u9/dIXfmvpLiZdfc+WpstOEd73hHL1v0ijEx/2rcWuYr2Xjve9/by6hxvfzlL9994hOf6PD2XE6h/rrWkf/W+Vr6cSmkFX9cJVPve9/7ejm9ylWu0ssw+SKfF7jABXboN+21p7p0d73S+GnjIt27Sld7F71PTs0DjFfJsneRb/JvXMw/FxtB9v/v//5vh93YyPzW12pb6VryoH0bee/U2A9115BJ6egTnOAEHbtU/NmCs5/97L2+oEeKAftwohOdaOWcMjdqLnsW3UbvHv/4x+/3y7fYUi9pmUNnPetZe3u+bD6a58M2De3SN77xje6Xv/xl36dV8rZMry3T8zVH6HpyRd+xzWXzvve973Wvf/3r+1VW/32sYx2r7ztWvnfMYx5zoa4vmzQ1rsaLjm31zVb5INX/RfPO38vm+m++zdgmmIul+/ltvmNOreszjH2VZfO2fLtlgtsqa9psjr373e/uA3h+lz6WHV3HB3jLW97Syxz9aJ5gw65d4hKX6M573vPumCfm36c//enuk5/8ZD+e3n+jG91oh1/12c9+tvvwhz/c31u+Kt1C1ujP85///EkubMTIbeF7E1Bv4cHZSNMYrGtf+9rdPe95z+7GN75xP/Ff9apXdS94wQu65z//+b0Rabkoa3tgLnjBC3YPfvCDuwMOOKD7wAc+0JcLPuEJT+idMNf4fT6jQO5yl7v0Ttszn/nMAwWz/uYAnDve8Y59ICvwFLQKMDiyLsb19re/fb+aQqExhPe4xz36d17vetdrKh/S3ic/+cn9ffp+i1vcYke3h39zOI/gyWUf0MMe9rDubne7Wx+Aeq//ZqQ9h9J+5Stf2TOlSBkfjLTL3sSf/vSn3QMe8IDuPve5T+/4vfzlL+8e+MAHdje5yU26Rz3qUX3CQd+UQuk/5c/xH7P2mTY+9KEP7Zkbv3Kg1uH9spe9rB+r173udX2QMb7qvec4xzm6Rz7ykX3/Wq512lvPM84cGTK5SD6m2lv9vd3tbtfd9ra3bRp771ynjYyg8SGrHASO9J3udKd+jMim8X7iE5/YG1xlsxwwjq+xJRccrqlxETBrs7YLyvAVAJMV95373Ofux/mDH/xg97znPa976lOfeiDHx9+MH2fO+E2xKDn5+Mc/3suJOTV1TfEQUCnH00fzqhJureNgfjz+8Y/v5YsjKmAwtubMGc5whr4EsDWJN2e+7r///t073/nO7r73vW/vqNTcIsv65GqZr/e+9737VVv6xjgYV/rLM8nGve51rwPpvHVka5352jL3pr7TIlOvfvWre9mTpDFmEkEcRDLzqU99qtfJArl99tmnu9/97tfrm1X6Yx1dvRFZnrIR64zBqvm9aA5t9L1TYz8cvykdz0l/xSte0c8hq30Xv/jFd9gCfyOrEnqt13gM2Tg2SnBtnqxKoLbOITIjEFk1Hz1vSq723Xff3j8hh3Rw657+VjnATn8l3CQp6HTzXQKwdLrD+uhlnwuAXL7H/yFDxsW8mTOuU77SlG/W4oO0zjuJs2tc4xq9vdGH4T7m+hu7RtaK96o5P+UzrDN/Vslti74u/WQukBW6WvvdK9it8WyVDZU7bLO93rWaLki/7nWv2+8LZyPZNT6C8b/ZzW7Wf5+/R17Yd/ZGEk6Swt/5f8961rN6OWIntVXSpXXOreKUv28tAgmot9Z4bFprGAWBGifQgRAuK6ocZj+LQrm2XIJF9wuo6x4rdze/+c1751Owylmeeh/jI4i83OUut+N79U5BtiBBwCzjKxC40IUu1H3sYx/r3yWDLpixIkTRlRF429ve1j396U/vjbEMe8tFwQpWrAK+8IUv3OGIMKKcSj8X8+xnP7t/r6v6gh+l7bKy47+tllPeT3rSk/p9QQKcKUYvfelLe4NtddP7BcVveMMb+v+vizGjvH1+rnOda/I5ggOK2WqM52A1bONwfDFlFF01LuUI6aeV16lEylT7W7hO3beovfU84yygJlOt7a1AVsDEmSl5nttG95EpbSmmjKLkiDFnPOvCkVF1wIrv3/Wud+1loMYRUwbXGHJaxvOAMX/Oc57TJxCseLiq3+bP0MGR0TbH/vWvf/UGd1gipx3kzfhNzbWpPk3xGY8ZIy94lAw65znPeaBbsBnKzbJx0E/czEmODDmwkm8OtyZo6uXrzlff58xYXT7f+c7XrwzgKFHAUbTasM58JRsSWJ5rtdBVgb45Ww71OvI/NWaL5L9FrsffaZUpcnrDG97wIMlFQdAd7nCHXgYkfaz2cxLLQV2mP9bV1XNkuZxRzmnZCAwW6a4581tQOb7PO8a2aZ33LtLV4/Gbeq8x5YD/+Mc/7p773Of2euPFL35x/1lLADx8x3gu+5sKLEnkIc9lstc6hyRrVs3HsV2yaikxhjU90pqAq/a2ykF9T3K8dEMFTS960Yt6/YE33TVO2gv22YfSM4v08JDh1Li2+GYtPkjrvMOUjrfqS35UQrnMKWMq+UFPD+3qlLwM+9XKe9G8XaXjWmRNpddnPvOZPhk41NX6qS98LgcutraVXbd6XHZaGzEmj1auyYuFl5e85CUH8T/5h95XtqHGzzwY+hPlg5Ot7ClfJQXb7+8JqLffmDW1eKy0GWOTnaMkkG39aZSxMuJUMyyUiwwuAzTlNHCovUupi8BgGOBVUCFIsXql9G/stHzuc5/rV+Q4ckNF73OBC+VX714FhLKVFRRMc0YoWZfVcApf8GJVsgLqKoG1OlMlUtrnRNy3v/3tvdNJgSptlYGcUthWewS/OC8yTpXhVklgtUDAP0xeKH2TOLBSqnR9qwfUy9pbY4QjXkpOWwJqjpYgQMDGKRgmEFaN+zqOr0TNVa961YM4lz5XraDKwMoJeR6Ogz5YgeakCByH8075nDYztMNSOw7cNa95zT6YHicHjDdnYpz8MFfMB8Z+swJqQT6Hz5zAeXwN5bZlHCqZYvVHyZ9k2bqOfzna68xXgTMm5mM54vqFs6oU+mWd+TrlBGtXrVRWUmc87zdrvrbI9fg7rTL1oQ99qK+WGAdRtbqklJFu1zfliuPAZyoht66uXleWjZ+5J7jnoM4JqFfN70qUbqWAGnsyxSGXuMVBIntcttsiL2MbJJns0ChJPYnKlnnaOoc8c9V8HMqVtgmmVftYZVw3AbeOnifnbKntAbYSDH0Xep5dmrpUJUlWX+pSl+ory8a6flGStyWgnvLNWnyQ1nnH5kpymNsWLapKT2my5Da/SDJ5swPqZfN2lcy2yJrqikc/+tG9nzX0L9mDW97ylp2KO4sgrQH1uE1VOSCI5jPz9SQdyc7Yny1fTlUijotsdFXl8Rn4FLYT5Np9CCSg3n3G8kA9qQktSLSaRqlQNBSnkszWUqpSRvZL27+sFEmAx2n27Np/NVQge++9d1/mImhQuuUaKyBtEWwop+UEjwNqP+nCeAk67DUeX0poWpURg61Eh0GRvbSCVspSKbnAYhhQe5cATnBjD5J+K+N5ylOeMrnKu2qFd1FAXfdpGz6UbQXUDAEnUt8FlMPV1KET0LpCLWAX4HB2ZOCtyFr5Ps95znOQQL51Sgz7vaq99UyOLQNIdloCauWoggArqNjMDajJrxXeuiRTZJ8rOOZUMMLkViA8vDhP9nJzbGusFq2g1DywUisho0pDUkiwXlfJtpUOsjW8tMcK4jBosGL9tKc9rR8v7JYF1Iw/h4+DLMDFT78qEKoxI2ucdBl+z53Klg/ltnUcBCYCdCshlbhqlaf63rrzlZMsoFQVYjXae+2Hs1dzrHeWOd/1/kUBdXGv8sl15H9nr1C3ypTxVo0zrpbRd/0mP+NkjvGY0h+CW7bFan6rrl5HlkvnCYAElqoFhlVMw7Hc6Py299dWnGJQc8g77KP1+VQgv+q9Q11N59neIYkrmFEJwFbSJYtkzv040H0CYBVfrbZ7rFdqDCW4ya62l05Zd44us3mt85Fc0edsHP0iyKgVvrntaRkP/OkpXJXoCpDwH1apeb/y8Pe85z29vRQwqSLj01TyYehjrTOurb7ZKh+k1UeqqjByhi9bh5OVVnbV6vRUQD3HZxjK8bJ5u874LpI1OsFKr8CdLhJgDy+JJ7Z86MMu8wHqXltiJE/JI1nhH/KZ7cf2Pgs5w6rJ4Rwv27CsemGRnl2HSb67NQkkoN6a47LhVk1NaIGwoIBTItvakgmeUma1p5ghqr0g9T7P5awzkoKPqRJknXNgkYMkBNTlNAydpQqw1y3xnQJn36AVRA4TxctwaqN+CHyUcQ0D6uFKW+2Z1h7Zyamy6bkBteDe3mtBvdV+ZZccJwcE1QEiDF5Lllu/WwLUCqwEc4yopAbu47L+FgGsfre0t56Hn75xxFe1VwKD4ykRwLiNtzCs08bhloUKHoZJiqlAdvj8KonV5lr1nHp/zQPzjFMuoBOkCDArUC/Z5tTp09jxHZZL+htZVfIpMCbDrSvUHFttNUfH2woEEPW5/bKSN7XfuNpTAXXrOEhS2Y4hAaLs2rtl9de91pmv+uj7go1hH8wZSaPNDKhrRUgQQK+tI/87O6BulSkHDo3lq8YHM/t1a7V2LAel+zCnu29605v2+kNikw5p0dUSsu6xEin5sUqWOfUO4jKXaoVtzgr1qvk9ZDBOXu6Mku/aYlLnVkjyjt+rTVgbD1sNlIta1Ron/Frm11RSVyLEGSvmd52F0vIs31lk89aZj7UVilxJPg63jLSsmA/b2roKWSv+tpIN90yPfYAxBwE//YK/QNS2rynZbRnXFt9MUCfZYeFikQ/S6iP5HvtpjM1ZCU+r86oCHLjF9resULf4DOWrrJq3rXK2TNbGCxKLktytsjHVJpUJVvSd6yPRLbgebheoe8Yl+ov0moSiihC6TKn6sLx8HSb57tYkkIB6a47Lhlu1zFHhDLVO5kXKqLLLVQJd72MIObdW3pbtEbRSydm2QuoaOy1K0igvTj7lPMzKO/BBMN9ats5JtBonwGdMrHRY6ZNN1EYG5RGPeES/alr7Lx1qMdyXowSJI834c+gcElMlY3MDan2mqBloe9nqORIfHHb91++dEVAzsIJ5ZbJWlwVr46BzlRCu095yDiUu9NUYLAuoseakC4g4Py371aba22pMZdOV9JO1cfme/XQcKIGbg7cq4Kv3eQeZ5JyM21l7yDhagmJZ85Jt2fJKOBUfQa4kAuetftbISoX5KvnkLIFVQciwJP2LX/xiL+fGd6r8rfZF2085DPq1p+Z46ziYI8o2nZnAOXYwWjmtq2Rp+Pd15uvPfvazfrzsfatVg5rDtlBIFtSqvQBumYO2LKga8rD6TW+tI/87O6BulSmyRM4l8IblrTUXrcopyR4GNFPBWO0F5KSTS05ni662Qk6/1buXybKVNNsczAkrahsJbFfNb7aEPdpVJd/mHV1jlVHATKdMBdQqLySo8FWtJRFdemSdOTU1hiW/Dg4kD+MVvmXPX6RX15mP5uVwb/5UIru1j616HjtbGoYVGrVdgv6jvwRmKpLGiYtxADsluy3juso3E7RLRq7yQayaOiti1bzTbpfEN3sqkW+1nV6XDLNQoFpiVcl3i89g/rTM29ZxXaav6XnbqdjLcfn00Ca3yoZtehLNw8C89KLSeBWLdCM5HSfVq4rEd+jERWNMviQvbKFiG/NTYutIwtb/bgLqrT9Gs1o4NaEpFo41p35q5aY1IKnDUmTvyvGv9ymJkoGz+r0oYKKYBQhKjUp5jZ2lynRbzRBw1k89CVAoNXvJFp1kPO6Hvtr3TNFxYCg0TpoMcJ0AKQkgoKwMoj1HdVpynfDJ4EogKAeqA6JaHPQKTKzgCLpcxVDmu4KOUvxOFtfmcmp3RkAt22ysvEfZ4UZWqJe112FqWNt7zGkTkNa4rwqoh7x2dkBdgaVVSE5XnXUDZxEAACAASURBVKDL+WcktbkOKHGon3lUp7DrkxUW8jPVTsZYdltwYLVBUMyBlpzxrlrFFXRbQRCgKCvz394lePMMe+1drQF1rVB7p4B50QEtVg2nAuApuV30bs6fMxMEsHXStvklEChWrYpsnflaVR4SeAIOY1KrRJJmtpzoh5W40jWrEmBVkmeMyqmuQ9dUk9SK0c6Yr8bMIXacUrrPCmbLVfpymUzZdlBybqV6qGMEFc6zEGzUWRL13qlgbKg/6GKsVulqVR4SamSidPeq7QvDMdhIQN0yvxeVXm/kvYvma8moFSr2zLkJ44DaKiVe5Jo+qtVVgZRAoqXCbNkY+kk4NmB8TkmLvC2aQ+vMR6vu48PuJNMkU6cqZuYE+GPbSebZ8frFi9KRZN+7yagqIPpWZdSQsfbSzRIgi4KmlnFd5ZvRWcZ3lQ8iGf/5z39+5byzeOEgWQl6iSVly5KsfsVAAk21iIrCVQF1i88wpTun5k+LjNV3lulrwS39w+esbVXGdGiTWwNq/p6thMODY9lG+qoO4CUXKnzYufLlyj+sE+TZvyl/WH/Ijl/xcADenEqTdbjlu7ueQALqXc98p7+RkqH8KWZ7rgRMFAPnhDF2UvGq34TVSMbRaraDH+wRYnQEnDLLDg2ikGVyh++70pWu1CscJdZWcgVRLgqPc+j3TTltnO2hQhHIcHqt2FH2Mqje4QRKTqJ+2K+tTE2g0bI6TcFRYNrv+9orM+gnvxwewfkWtOFk1YYBdXKkPXP+rrRHoGHljUK1H5ZT47AeJYhYWJkUTDDUyqllezEe9q1K2wThTv4WIFGoVgQ458ZiyNpzGDmKnaNLAVPQVhit/ikBrvHVPkGXy75037Uyh7ckgoBQibtVDisiVuo5UlaKcLRC7QR0jKy418+ScSqWXa3tlfnmqBgLTqG+cUZkap2uPpQPn3P0tVdwZgzqp8yqvyVfGK7K7ra2EVOObf1UjUw1NjjiZH9xBQD203EarFjjjp0VdMbcGE210+fmnO+aG052x9pKJ2eHLPmpIrLK2VH9wAEyHzhNHOs6jGhqrpE17TT22mfVwsqDuWPl0iFUVjH8reZzyRhZ5kSSN6s25oH/luhpGQdcOC/ebZVYMCi5QN702Vzyb8mA+gmaRXI1Z75aUSArHHNsyXyVt9Mz5j19Yo9v/ebqqvlaTqF7jIXx1T+6oX4CbB3Zap2v+ElOCaL8NItxMAdaL2O2TKaqygdn+qecUavNzhSgu/SxLt+rPdfGU2JM+0p/0OFWmgUd3r1IV0sYqfIgT8ZneCaGd9NLPpN4IctsxFDn1dkd9Cg9y0Zw/ukTupnuWqUzV81v1QvauNnvHY592WIJZXPG3DPf6AfvFUBhYSURb8k2CUlzyrgofaefBTZknY7Cc/gzSGNZGY+h57NPGLOlOAqqW4PzVXNIMEPfL5uPZMZvVY/1C9vM1tN7ZRv1cbNsET2vsg0D4+Lf7DdGAmF6gd9BvuyZpislIS1ASKTrF12KF5089rFWjSvbNSUPU76Z57f4IMt8JDaGja1fZ6HXyJzFA/rYIgVfzvyhm3Hno2Gyrs9Qvl3L/CHLy2S2ZHiVrNX3sNIH+tOz2Vl+jgS2RZ+xzVvkV7GZ5hyb5lnGU2ITYwkOvq6LbNDP9SsvfiqSjLDjlbStgJo84cwGkS/joUpyqGdb9Xu+t/UJJKDe+mO027RQplKpDGU09ZNXnLJyakqx6bzPBYsUG0O8qy4HkTnYiEFvdTim2jZc4ZFoqCz4OiV26/SZgeb8Mhyy0gf3VeMnIaJ0c86hOruyDzLOxoiTvWhfltV1QfBGZYMDauXbNWYjYaMdnMB1f0ZmV/LaCu/aTBkbrmphvxnjvIzR1HwVsHPi64yJdRgvk6nhc0rON1OvTulqziUnnlMqwTGe/3XyslUftoEzvDOvlvm9M9+/Jzx7M+fjzuBFfwtu6e9FdrjmEXmRvN2Vvkf1udUHObh8pJ0xNnOfWawcUlaH5c55Vtldz1hm35f5AMMqBEnyg8N/ndP33LMxAgmoN8Yvd69BQGBppXd8svHwEfbFWDGW0Zv6iZY1XrdlvrrolO+d2UAr2zKzsqG5QiAE2gksO3G5/SnrfXM8X60MKzOv6pP1nra1vi2RanV1+HusUy2URLVSNi4531q9SWtCIARCYDmBuVvUwnV7E0hAvb3Hb1u1Xikmh2nVCsTwJOht1cEFjRVQSxLUvq1d0afxQVa74p15RwjsDgQE1M5JqDMUdkWfhvPVyph9tcqBlZtv9wtL16qTpH1P+e2yhOt2Z5H2h0AI7P4EKqC2vWsrVAnu/sS3Rg8TUG+NcdgjWuFAMaVTq8qnldLYY7OzSqJ3FWxlPvaSWZ3RJ3ul7YndFQpWCRjeytS2eon1rhqPvCcElhGw387hUE5SttXD3l+Hye2KAG84XwWW9J9TeHeHq1WfK7VUoZTtDbvDqKcPIbBnEnCI6b777tufwUKXWURy0J5S9Fy7N4EE1Lv3+KZ3IRACIRACIRACIRACIRACIRACO4lAAuqdBDaPDYEQCIEQCIEQCIEQCIEQCIEQ2L0JJKDevcc3vQuBEAiBEAiBEAiBEAiBEAiBENhJBBJQ7ySweWwIhEAIhEAIhEAIhEAIhEAIhMDuTSAB9e49vuldCIRACIRACIRACIRACIRACITATiKQgHongc1jQyAEQiAEQiAEQiAEQiAEQiAEdm8CCah37/FN70IgBEIgBEIgBEIgBEIgBEIgBHYSgQTUOwlsHhsCIRACIRACIRACIRACIRACIbB7E0hAvXuPb3oXAiEQAiEQAiEQAiEQAiEQAiGwkwgkoN5JYPPYEAiBEAiBEAiBEAiBEAiBEAiB3ZtAAurde3z73h1wwAHd29/+9u6oRz1qd9GLXnQP6HG6GAIhsCcQeM973tMd4QhH6C584Qt3hzjEIfaELqePIRACIRACIRACW4xAAuotNiA7ozkf/vCHu89//vPdne50p+7Qhz70znhFnhkCIRACu5zAf/7zn+7pT396d45znGOXJQt/+9vfdm9605u6H/3oR90pT3nK7tvf/nZ37GMfu7vhDW/Y/ztXCITANAHz9Rvf+Eb3sY99rLva1a7WHe94xwuqEAiBENgtCCSg3i2GcXEnvvOd73RPetKTukc96lHd0Y9+9N28t+leCITAnkbgV7/6VffABz6wu//979+d7GQn22ndV+nzlre8pXvWs57VPeYxj+nOec5z9u/y+f7779+///a3v3239957Z7V8p41CHrzdCPzpT3/qPvShD3WveMUruve///3dkY985O5+97tfd4tb3CIJ/u02mGlvCITAQgIJqHdj4ZANfshDHtKd+9zn7q561avuxj1N10IgBPZkAlaMv/Wtb3X3vve9u0Md6lA7BYVtM/e61736wOBc5zrXQd6hEugud7lL99SnPnWXrZbvlI7moSGwCQQkmmzJuOc979md+tSn7q5+9av380ZVx2EPe9hNeEMeEQIhEAJbh0AC6q0zFpvekq997Wvdgx70oO6Zz3xmd/zjH3/Tn58HhkAIhMBWIPCzn/2su9vd7tavHJ/85Cff9Cb94Ac/6Eu6L3GJS3QPfvCDJ4N2CcwHPOAB3Wc/+9nu5S9/eXfCE55w09uRB4bAdiEgwXXnO9+522effboLXOACqdrYLgOXdoZACMwikIB6FrbtcdNzn/vc7oc//GH38Ic/fKet2mwPEmllCITA7kzgX//6V3ff+963L8O+wQ1usOldffKTn9zd/e5379773vd2l770pRc+/33ve193mctcpnvBC17Ql7TmCoE9kYDVaXPmuMc97k6Zj3si0/Q5BEJgaxNIQL21x2d26/7xj39097jHPbrznve83Y1vfOMdz/n73//eff3rX+/+/Oc/958d6UhH6v/917/+tS/FOtGJTrQyk+y7X/nKVzrvcB3+8IfvznzmM/en7X71q1/tfve73/Wfn+AEJ+j/Jqj/73//2x3ykIfsjnKUo/T7pjjA9la5DnOYw/QlYQ4qsef7cIc7XHflK1+5f4cDgKz8XOxiF+tOc5rTHKht//vf/7pPf/rT3Sc/+cn+O//85z+7G93oRjv2UTo0qN7tPUc72tG6Yx3rWN33v//9vj0u+7kcjGIF6t///nf/2RGPeMQd/fHMd7/73d2Xv/zlvt0chOtc5zo9t6nnn/jEJ+77UGz07bSnPW3385//vO+LC4eTnOQk/b/H7TvjGc/Y81jVtz/+8Y89a23Wh7Oe9awH2Y/m8Jdf/vKX/XtOdapT9eOx6uII6etrXvOanjVel7zkJbuznOUs/Xit+07M8Jhiqy0+/+Y3v7mDjc8wJIuuX//6190rX/nK7sc//nE/fg6futSlLtXLiIs8k5O//e1vvazttdde3V/+8pcd/N1TTD1Lv7yTjAqMnA6Nz7LL897xjnf0Y09GyZp+DWXtN7/5Tc9m2XWmM52p54mxPpMrl3uvfe1r94wxn5qjyphrvliBPelJT9rfS6be9ra3deRB/5RUXuEKV9jBZ9V4+ztZ++hHP9oftOWcBb8G4MCg2o/s7w7e+sUvftEn5vwdg+H81Tefr+qb/c4lD6UP6BMXHUI/1OW9n/nMZ7oPfvCD/ZzA5lrXulY/d6aul73sZd0Xv/jFfpV6M0tK6co73OEO/bx47Wtf28/nRZdxNZbk6olPfGI//+ibRRc5OsMZztDrkj/84Q89X3KA5fAaypeDz05/+tP3crtMP9EtLe/+6U9/epD5h/dYN7ENVh03W+eM2QzntL9hQh+Yh2SQXLjo7WMc4xi9PWuZd5s1X1r0yCq9NdTfbAnb6bPSk/pGd/3f//3fjs/oN3rcuJT9xoZdpJsWXYt07NQYs4N0CvvFRvrn97//fS/PF7nIRQ6kV5bpHu175CMf2R+E+t3vfre302TdHL7GNa6xYw77m60U/AHzQP8+9alP9fqc/mH3y0cpXbVMJ+grHVA6hc3zTO8Zyw5u7ErNEe8529nO1usaHMx1esS8VK5uXuIy9J+Wyeac8Vv03tZfMNDvd73rXd1PfvKT3saxFeWv4Df0WZb5Y2Ofxb3s8pTMlH31bszoSfPyFKc4RW9HFvlKdZ9nj22ethl/c6L8JvJvPNgdFZd8xqHt9r03v/nN/dzw337RZiyz3rWIMb3ClzDeiy5jyk4Z92X9dT8baf7y/cZX+cxD2V6qxPLHbUEgAfW2GKb1G0mhWKlR8n3BC17wQA/g9D70oQ/tPv7xj3evetWr+pNpKdq73vWu3fnPf/6+dHLVaeAcOc9g3AQ8ZdApQM+55jWv2Tv2DEE5mfZSVXDPYNpvSJEqSRcUuleppAOGbnKTm/QHqflcYHirW92qu+Md79gbB8+kzPyd0r3ZzW7Wt5djKIlwu9vdbscexql3M6DXu971esdXXz2P44vXhS50ob6ks95hTyaDrK0+01cB/OMe97jeULT0rZxjDv8TnvCE7nWve113utOdrh+Tul+bb3vb267VN46OVTDPeP3rX98HjnXV35TCvvrVr24qgyUXvvuGN7yhe/azn92PaXE2luRozjs5l9e//vX7+4vtWKKxecQjHtEb5LOf/ez9n427Q56cA8A4ap+2cRaUEtZeWZ/jKgmD6xTTepZgS5JJv8gKg0sWljks5pJyX/KhH4x4Pc+q6GUve9l+Ln3gAx/o9/ByQsmL9lmlYVjvc5/79Pd793Oe85xOYOlgHo40B8Bz8Km2TM1Rc84Bg4wxuSWH9uvqk3nAITCfOaSPfexjD+SILtIg2ibwM/9LpgVv5iA+nJa6PvKRj/TOiDk8nr8VZLf0bSwP+oqdQ72MozFxvfWtb+05kXHMfedhD3tYL5sCyvGlfXSCOXrMYx5zfaW54I5qL1aevSwxJeCkowREvitp4j7JF3JEfvSPXqavlIiTA849WcF8vLpdq33+9sY3vrF37l1keJl+coBay7s5z626ac78nzMQU/LvOcaYLhA0XP7yl2+ed+bWZsyXFj3SqrfMIfOUXWODx33T3yndWWzMB/NdoqPlahljz6PLtIvtdZFT8iuZKUiWzFzFUuDpGWT+fOc730Ibzf7TKbe5zW36uU5/GF86lF763Oc+15/iX/5Fi06gB227oFMf/ehH9+8fyo6zDkrHfOELX+jPRfBd2znoGX+nR/glbL9AXGLAOJUdGvtPU7K57viteu+qMZaopFfoCefmkBPJyOc973m9nSiGO8Nn4T/xYfh9ZcPICH2lQpKdm3rvsE+L5Host3QQvSm4Jo/8MJ+xDeyihCvd6L8l4vAof3YZ4/Oc5zy9f0LWBc01HyXRbVnAkk4l14L6Zf213ZLvwnaxl2XnJWYlA7R7lY+9arzz961HIAH11huTTWkRx+6mN71p94xnPGPHabTDB1NyDOfQ+WTABLSrVmHqOYJpQekLX/jCfhXTJRv3kpe8pC+PrFXEcjIZrirHZEgpPBdHksJxaQ9jJXCSEa7L6pln+twqnO95D2U73B+u5NL9Dg4SZEy9u5INFGe1pz7jeDFKlDvHloMxdKKtDrjHO/R53b49/vGPPxDfqftb+4YhI8JQWUGo5ABmTlV96Utf2o9Ha4Ahs3zd6163N75V1io4U8IqwOK8z3nnmO2UgGvjkA2DxYmxD7W2LDCaxowhevGLX3ygU+vJkKBfcDBmOvUsbbCyy1kby9C4fe4nTxI3Jae+Q+61w9/MJRl8jtqUbJNLlzlBjo3NMAGC/c1vfvPeoawDr6bmqLEWTAjwJZmucpWrHKi0uFZTlT5LOqxa2VDCLAFm5b7mm/lPDsw1q0l16SPnl/xP9ZED0tK3KXmwKqD/xznOcXboA/3nQGsbx7b6JpgWhI4vsqovxsP3N+uyuoWH1ftKQC569jigNs7kUqJnqt/+LoGEvTnAabOyRLbqVxnMYXNjv/3265MJdFSLfvrSl7601ruH868SLQINPId6ezN1zrIxmpJ/MijpycnFAbOWeaeCZ6PzpUWPcO5b9ZY5JIHE8ZYAGvcNmymZEbDTRVbLWnV72dZVY0xPaYvgua46G0CQwD+wCryKJXmhowTGq2x09dE7h9vTKnljpbMC+XV0gnnkRH5Bnvk35vu9732ve9GLXtQHyvXzXZU8kBQT5NfFvtDR/Clj3CKb64xf63sXzZfSx/Tn8IwH/PkzKgCK4UZ8lim94DPvtNpfiyNVISkhQmcaw6n3jvszxXXsG7jHSrTEYumBerZxK9tAlv132Y9VjOk1epefo0pxLC/sD/1L9s3bZf3VZsmEoS9dY8SnMSa5dj8CCah3vzHte1QHgjztaU+bLFEcKi7lOZxGAa/VNgqjJXsmC8gYKdO0uiVYoOj8fwXY1RaKrjWgHgednlHZTQG8QMF7Kb1hMD78Xq0Izg2orZbf8pa37J2L4Tvqc8afst6IcZpiU0FDS9/KIbOKKLCTYJBcsJLJiWFMZVRbnS795OAPjQBjaUXfKohgcs475wTUDLEVZ7JQzrwgQnBBNjkOw4uj4/tKocdjMvUs9/pcwMjg1irGMnWAhfGxQowFB4uzxpmQCScrxmIq2LR6YLVJ6bjfhB+PSa1EWQGRfRcITzkXyl7db4wlOsqhqHZXll+JJedXifmiq/YdK2Ectkf7VQEoFxzqAQ6GsRTEj/totYCT0NI3jq4xreQVrvvuu2+/ImW1vcbCqod21HaGeqe5MVXWvUrnzVX1Jb9WqlYlG0v2yIGEnKSj1Q4O+9Q8kAQouTEGSirLqSsdKoFC13KIOay4tegniZl13l1612q5ZAqZtLo11tucyc3SOcvGxOqiFaWhbI6d3CG/RfMOd/N2o/OlRY8Yv1a9pb301q1vfeu+xL8loDYn6HayKMBt1e3jgHrZGA/HxGqvlXDVQzU365yAZbqHLEksSHCustGL7EPpMjas5t26OkEVAP1sLllxr2QMefATXhLj9Eldkqx+EWXcN58LuCo4mxtQLxq/1vcumi9DWzQ+Q4K8qGwqhnN9lkUyY5FB5c3lLne5AwWKKg7odj4Je7ZZATUfQNUaH0DCT4LDeyQQ+Sm1Em8+2SJkS4EE8yrGkiuCZIsJ7Nl4PrKXZJ9d5CMv6+8nPvGJ3sYJwFXSuBJQz7XA2+e+BNTbZ6zWaukq55JBkEETNMo4c54EBVZi1tnXYeXY6qWSYyvCjKeyluFvXs9V4MO9imV0vUMgK0PP8R4fuFbvEihx8OcG1Ayf0iWOjtKe8Z5MSttKWT2fk6vMyoWnsm48x6vvgiUrEhUQMjqy6JxlCrje29K3Cm6NmQSCFQFZW44WIyfDL6hqcbpK2VuBXPb9Oe+ssZNosVrHMAk07Fez4ozxOAvt//Vn7NhMTQLPkzgiE4KT8ZhznOy75ljZkze+am/zsglmTDnUVnStInuOd8m+WxUdZpwXVV9UAkqiozL59c6hfJfMTDlt9X1Bl9KzcSWHv9fcXhX8Tb1zGQMOiT6T9XEfOd6SXC194+SSdfLAeSGnAgT77Ty79sXV3m6yYIVDEkvSyLybyvCv0nlrKdDBlyvxIEAW+I+30AyfW2WCdNRYN61KLOkn/SYZYv5KUnIUyVidhVEBdat+GstXJTHGLIbzD3cVLqotjNNUQL0ZOmfVeBhPtsQ/2mKFmL2xdWhKLyyad96zGfOlRY/4mahWvSUpImFh3kjQrQqoydTzn//8XveY9+MKs1U8W8fYcwQtggf/9g97WnOzhSUdxi+QIFxlo5fNi7EdWFcn1Gq+BJB5zC5LyuMt6MFTG4d6lU/EJo+3lUguSu4JzEvHCqzKX7Li7fOhbA77tmz8MG1576IxLtmcOjRxzHCuP7ZIL5TcDitZpto59pXYQ6X5FnH23nvvfkwWrVCX32TRBlO2o+x9vYsPK3ngvA92RfL5KU95yo5EwrqMp+ajd7X2l28nGSXJzN8jN+ZtbflZNV/z9+1HIAH19huzphZTXgy1ktbarzu8cay4ZIMpXsECxbPs4J3hcxhbe0Rk4QQtMqUciuE1V4EP21BZUI4lB48yFbBa1bJiWNe49GduQN0abGy0b+P7670tfeNAyjwL0DmaDLnAUkbfWFDmrQF1lYZZEeLA16FXY2Gb884ph6nKJz3PafRW4YaVCbUKouTXiuiyS4DmGRwSRmvMtNUANk2s/3fYiBVi2WzOGVms7Quescixr8+tuhqXYdJpatyXBdTmqkQPB2q8uj4ui1zUr6qG0C7B4vggrPF9AnROpvLkcR99F4OWvnGkhivU7q09b1aLqjTR3FbxovrCe1dl+Oke1StkoVV/tY45h1XAb2VkuLVieH/tdbaCayWr9mnWd1YF1HXWARk2tlY3yDY2VnlU+VRA3aqfWt9dwRYHlJNLpxjLqcqizdI5Lew58QJP/xbQOPhvWPI9fMaygHoz5kuLHllHbwkA6Fp22nkLywJqezjNAYlccrVMNyzi2jrG4/ttxzCvJNPsLWZrVukefoSAusWOLZsXAnN2wSqjYHYdnSDppGxbia3klGSXhC5bI+CSYJV8pi9qVbM1kbvuCvWq8Wt976KxLdmhd8zZ4TWW/Tk+yzK9UKvjZGJoB8dtnXrveH++cRoniqZKvvk2EmvaZT5U4oSOrj3TniMZV4nldRkvCqhb+6v//ClJF9UdEgfalpLvFs2/Pb+TgHp7jtvKVlcJKQdwakVlyiCUwnMg2DLFOOVEKmVVYuje4d5Q352jwMera5SboN0KlZIspVqU6DgQ8D3OukwlRTs3oBZgekf9puywdJYDoLzIISYb7dv4/npvS984kAIzq7xW+AR2DsOSmZXUsOeSA9KyQm2cOEqcOwG5Azrq8h7Beh0Ws+47FzlMggNZe0Gh0zCHAfXUwXHVHidSW3GofW9jx3TMtJI+w3LqepZxFMQND98aTy77wcgBp6gOQvMdzjN5n+I1dT6AeySrlJaNkxZTcrTMaeYIKmdjqIcJh2VBxbhfFQBatRkfXDeUcff5rvFSAeFQrqn3tPZtkTyQU8kyzrPSWeX0HJDay1gJAGNljttvPPxpKnMfs1Z5X6lEB1+oA8DMy0W/MT11eNPwHasCaskjyU+r1Pbx4SyIsTqItz4rvaXPW/XTOgE19oJVQQynb5FuW3f+r8N51XcXObnuWyb7mzFfWvSIoH984OUivWUb0/77778jAb0soKbf6RTJ60XbQVaxq/m1bIwFC8Z+fKjfsOpF1cQq3SOpJDhaZMfoETpQKfaieVHjaaWPbpHAbNUJEp5WNW1lq4B5zHcccFtpLjlx77h0emh31g2oV41f63sXjXHJpoTB0HejtyUo2S+r8VZK1/VZVumF2uvuLIPa+jdlX6feW/vzJSwlA9ihloC6ZMbJ8PpnPByCRsbr0Ej2Wdv5kvwX5eDYrBrbavsiXdPa35IvB/2yY6rcvD8B9SpNtX3/noB6+47d0pbXKbxWKscZSzdOrVArRxGQTa2uLHtZ7S1jZMcKdU5ATQkqHxKwlqPEwbRKUScRM9Qyovvss8+O79XhGIzpsgM4ShkvO5TMe73DQUn26QjiK7AQgFDOHNt1jVPLoWStfbNyI8vOQNgHLwEg+14HXq176nEFDQ678azaP6v808nPnJk571y2Qu0UcskPGechmzpxvPaGM0Iujonvk2mnol/xilfsg3+l6laLp+StnqW8UkKmfg5Kf+1hNMZO2V10uV8QXKsMvlcr7O4rWav7lzn2ZWSx5LBxjuuAKQ4A569WrpcF1HU4jESEAKjKDjnE9mTqVx1utmzuVntwtMJf7SHjHBNBqz3WAnef2RdZe+nHSYPWvk3JA2bmuNPGOX6cZ3tRvbd+GaAOzbN3TfJIwmjoPHKmlHEOq1b8DAo5kWCqU/TnqnxVMlY8VG+UHqpn1QnsTg0enko8fNeqgNo42usnEcjBpJ/Ilr5OJUhb9FO9f9W7K9ga6t0p3TZn/uOGvZJ9+roON115egAAIABJREFUq5wzDnMD6s2YLy16ROJVULBIb7HH5if9qgRZgFMJ72UBtZOLh/N87gr12LaOx5gelqwZ/tY62TY36Vhzk60xx1bpnmV2jP40h+iSks1xH2uF0SGZkqHlZ6zSCbbgGAOLCcZhGd/SKfQI/Tc8XXyoi8vulP5bN6BeNX4ln/q47L3LbJQ+Cx7dPzxkzeG0EuXlw6zrs6ySGW2yEmvbGRtbh1uO7euyFWo6lc1S/dISUNPzbCifgd/JR6Pr69DI8gWNvwQtX8gKsf9uZbxM16zqryS9OSPJWgmdVRVWc/Rh7tlaBBJQb63x2NTWMMDlANVpv1Z5ZFoZKU6rvYiMOgVlXyvDcvGLX3zl6cDDhlKcSsIcTDE8jKyCUiuf9nte6UpX6oNghzrIGDKMLsqQo8EZ4dhxNmRanX4rWBLM2MMsy8eY1yXDrwStTtG1j1vplhIbhppBr3db5RI0uKx+CkKteGuzVUcZXkZSlpXTLHjSHodJORxHltGeXwGGVSTOvve39I2DzPlQwmkln+Gpn74Z36+/HM5VfRO8WAUQXAo4lD9xXJXIGlOlkcqhvA9P71tUxj0cSwdGMWoMkn2SVnD9t4BE6d+67/RsPx2EoT3mnEkyyfgLbP2/FQhsfObgF4ZSeaP3SvLog6DCODGM7sFIn42hMRIUG/vhmJe8YWrF853vfGfvcFhVrp9h4mwsW50uNmTcvjrfFURbMXHgk0ChTv7meAqorDZwOMmsBBU5rt+urKSAMeF4kA1JEPOSI0i+h3OUE2IV31aH4TM8x/vMjQqsyLVnkV+y2nrRA2TfydjmCBmXwLDyzcnxHkG+MmrtlVwRzE7NX47nsr6R0bE8CCyc52CMlImag8YeY/JNnq2YCTIdjEM+JQuMeTlvtWWBjA9P5+U8GW/jhMuqU89XMRPY1u9LO9FcSatVMHNNko3zWT83VM8ynuaRFRQ6GUdtUclDzvGVxDRHyBcG+ulnxOgKbRbo0qGcR+XYxtd8WKaf3Nfybnq/RTeZr7aUrKtzjLl5ZoVGQmvOCezG1+8Lsw8YslMSUjiQlZZ5txnzRVJ3lR5ZprdUuxhXbRcACNBsWZrqmzknyUYuyAxdQt4Fgex36QYJpmW6Xb9bx1jSg85V5SShTX5UJJjXbGbplVaWq+yYOVIBNQ7KupXt0knmP7+i/JEWncDO8WUEWuahYIZvsUh2BEaCTdsb6F/zUkLZfHPgHbllE/HTFm0s/6n41zkQY9lcd/wwXfTeZQnf0jNkU7WUsy74QGSNXlExUQyn7OOUP7auz8LWsRuqmPgKEgja4d38peF76WN7pjGXpPULJfQanuTavCBrDhEkd3STpL7P6ExzXeLHHOIrSPzTg3QlfUz/mzf8WuPLV/IOTFyrGNNX9mFrmwpIPiuZZMerUrF+kmyqv/wblUT8FnOWrpLwVoHEdkh21E92jm3FKvuTv29tAgmot/b4bKh1jIgARdZw2Wm/G3rJ/yu1sypDYQ33hc557nC/DEXPoFM640PBhs+W+WM8fK/ldPJF7aIkKVOGlWM8LJXnYHAI7TOtQ5Pm9G/dezarb+u+V5DTwn7d5875fu2jFHDttddeOx5RbZQNHv6c1bJ3LHpWa7uMh+qPVTLZ8rzNYrzRPlVbp2Stnk3mHQTTGpBuVt/qZPXx2I/5CvI5w1ZAx1tOWsZi3e9gxQGUZOKAC3haZXDdd7V8/+DSTy1tq+9wTjm2m72/fZ02+O5mzJeWZyz6zmbqkHX73vr9mnf6sEzXtXDwzpLPKRs9rJ6QTLJ67Vqkb1p1QmtfF31v/KsOG31e6/0bfS8/ZhXD1ras+72D892r5GzYl40yrmcd3P1dd3zy/Z1LIAH1zuV7sD5dxpOBksEerxxvpGGlRAS5nEj7wGQglShu9Jo6gGKjz1z3ftlNq6bjPVTrPiffD4EQ2DUErF5b+bYysJGS4l3T2j3vLWyRg6qs+K06/G7Po7Nn93jVdoQ9m056HwIhsF0IJKDeLiM1s53KwzgyyjNlfDfj8vMQSqXtybGaqwxY+WXtc93IOwTUShuV20ydTr6RZ7feq0xNgkCZT64QCIGtTcBqTP2syvinbrZ2y/ec1rFD/qlzA/acnqenqwhUQO3XCpwJ0loFs+q5+XsIhEAI7EoCCah3Je2D4V11kIrSrM1yZpTLOPhKCbSSR3uthqdCz+mmfSf2Pdn7qyTOXlL7Y+tAojnPnHuP/llRWef3uOe+K/eFQAjMJ1A/96ck3X69OOPzWe6sO5X7OiyI/YlO3VmUt+dzVYPZ02qvrG0d9tc7m8Ae3FwhEAIhsJ0IJKDeTqM1s62CaYf+ODTH4Vq5QiAEQmB3IOAQNgfG+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61+7FL35xd/WrX707wQlO0HxfvhgCIbD1Cfzzn//sXvKSl3RXutKVuhOe8IRbv8Fp4YYIJKDeEL7cHAIhEAIhEAIhEALrEfjPf/7TPf3pT+/OcY5zdBe96EUnb/7sZz/bffjDH+7++9//9t853/nOt95L8u0QCIGDlcAvf/nL7glPeEJ3z3veszvucY97sLYlL9+5BBJQ71y+eXoIhEAIhEAIhEAIHIjAa17zmu7Xv/51d8c73rE7xCEOMUnnL3/5S/exj32su/nNb949/vGP725wgxuEYgiEwDYj8JGPfKTbd999u4c85CHd4Q53uG3W+jS3lUAC6lZS+d6mE3jrW9/a3e52t+te8IIXdJe97GW7Rz7ykd273vWu7uUvf3l36lOfetPflwdOE9h///2761//+t3d7na3fjxe+tKX9mOhFPGCF7xgsIVACIRACGwigZ/+9Kfdfe973+7hD394d7KTnWzpk7/1rW9117nOdbp73eteCag3cQzyqBDYVQSUfj/gAQ/ornKVq3QXuchFdtVr855dTCAB9S4Gntf9/wTe+c53dve5z326F77whd15znOe7vnPf373spe9rHvFK16x0skIx80j8MUvfrG74Q1v2D3sYQ/r9/LVuNj7c65znWvzXpQnhUAIhEAI9Dbvhz/8YffgBz+4O9ShDpWAOjIRArs5gfe9733dO97xju5xj3tcVql307FOQL2bDux26Nb//ve/7tOf/nRH0fz85z/vTnGKU3TXuta1Ekzv4sE74IADum9+85vd2972tu5HP/pRd7zjHa/PpJ7lLGdZWIq4i5uY14VACITAbkHgz3/+c3eHO9yhu9GNbtRd+tKXXtmnrFCvRJQvhMCWJyCBduc737kPqE972tNu+famgesTSEC9PrNtc8dvf/vbPkj64x//2O/Vstp4hStcYUd2TED73e9+t/vFL37R9+koRzlK57M//elP/f8f5jCH6Se+YNezXIc85CG7k5zkJP2/KQiHpbiOdrSjdWc84xn7eypQ/uQnP9k5eEW5C+ehStsEbcN7j3zkI/d/+853vtP94x//2PHuM53pTN1Rj3rUWbz1+atf/Wr373//u/P8s571rN2hD33oAz3rG9/4RufACH051alO1Z+yWsGlTKKVA+252tWu1p3udKfrg0v9/cpXvtL94Q9/WNguLPRHSTu2+nD5y1+++8QnPtHZE+e5Stzr1Mdf/epXfd+11XX4wx++bw9GnC+Xe05zmtP0LMfcT3ziEy9k5/vvfve7uy9/+ct9/x2KoXzwSEc6UrfOe3fGYRqtLM985jP3/V8lV7MEpev6MTHe+mi/IpnFaiizv/nNb3p5WnaR12Md61j9V1bNvbltHc8dsrZs/DH76Ec/2n3oQx/qx1y/7MM89rGPPbcJ/X2t7RjrD7J92MMettcxxz/+8futHeZfXfSUvaXmwu9+97s+4LjwhS/cz8uWeUdWzNPPfOYz3Qc/+MFeH/l/iTp6a1dcxv7Nb35zP3f9t8OklPlt1t45LMxnnPSNzF3ykpfsE2D4lS7BlU53krQLG/8/vH7wgx90r33ta/sxodNUqHjOv/71r+4LX/jCDn08xc18OeYxj9msuzzj29/+dq9DtZm9GO4dHuoD8117yXfpZHrMZS5e+9rXPkjCTz/1BZtjHOMYfYKW7ib3dOb3v//9hcNvXtCvP/7xjw+iczdb97G59k0/5SlP6e3K+KKz7bn8+te/3rfdP49+9KO76173ur2Oop/YFHMDf9c6uvwtb3lLz8ccNh/JKfaXuMQluvOe97y9jfHusj3kCMu//e1vvT2jU1wSr9qhP+UHHPGIR+xOecpTduRqbLuK4yKZK1konfWmN72pO/rRj96/wziyqVN6hxyVvdcuc/5sZztbpy0SxYts+ZA7edfnKbvOfzAnPHfO1ervsPk/+clPDsQNS/ZpzN34aW+rPVrEnH8zHGvzbtE7zQ+ysGie0SF4l6+obWwTbmOfhTzRUyUjZNzl2d5/ohOdqNcNrXamfMVWXbFMxlp0xRnOcIbOto2xX7xs+4b5c5e73KW78pWv3C9Y5Nr9CCSg3v3GtO+RYPapT31q95jHPKY3RBTIq171qu5Tn/pU99jHPrY30nUx3hTujW98495omvR///vfu2c+85k7Alql2E4qfN3rXrfDCaA8OTb23d72trftFSCF+KhHPap/581udrPegad47nGPe/Tfq9NM614nH3qva9G75w7R73//++4Wt7hFr+Rf//rX9w5cXfW3n/3sZ92rX/3q7uQnP3n/J/uJlTzb38YBFnTf6la36vcUazsuyvQEWxw+7HwuELvABS7QO/EcFt/nmOD/vOc9r3vgAx/Yc/VMp7baD4dn7afhCNvHbM+y52PJODz0oQ/tPvCBD/Rjx8i4WtkZi3vf+959cO7dnvnKV76ylw1ZUjKwznvnjsOi+1pZklfy2yJXc9rIKCp5F2gaA06Dcb/97W/fy4Hkx8c//vF+HPDkPOLJ+Xjyk5/cO7i2Lrjf+K0z9+a0t3X8teuJT3xinzQij0c4whH6PjznOc/pTxfeaKDQ2g59HOsP88+eMk6YtpHFYm7OcOzJL71hjuy99979gS6r5h1Zee9739sHGOa+sdRn2xme/exnd6c//ennIG++R7+8y3kEAnh98N+cRH0ZJ/WaH/z/vkgn0FdveMMb+v4Yw9K5kqXkbzyn3YPB/e9//wPpHHrInKLn6QhO+53udKc+2OOg7rPPPt397ne/Xu8Yvyc96Ul9wCoJQh+xGfTaOjpEUHu9612vT3J6pqRKXfU3iU0l0YIpMkxejae2kGFOuHmpr55Fr5Fx9uWa17zmjs/Mwze+8Y39PmXBmWeRH/PdPCdXD3rQg3r7RBY9X9BA55rv+rjRxNPU+Hq2NtHFFRDX97AkJ5Ktxsu80A66iI4q2+0z40YGBI+u1nHwbnJ497vffUeSRxJCwH6b29ymX0VzTXEoe+esE0nidd7ru8tkjh0tnSWQKhslgULOcCF7U3pHIMoHIQP0tf6tsuXF3KID3cLuXvGKV+zv5RfQ5/yb8m3WnavD77fqyrL5Y/kbc1/HHq1i3vpO/Vk1z8zPVl9x6r3G/a53vWt3/vOfv9ebxqKVXauuWCVjkrEtukKyeKqvi+Sk+stvoHdy7X4EElDvfmPaOx+CQFkwTmVdVWp2znOeszealRGmnDlHDIgghyJzCRYoSBfj75RRDlWVq0yVovmevbdjZ0lZNwNd+6On7qX4b3KTm3SXu9zlDvTuuUOkL5xbCtkql35Vn63YOXzL6vvQsfHfjDKn3E+UCJ4oPxlwwQnnVTAisJIBx+5CF7pQH1Bz8DDm5HgGp5Hzwpn13PqdUYoVW05e8eDkVUBWylaAISlhlWbYxil243Gz8uCwN47X8N2yr95jLKxqrfPeueOw6D7vbmXJ6WmRqzlttFpqHLAuefccTr2D2fzNOMu2c8Kn5gj5dqmEWGfuzWlvy/jrBxnmnFjJtMLiIse3vOUt+zk21A07sx2L9IdVXCui5o7klGBOIGHO1L5S405GJAcl81rmnZU/1SH6LVAsvSeYFjTtzKvGRhVIvYts+O9qz0beX4EPHlUuLEl6mctcpg868Jma01benBR9nOMcp9c9Vv8Fl9opiKrL37xDwmi//fbrg5hKxA31v4CDLWBHPLtVd2kb/WZVzL3Gvy5JT/pKkqBsj0BC4EdXDxOi2qg/gm0BpWDI6rIgk9618qbtn/vc5/pnSnJKOFgRnuLj+Wc/+9n7eUL+zPepgHcjY1f3eq720M/DCiy2RhBJXhzMWRVMU/O9Djn63ve+1z33uc/tA/9WXU4OBSwnPelJd3SHDiQHVj7ZOfZjzKEStM961rN22DsPmHqvz8f3S1wsk7lnPOMZPfexziJngn1JpGtc4xrdmIdEAjmQmB/2aZUt18fS5fyf4XhXn7R3M05WX8ffmZK/sZ+hrS32yErqKuaSNi3vFGSummdWnse+YgWwkmBs6ZDn1HvJH/kvX7PV3rXoClWaU3ZxKGN8pFZdMeUXL9MRKk0kf2qObYY+yTO2DoEE1FtnLDatJQwyB6uCvHpwZcjsW6awqjyVsmZABOAbCajLcRVoDoNx768sY63kjZWk4FFpFkfLKu74/jlw9MUqsKy2wEhAZkWEMyLg58BwbIaGVMChbRz8Cq4ofQ4cB4ijL/DnzFpdGxs6pWP4y7bvtddeC52zyjiXgRk7JTLB2mjV6Gtf+9raAbV2CJysgAxZVkDlt085+eu8d84YLLtHKVsLSwmgCqRWydVG2sjwk2GOlrE35la8OBFWGLEkS1NzRPkalu5fZ+7NaW+Lg0FOOTDm01C+yYXPzYGNGvWWdixKyElkWRUS4GkP/aAUbvzTQAIiTrT5q4KlZd5x/Dkttc2jxotesvpt3u6siwx96Utf6ld1qwKAjlBy/va3v70jyxu5yL/gb5jY9E6ru96J93hO+7ufbDHe+i9RKFFx1ate9SA2wueSkJIY5mcF7WPHcTh3yfwwoF6mu7RNQCaQVFIuiOLQW9mXYOTMSgjrp3ESfH/+858/SHBbq7H0bFWXSBINV348R9/pfMkBOl2Z8lQAKClR83tXBNS2YYx1mb5bOce8qpTIyqI91GXnBQjumavLMZJ0sJpf9nIcEBsvh4ZKrkgWD30LYydoU1Uy5D/muErm+CTeMdZZ5q/5rIrMiuWQhySZCjAJ4nHFzSpbXskMCQYyT8YlVYZJgp0VUC/zd1qC26G8LrNH5sCyeV5JvpZ3lnwum2fj5JuKD4kQ89U4jU+qH75XMsf2Ad9RZSAxPR7vCsbHfW7VFZ7N71kmY6oMW3XFugG170/N/Y3YhNy7dQgkoN46Y7FpLbGypjSMIquVqXo4BcZwDh0yho4zYYV1WUCtLE7pGSfYRVlzjpRsUnQcKSV4HLbhKtPQKeAcM7pDo6ic03MEL9rt2syAWnZbIM/xsiIiQGUcOAKM+DDgqP2JnFaBlVVcQbc9nVNtGgfU40Fc5JxV/4vH0Bmi8DkWF7vYxfoxHK+WtAQyVhyMBaeBAzQOIjgfnJF13rtpArrgQYtYriNXc9tofAVvnFOrHdibE/8fe3cBLMttrAF4wuQwMzODw4kDDtphZoeZmclhZmZmjuMwkxNDHI4dZmaGV5/q9Snd8cyOds/ugXt7qly2z86MpF+t7v67WxqOpoxJ7SiOrRFtz7v2FulvzL/1uvvuu5dX6L8MLuJPTpXIK93luFm3snb1peoh9qYv0ocxR79FfwiYkTv7eVUFwPkjH/lIt+eeexYiAfv+Ve9P99usdRf746xrGRPBI8E08r4RpXacR8Ew+4URHeRT1rzWuYtgPpZN678r1jR8tU/PCczZh0pmlMGTUwE3erdfBs+JFYyoZWaW4ziPDglCrS/kU0bWFx5ij7990jKZtQwLfEbmOcYabdpapCyXnu5nv8YwHsuo9m0khz62IpApeC3jMKExpzoqDQQZYhvU2Drz9wj40e+qr+aZB88LAgrsIquCUNqs97XXtovNpIdVWdUVWd7DZpJt+JtPtkXGVxUFHyHs65TMybjKkpvTWfY/9J9AiSCSoKxAHOJYX6223H0wUMbOL5Dtt+9XAH1Znyqbx98JHy3kz5hUIvh7P0nityl71LLOW9oMnTu1zmpdYd1Y2yq7+IhDhJo/qo9sGN3JhvHZYlviPPZuSlfQ/yqzpmSsr2fozSHbYay1X6xKhv5i1+i1/vflk1AvYvm2zzNJqLfPXDX3tF/qVD9IcdblkH5jwEUdlUeuJ0MdBp1C7Ge/+qWQ8f8cAZknTjQlN1Ru3jzw3o3GYt+fIIDsB2P07Gc/uxBkzrtS7JpQx/5EmTOENvZ7wyycvLokeMqx9/sYoUbeZOQYmNoZsg+bg8spYYSGnm8h1DBlwKYMR8xZS7uLzkPrc2MkaR65am1r1n1xkB7jyFlnHEMupxyYedfeIv1tmX/v1ed+KeMi7Y0909KPWVtGrD9nKCCbMuoc9SlnLfoyJitRXqicXFbbWgqdpoR21YQ6tmkgjLFnWl+d6rxeQh3bTxAIgZ66vLWeoyHCGHu5ZekFQOlAAcYhB31ovlsIdYsO0TcBK0GqCJ6qUPB+2Vn6OnRtyDCyQ0/bU913dNmaffbZp+i6IJZTMt5CqOsgJruAXMFNgHO9nxI0ViQD4TQfcfUJcvx9LEPdJ+Dr0eX2riIa9kXH+RBhexAGBzIieKrb+oQ6+qn6JQ6ZMi7Z7hpH454lc1HhZr32y+HrOQ08kG99Qr6Rsljv7p3Xltf3kzW+EJladoa6xd9pyRbXeMwi1FOYx3ta2hyTz/56C11Brx9wwAHF/7KGh76l3m/XPHiejhCAEcBqsTOtuoJvRy9PyVhfz8wi1P2tkILy5EZGvh/ksT1DZc4yEkZTei5/33gEklBvPOYrb1E0WYmh8r76NMEhxSt7IRvLGZE5Wg+h5vApveJU9g0iw8pAydwgiqEkRSEpOZmUWYZhEdC8j3Gk3GRoECPOgowRw64MEPGPCHocRGJ/WWTYw4m159AhPQw3Iy577Vo0Q61NZJpjK5IZzpB+MrqyBaKbixJqGWlzwaDV5f36rC1lqU51nafdReZgnmfGsJxHruZpL+613xJOCEH9TVgllfb0xxzF/bPkdJ61t0hfPdPiYCCyHBKlu30ip/+IlIDResqfW/uhz0OELGTPPj8Ei0OvTxz4OrJPVjnoyu3jGpOVcPo4TbE3OBx1z9NBSvrWu398aO5CVzgMy3jjzARyZK2bB7hf/vKXL5nzRS6BQZndIZmMOe2XYEc7oXOUntNfbASs+3tElSTCSnl0/Wzfcew7nS26y5wbAx3q8B9bOeg7GUH7FvsOJxl++ctffoQAQi17njOfMpz9b7wOyc68hNo4Dz744LL1QCZtvfvwZYUdBldXRmlDVdEd7nCHcmZG7XCPEWpY2ZNJFuwjb9XliLgKhDo4PFT9wPbAX+BXMEHFw5S9q2W6b7tCN47JHBLrwD2VNvVBoX2b1ccj9nYLxMBEMHpeW85nsSffOQ4qu9j7VRDqFn+nhdzWOLfYo6l13tJmHOQ6tc5Czwi8kGOBzDEZnuXfsL10Q6udadEVgnb6NCVj6yHUggfaUQHWTywZr2vVgd1FbEs+s34EklCvH8Mt94bI0hx++OFFeUTpDGeTwZaRFmVXjmMPjUyHCJxrPYTa8wwTco58ImyuOMzCvk2GGXEPJanMW4ZCmeGyCbU9VEpIGRP7cxBMZV1xwE3fsRnawxYHqShLlVFhLGTVwhmZcjCilIqDEKWVypo4+/acRRYrnCEnA9dztiih1r9wEuAbkVIRYMZEqZw5n6ddexnJD+d1GSef9hfOLCxb5WqRxQgTTntk2MK55Vwp/wuZjXfPktPWtbdIP+OZVgdDiSY5Q+DqQwhlx5yca+2t52rthzaGCLXPyOkDosYBsUZE9ZVnx+dHOMv0FWe3PnF5TFai8kMwMcpm4yAvVTiCagJpsib2TZJp2ZCxbO88+MT+dJ/3ihOiQ/fJniGydA4CuGjpcJAHpIs+i1PD6zkdIoxkFnmViVR9E4dPwQsJiewvUizoSfZrwtWSoW7RXXSsQxvZB+tOcEBZsACsEl5tk4sglCHD5ATBia8fuF+gIvoua29bD/mJbU5jsjMvoY4MNV2t8kF5+Xou5wUIIJFrJLK+jEM1g0qqsJ9DQSLzhNw7bHNeG0I2baGot4MFWYpD68z9kO2asnezCHXoxlkyF4ejOW3b+GK+a5s1pHdU4giSI//wYLf7+9HHbHm0ifjFyeIhI8vOULf4Oy3ktpVQt2Aec93fWjY01y3rLAi1aqOQ4VZCba2pApH44JvWyZe6XHzIBrfqirhvloyth1DLUJtnOqwO3Eaf2WPZ+rx2PgSSUO98c1pGhLwiCUGqHFqDTDLWImci7hSWvTmc7shUWfRK0RhsRMwhOv6bE+TQME5LnMwq04Bk7r333oVEy7QiyxwGEfg4KdHpraLGshJB9PrPOnBEhoUj7NK2suw4OG3eaaI0lZxx0DjWSDBnjkMkOqiETUmSMXFMjYlDqByeg288xh4lfiKNsjayFPrlXfZIMvScO/cr83SoSd3ncEo8Q5Ey2vCVUUBO4eFd9g7KNnAJYOEtAAAgAElEQVS0GRPODkfKvYyRrAhCoJQ7sDNvjIJL8MC9Iuuwi1Nc7ZPzXv+vTdk5J91yPDjXre0iHBwhUWNOIIJQl2DOOz/1/a1YTsnVevrA+baf1BwjbqLd1onAQRALa0q5lkwLebBmzJU5r/cjz1p78YmbRftqPc+zdqxdTqIxKee0xozHPK7nE051P2bJYa0/kD7BLfs04ajkG0nifOiLAJ9P1snk6l988kpJb2Snp2SFA2nurHvrPPZnOxxHObFAInJunamMoSMRG9naZVzWGx2pFBkuSB+SwhGlkxAgenA936S2xo3FWO01lIX13wiF+Y41bX89HYPoq6yRBXYSuAxT2AhOr4wljL1X1ljwJYIX5pmNQMLNFyKIUNqXbo/1PLrLHkn6kM71SSh9g4+tFbASbLCu6Ds6mW6jS43J/9OJHGx2TBZeXwQGXBxxus1eazjQ5c4GkW2Mbz17BlYqCDi7ZIA9JI+CnX6XnadH9Yn8aJ9MOkSPLlBBUX83fRGZiYMhBS3is4nxHuOIzxpyxlU5wN5YYI5kCjbpI3tLlsnSPPNgTHEyOLsgo2bNkA84C9YEDmF7Yi8+sgQ7mUNrlz6rq3qMo8axtl1sCN04JXOwJyfsDBkwr+ymoLD3Dfkd/k4e3Bul//T0LFvOXsPbPKtQ4nvAnC1g141T0Nl6CN9mkflu1dnOnnFYVm3zZ+FuzbfaozHMVarMM9dkf2yd8eHojxZf0Xpzb73W6EnBNH8nX/wlNn9eezelK8zhLBkzxildQY5jrGHX6JnoP33KL671vKoJek6Avn+20SJylc9sPQSSUG+9OVlqjzipDDhj6dRpV2QrkLz47mK/URHrWPj1ASnzdE47ymk5Xutx3udpcxn3BmYUqzK3/sES87RRR5uVra4aj7F5U+bOoXVI2XocQs657EkcJjUPFsu6d5Vy5d2CFmR2PeXQxjq09paFwbzvWSVmQ31Zj/5YBm5xYnut94b6KUikksde+WVesd5Wqftiz+p6ZbV/uv0ycVjmu1rGiyDJOLrWq7uX2ff+uwRxfG6sv72hJtYxDgGF2H8q8LssGxJ4sgerlNMhHFtkbhk6a5m2fJXysBHvbsG8tR9bfZ216IrwhZe1nqawk/EXwOU/RdXo1DP5+/ZCIAn19pqvpfRWOZNMgKxn//TfugEZUtkOpYJ5LYbA2KFki72t7alVzhuiJNpdVzW09Srv2tUQWKUcLgtLmT/Zr/V+zmpZ/cn37BoIKFFW9q7CS6n7rGusXHbXQCpHmQhsfwScr2GLkSqT/kFl2390OYJAIAn1LigL9vAqZZ7aB+s++63sc+uXde2CsC00ZIRaKWPsqVzoJXM+tMp5U6Lpiu/Tztm1vH0XQmCVcrgMGGUA7blVeiybmVcisFEIxL5s7cVe4bG2k1Bv1KxkO4nAahAQXLZNbt99983s9Gog3hJvTUK9JaZhYzsRnwWaKjtRLmU/kVLx9ZQ9b+zotkZr9ifb53jYYYeVUmsn5trbtxFEdFXzZg8QQm3v3HYq4d8aErHr9WJVcrgsJJ3tYC/bogeELasf+Z5dEwG2lYNtS1X/W+CBiLMA9ttvv7K/3dkHDhNzOJOtO3klAonA1kfAOpdYcS7I2Drf+qPIHrYgkIS6BaW8JxFIBBKBRCARSAQSgSUi4PAjh1oKttan2C+xiXxVIpAIbBIC9mf7ioREisMP89q5EUhCvXPPb44uEUgEEoFEIBFIBBKBRCARSAQSgURgRQgkoV4RsPnaRCARSAQSgUQgEUgEEoFEIBFIBBKBnRuBJNQ79/zm6BKBRCARSAQSgUQgEUgEEoFEIBFIBFaEQBLqFQGbr00EEoFEIBFIBBKBRCARSAQSgUQgEdi5EUhCvXPPb44uEUgEEoFEIBFIBBKBRCARSAQSgURgRQgkoV4RsPnaRCARSAQSgUQgEUgEEoFEIBFIBBKBnRuBJNQ79/zm6BKBRCARSAQSgUQgEUgEEoFEIBFIBFaEQBLqFQGbr00EEoFEIBFIBBKBRCARSAQSgUQgEdi5EUhCvXPPb44uEUgEEoFEIBFIBBKBRCARSAQSgURgRQgkoV4RsPnaRGAjEfjVr37Vvfa1r+1uf/vbd7vttttGNp1tJQKJwCYicOCBB3bf+973uutc5zrdkY985E3sSTadCCQCiUAikAjsmggkod415z1HvRMh8Je//KV7/OMf39385jfvznnOc+5EI8uhJAKJwBQC//vf/7o3vvGN5bYb3/jG3ZGOdKSpR1by+5/+9KfukEMO6f79739Pvv8EJzhBd97znrc7ylGOMnlv3pAIJAJbDwHr/Bvf+Eb36U9/ugTzTnGKU2y9TmaPEoENRCAJ9QaCnU0lAstG4D//+U/3zGc+szvLWc7SXeta11r26/N9iUAisA0Q+Nvf/tY98IEP7G55y1t2F7nIRTalxxxspPoLX/hC993vfre70Y1utNaPX/7yl90d73jH7p///Gf30pe+tDvTmc7UHetYx9o08r8pAGWjicA2R+CPf/xj9/GPf7xUw33kIx/pjnvc43YPfvCDu9ve9rbdUY961G0+uux+IrA+BJJQrw+/fDoR2FQEvvKVrxRC/bSnPa074QlPuKl9ycYTgURg8xD44he/2L3mNa/pnvzkJxeyulnXt771re6b3/zmDgG+3/zmN93Nbnaz0qXXve513YlPfOLN6l62mwgkAnMioApm//337+53v/t1Zz3rWbvrXve6JXB35jOfuTv60Y8+59t2jdvf9a53dXe+851LAPEqV7lK97jHPa57//vfX3Q0DPPa+RBIQr3zzWmOaBdBQHb60Y9+dHf605++RIjzSgQSgV0XAdnhe93rXiUTfNGLXnTTgECmlYIqA40rCfWmTUc2nAisGwFBsnvc4x7dIx7xiO6Sl7xkVpY0IPq+972vVA297GUvK/r4JS95SffqV7+6ZPfPcIYzNLwhb9luCCSh3m4zlv1NBP4fgZ/+9KfFeRb5PN/5zpe4JAKJwC6OwDOe8YzOmQoPfehDN83p/cxnPtN9//vfX8tIm5Ik1Lu4YObwty0CstP0yslPfvId1vS2HdAGdfy///1v2f7yoQ99qPvZz35Wtrnc4AY3SDK9QfhvRjNJqDcD9RW3+cMf/rD7wQ9+0MlguuxzERH7zne+0/39738vfzva0Y7Wnec85+mOf/zjd/bfHXrood1f//rX7pjHPGY5JfrPf/7z2r0OkDnpSU9anKR//etf5Xn32berHZkRlwNmzna2sxXFO89lX93Xv/717ve///0RHtP3M57xjN173vOe7uc//3np79WudrXus5/9bOmjNpXTnPrUpy7P9seu7+c+97m7P/zhD91Xv/rVtbFf4AIX6I5znOMU51MZzo9//OPut7/9bWnL3j+/1ZdTtJUq/uhHP+q880IXulC35557llsOOuigNayGxg0P76vnJPplHha9Pv/5z3ePetSjSgmR+YmrxgA+MDRH5syc1+WgjKWM0gc+8IHy+K9//evuhje8YSHo9eFGjMOnPvWp7u1vf3spLTcPMlDkqm7PKcPHO97xyn4q82rPVcibMicHmJDDYxzjGN01rnGNInecbfsvL3e5yxX50a49l+5rkbd//OMfR8D2tKc97RHk/exnP3sxbNqLy33moD83+vHtb3+7yCQM4WHM9QWrkCn4OxBO3+H53ve+tzxnvcHpHOc4xxEIzpTca7NFPlaBlbGY16E1GRjUB0tZHw7GMl/W0ZWudKXuMpe5TDl1emhNDs1P6KNZsrboWMfWAd1H99Q6TBkj3ULf6IvLgTtkwnhadIZ1ZTsGTMjESU5yku6KV7xikSPzviqd8clPfrJ7znOeU8oM+/K6qJ6Z9zmEmu257GUvu/boLEIdupns0JP0k7/F2q+xpycOP/zwso77F/3moLO+7p7V/3B6P/e5zxUdRJfc4ha3WHN6W3XbPLqFPbKuZ8m5PvtdGf/HPvaxcj854pCf7nSnK0OCD10T+oxs+s2/+/qMM0+fhpy7x9/Y/DE5XxbW86wxOsX8GlvYEuvNZW7ZlrgCP3t6zTmbY1sBXWweF11jLbYjsK4zjUO6CcbOEwi/i4xe8IIXLDqE7Qj9wpc6zWlOM7nU+nPugTEbduxjH7t7xzveUSrY9IEOIhfsMNtbb7sgQ+9+97vLuqPLlXNf/epXL3aazAja3/3ud+8OO+ywQhJhTR6vd73rrcmj3/hp9Nu5znWu4h/yUcgYnNj3em22yPfBBx9csHKd6lSnKu/UzpDM8s187cClHT6edcNvfdOb3lRK09kz5er0MPlexfoxx/rS6n9PTnresG0QSEK9baZqvo5SFIiRPS8OqnFRbPe85z0LgX7e8563g8PFAXzqU59aFC3nP563B+ROd7pTUZ4U7U1vetPuUpe6VPfIRz6y/M1zyo4/+tGPdq9//eubjEI9EkocKfS+vfbaqyhqmVeGUf+1TTFRhE984hO7F7/4xd3DHvawMg7K/hOf+ER3//vfv/Q9HLihsSPM3mU8CLh2OBgPf/jDu/ve977d7rvvXsbCedHGs571rLXAgPLFu9zlLqWfe+yxR7nvrW99ayHh+mn8DuZgEJX0PP3pTy8KnOGCCYWuz0P9mm9Wd7wbwUdyRY/7eyb7bTEe+sLRVnrEAfS3F77whYW86r93MJ4PetCDyhzf5CY3KXPsPnu0OZf2ZzJWyKQxwc44W+QNsWewBQA8e6tb3aqcTu7vMPbJr7vd7W4loDGvvLW0HwTDHJGXN7/5zUXWXUPyHpF5Y4RbXVZf//a2t72tGGnXl770pU6pFwzJZ4yLQ0J24mqR+3lOa55nbbZgxfmwJpELjiyipv8CIkr+rJN3vvOd3ZOe9KQi39aH9Xmxi12sOEAwsx5DhlraND8tsraesQ6tg9BhiKA1EsGpGLOAmyCeq0VneN8b3vCGoiNe8IIXFD0SJ/FzUsmc0slV6Aw4c3yf+9znljW+GZd1JShx4QtfeK35qQw120SWrH/4D2FvbZEz65BNC31117vetTvlKU9ZnP55DkaKOeHs3/rWty7P/uQnPymyy07Eem2VXYNt1S0tcm4PJt1svAgcG/uYxzymyFT9NYfWNueR82VjPU/b/fXtWWN/yEMesmbnA79f/OIXZd7JgnvYMwElc7meNTbmKw1hXa+x6LuAe8gjcq/M9973vndnTi9/+cuv+U1+e8ADHjD3+Sctcy4gTJbpZcFKF9zodX5TlB4LJvF33GctILr0IDJsTQoG+Lc1fPGLX3x0rfAr2QJVc+TWXFhD/Df+w5e//OUyN5FwaZFvfTnggAOKPX3CE55Q2neFfjCO8PsEUPiC7r3CFa5Q1ozf+Rj8XWQcEacf6ZlY3y1Y1r5ui52YR2dsho7ONleDQBLq1eC66W+15wUxoWDiMBjKBYm56lWvOkjCEDMOH0ds6PlwipAtRNSFMHBGRJbnPWyGAmZkKOH62WiHMx9919ZjH/vYYjTdK1rpCmIjcxoGot93Ro5y54SJ1rqi7ZOd7GTFwMTnWyh/YxNlZRAZPApYBlz77vvd735XiAajrbQSrgwXpatvT3nKUwqhhqPggP+2/0hktT8n6xEU/dEXhrB/MMjQ/IneIjgCF8bIKN3nPvfpXvWqV5Usflwya7e5zW0KZiLVH/zgB8veTNm2KC03Jp/oQRpEqYfaC4y9tyb9MBKE8Gxdqm4O9cfftTuPvM3bfj1H4ZwxxGSoljl9RR5lXe2FioPfZMi848Mf/nBxcK0Jl/s54zBj/EOeBBI4FaLX88p9i4wsGysOJeeHsyfTwYm49KUvXQi1sQq8GLdPtSGG9frQXwEDz3NWkJ3W+WmRtfWOtb8OQrcYY62H+mNu1RnGam1wUmXqXZzTK1/5yiWQ5DR+mZxV6Aw6xpw4qDCczxb5WdY99LFxq8oIXevdU4QatoJcCLPMWR/7mCPBq9CttR4nf2GTWsdirl/5yleuyWg8p0STfhqzJ3W7Q7qtRbe0yDn9jnTQu8iANSd4gExbc3H1bY6/D623ITkXVLDGn//856+t7VVg3brGalmp/QwBdTaJvWZLBJL7NomOvd3tblf8G7pqPWtslu2q57cva0O6KeQFzjKXL3rRi4oNeMUrXlGwn6eiYmzOh2yYtuAUQc14dr/99it+CBmUQRfIvuY1r7lDwDhkTVCMPaRT2LLQ52NrJcYvoBD+knv5KQJD2uNXCTa3yrfn2V8yev3rX78EJPv6QQb+5S9/eSHK8fkuwTF+mrEi+XGRHz6OoCPsV7F+FvG/W/VW3rd1EUhCvXXnZl096y9oxFcZqvJGymwoq0nByFBzhFoItegwBSvq97WvfW1uQm2AnAVRd0pNKVRtUIcIdd/pdX9EK4MM1X3nfMg4c5DqUnQKlXJGpmsC5X11llnpJ0wY0biP04hQIdQiqMqWw3HuK2fPI9x+58gvm1Dr75Aj2Z8/Bhw+ZIDjyrB57sADDzzCvEWUXQRXQIbzRm5qsuF9MvRK5OHQSpj0d8iA+XtEdVUmCFQwojAPx2qWvC3avjJeBN6YyUkdgIq+KhtDpjk/ynZdspacUc6B6HcQak6dvsjqRtUAx4G81WW488h9iyLoO3LrxYrzFHIrWNN3YAScEA8lmGS6Xh/6Kxsh0GKciF3L/AhWCWpMydp6xtpfB3HaqjmaItStOoNsCFLVxI/Da/2rYiEjq9IZgY21HTLZIj/LuicCLYJKKk/iaiHU7M8d7nCHUjk1RKj9jT4QyImKgSA+8xLqIAyCRX1bGHrIgULaa5HdWOu1bhvTLdZOi5xbw3Ts+c9//qJjY6z6XAdRFyUEcFatJBBsviJYZs6WiXXIQMsaq+1/6H1rBwkUkDRuZG0Iv8A1sr4ytIva5WUTauMyn4gdQgh7AYJ5t8cFli1yNrSmVZlJYtiuhkgLFgv01XPvuagoUN5Nt0sqSBBMrZWxgEK8T1VT6MVW+Y5xCPLy19hguiUCvNayT3jx8ayNuAR1BS/7Y/N3PmcEqlaxfhbxv5elg/M9m4dAEurNw36lLdcL+trXvvZadE/pjquvGBmjZz/72SXbLEMwRaiRLMbYvhiEZIjotgyQouU0cELt71Huh8AgH31yM2SQtRF95cBzJOP/ZcY4sIgBo1B/p5kCZlREacPo1sZKRJYilj2P/25xUMfIYt1P71FijpApZ1KCbo7m/dQNPFyzCLW2ZIEZOo68IIVsNOMkmos4IYRDzq/yL+8WWfbfQ0GYwGxRp7MuSw1jHG3pYxDqKXmL9gNb/bLfLMpP+xnyyDIIiNiDp2xMW0OEWn84FuRTyXuUDStvVvVQE+rYO4tQyUYz/pwIfan7MI/ct6yj2pFZJlbR9hDB8VusI44OXdC/lBrau9cyPzHfU7K26FiH1kGU1VtLsp+czMgYyXr4ezhkLTrDPWSuX3Uzaw6XqTM2m1ALrMKrzgjVJMl/D1Uy0U0CWnQSPTgmb0pJVSkJBMpW0lvsj/U7T4aaMy9zJ9hTZ9Jm2ZNaN7QQrjHd0tdzY3o/9gjDSwAUkZRRFySux+p3AUjZfZi44CSjJ+DXr/IKW22u4KDaq64+CVldFtbxvnkJtWAd2yy7KWiv6oF+hz05kSQw7tp2aas+26G26WOZ5RbdVAdMaqxlgWVC+U1Ocu4HgfvrPgIVto+pFpxnW0/9rlpnTNkwAQafvNJXwSLVX5IJ9JxAMZ+wXy2mrdCJ7JbKGgH2qbUyRqhj3de+VKt8x7ijGlIQlL9Kzwq+mxtn6vBH621VxqZiwTqot0h4nwCVQBXZWcX6mdf/brHxec/WRyAJ9dafo4V6GAtaNJKjytnlqPp/V58cuUcpEgVEycwi1PZQUlCiqxyZMaLb2vHYcxgHbClv4wS0Zqhlw2SROTzGF33n1HGQjZWzrMQqFGs4bKKUMmx9YxVlu6KfIrhK75RFTV0tznHtmEVZUuy5Uj3QesEdIY797PVzQ/PHKYEJ58l+cv0QzLCnuf6GdRhF+yDNidJUTsysg46WQagRVnv0EVWZCNiTgxZ5W6R9ZbECGhxROAxVD9gLKwtvTZAJ2TFrRTBEwMYzQahrOa6Nu3kyz/011yr3LfIQc7ZsrKLtMYITf++Xyvf73DI/AhVKWqdkbb1jrdcBfcG5anH2W3SGw/1UgQji2YdYlz2PzeMydUacP7HvvvtueIaaPFsfnNp6C4lxT2WoVYjAC1FSqTAmb94FW3qdjhCMpJ/mzVDXOi62YsT8hKxa24JTLbLbz1DP0i2RHZ8l51HC61CpsFtj2fhFMmxIoUOx4ChYOESol4X1ooS6Lvmmb61VGUjkzj/LDlrNGzCJYLCgPF9FQAiOdVVVveatD/6GrU2qVdjdPtFr0fVBTgUIWmxY/U4klm3StuCMua+3KNX3Rkm2rV/w5g9MrZVZhJr902el+Misd7XItz5Fdt86F9RWlWh7okSMoAsfSICIDxtZf+uiJRmyivUzr//dOu9539ZGIAn11p6fhXsXC1oUEimidMai6hrpOzSzCDWHlHGTnRNhXS+hFnlU/qSsSNYgorythJpCZAxlAkWJ+32PfWJITShcJdv6TylHkAEOjJ6oPqLF8HhWn0RC3VdHlO1PEi2NPTu1oavLPfuOWm24OU6cG5mtKEFqnXSl6SKzQ5njofnzXnPF6ee82v9r31Hf8a+fRXC9XzQ4yGX0j/E85JBDygEgizidfYw40Uo5GXqHfIVxbpG3eds3B5wfY2Okx/ASSFGiJxil5Fs2RwWHagjrifMU5CXIzCUucYm1SH7soSbTDsmJLKjsdavct8jDqrCaItSxjpCo/qeayAYH2BppmR+YtMjaesfaXwdIbwuhbtUZMrSIYeijwJC8+A1W9ZkH8xLqWToDzs5rUG200YeSObBNJkywrn842BShljlzEBYH2DVGqMOxtsYQaZUf9PK8hNq6VCJqDfYDhZFFpF8FjFtktybUU7olzv2YpVNVdcgiGmNk+4OIW0/0jnJd1UPzEgKZOwFodk4WeNVYL4NQh22FLULm9GdnNPRtyLLWWEsFQqwvwVh20jYfARhJiToYEOO3ZUQ1lDlDAJ13UBPAFj0f94TPM8uGsZuy+33SXgdBnYTt5HjBqTphUI/fFjEkdmytsNV8CNVYs/aQW6eqHsifbHmrfMuwsy01Xn2Z7RNufi+CbWye7W/rq323Vayfef3veeY+7926CCSh3rpzs66exYKmtOw3qvdgeTHH1SeN9tlnn3JIFSIq4os4umYRap/m8HyURq6HUA8pwlmHkiEkiF0YCYEADoesJudjbD9vlG5zJNwnC+I9DDKjVh9kARMOsRLxyCLKEiB68XkuxorDJQhQl+zN6xxHhppTH4dktE68KC1D188wz5o/xl4EN+YfdmSEwYmTLDmY9sfCReY65oiceD7u4xAqqec8LOJ0ymoi4y4GHGEVQY+TxEMOWuRtve2PEWo4OZiFYy3oIcjDEVXiF3vNBaxgEBn2iJjDKeYXCVdaRz6cvG/twT4i7tbSmNy3yMOqsJoi1LE+ZGesj/iMjEAUeRYos42jdX5aZG29Y/V8vQ6s3xZCHWOd0hkRwFN6irQFueRMOx3fequvZeoMjqbTcGudwHl1gFOcLj5PFUyL7Lkn5lsZax1grINv4dRGybe98oKaMFLCqVw5ttUMkbyhwOiie6j1C0GQnRPoCj0UpyBz4uPwpFbZrUlfrduGnp+Sc8EltgrRia90IGQOu3PoFv0jIIqkzEsI+jZ0I7COINbUOQXuGyJlYR/sARbothbpTydmCyBFoHtZa2weQi1DbU2zFbZuDWWoBZtUMiHStU1VyVHriNb1FoR6lpwJAL7lLW8pFVh1gEuGnH8jgK+iSabYp8pqn46sOc+ADlciPmutsGVsNj06ppvNu+ojBxYKKEZV4ZR801v8NDaWDzZLP8T6sCbo9/p08fBl4Nv33Vaxflr873m3+LXKRt63eQgkod487FfWMuVHaXLg99577+I0KFuVHaHAXEg2Rcn5khWk8OOQjKHnOUn2rrlfZNZnq+xJpMQoSQpEdJaxbylzpOw4BPaCyQbrl8gtpwlRo9wpT8YS2Y9TITkD9j4zpMiItkVZKX8KaqjvkbWmnEX14eE0afvSZJEcUqH0zechGBkZae8PI83JssdIKSdHBhlHZrUZzqN27blk7OGkLRFbpdzxWaiYE04nwyuybay+12vs9bekW4QDgWOkRJDj80/hKPbbEqlmmBhwfTvRiU5UmmBcGHRziTQqoZIJqe9xH6cc6VCOj1jDEf6CDua+Rd7Mm8wLA6ZN1QEOojM/MuWydoId+mZsMukt8qYEu6V94+M4KEs1lw4dis9d9Z9XkqYcTfsyQkreHDLk0y2eIxucGWtMFJzT4hnvVdZGxhDxOLGc0+I99gFyBueR+ylZWAVWMVfe7XAfcirQYlzGYN7MpUsQxKfCEE2yHZ/4EZgy5lZ9FG3OkjW/LSIXseb668B5DbIVtQ6LfZvklB7ioHGS6Rnz3qIzVCT4fB7dgQTJ1vtvGdggtKvQGRxHc1bvdfT/5sJ+YY7pMgk1Z1qb9LKgUf3t6VpuZaYEXGSUlVJHkEp1B2wd0iY4iUjKPvaxR7h9/sb6YnvMiSCUChJrix6OT7X199TOWj8y494bnzNDQAQc2YMxezJkS+fRLWHPZsm5NSWTJ2hLV8BWQI8OIldsN1lC/Fr0mQC0b1q3yPmysWZPYo0JJMR4zIu/C2iYT1U/girhZzhnhI3VH/JlrdLDvrsctguRYzf5MPwbc2atB4GcZ43N8pXq+UXaZT3ZXBVicLW+ZKjZRTaDb0Ee2Vt2xBoRYFM+TY8ot/c7Mk6net6aiK+NjMmsQI/2WuacnNE79CVfhFzL7lszqkgEAeDknexvVEwpR+cH8C30Na6ptVIHQ6xj9pCtIOdkmS8XfhVdOCXfbDN82VNrGrrSFPEAACAASURBVIZsxJB+0E9bQQQK+FX8F/2HOTvtKwswppfhpy+qM1qxnGf90K8wnvK/w95N2ff8ffsgkIR6+8zVSnrKWDF4SjO3esSsziLpLwJM0c7z7dEhEBEcjqGLkh07KIST4/Achn233XZbyXzM81JzxzlBhvslTfO8x70hB/Dsf4KrfhcHbr241xFhzin5m2p33vFs5v0hJ4jlLHnazD6uou1lr49lyNoqxumdrTqjdV0to5/wEijkKMdp9Mt476x3CKYJBqouEUydpTu8Rx+RI8EZ/wjKCYht9vrfTFmb1TbiQT9uFZuzCnmKw6mQfaRp3sDyZs7dKvBY9jtDV5ElZG/Md2nV375cIjA25HvV1QWCH1N+1UbJd7SD6G91P3fZ85/v2zgEklBvHNbZ0joRWE9p+Tqb3rKP23fIMZWlWeR7lpsxsFklrpvRn2wzEdgZELBnkB7wT33I4CrHJvMjc6pyo/XEYtVJkb2pv0O/yn7mu7c2AiETstQbvfd/ayOzvXo361Cy7TWS7G0iMD8CSajnxyyf2CQEEGql1g7AmDeKvUldXnmzIq/KOJWkOY18O1wINYdaGXFdqr4d+p59TAS2IgL0gPJpeiD2A29EP5214Op/enCqbdtslDG3fIpw6l35+86BgC0jSmszyLJ95zMIte0lQ18f2b4jy54nAtMIJKGexijv2GQEHERi35hTHpUa2S9n/9i8TtwmD2NlzduXhqAquxw6EGhlDc/5YuXy9kPZP6ZMz15pe9/i0J05X5e3JwKJwP8jYN/pQQcdVPYXr3cLzDyg2tPs0MB5SZBDiex1dAZDXokABNgEe4intg0kWlsTAcE1+5Wdy2KLgvNWbEGhH/JKBHYFBJJQ7wqznGPc6RFwmrQDdZx8mnuEdvrpzgEmAmsIINIO73Gy7TIPHEuIE4FEIBFIBBKBRKANgSTUbTjlXYlAIpAIJAKJQCKQCCQCiUAikAgkAonADggkoU6BSAQSgUQgEUgEEoFEIBFIBBKBRCARSAQWQCAJ9QKg5SOJQCKQCCQCiUAikAgkAolAIpAIJAKJQBLqlIFEIBFIBBKBRCARSAQSgUQgEUgEEoFEYAEEklAvAFo+kggkAolAIpAIJAKJQCKQCCQCiUAikAgkoU4ZSAQSgUQgEUgEEoFEIBFIBBKBRCARSAQWQCAJ9QKg5SOJQCKQCCQCiUAikAgkAolAIpAIJAKJQBLqlIFEIBFIBBKBRCARSAQSgUQgEUgEEoFEYAEEklAvAFo+kggkAolAIpAIJAKJQCKQCCQCiUAikAgkoU4ZSAQSgUQgEUgEEoFEIBFIBBKBRCARSAQWQCAJ9QKg5SOJQCKQCCQCiUAikAhsFAL/+9//uve85z3d8Y9//G6PPfbYqGaznS2OwIEHHth973vf665znet0Rz7ykbd4bzene7/61a+61772td3tb3/7brfddtucTmSrOz0CSah3+inOASYCq0Pg3//+d/eNb3yj+/SnP10M+ilOcYrVNZZvTgQSgSMg8Kc//al7+9vf3v385z8vZOvmN7/5Lu80/uc//+kOPfTQ7ve///2gxBznOMfpznWuc3X+Pev6y1/+0r3rXe/q3v3udxds//vf/3YXuchFCsbaeOELX1ic9BOe8ISdeTjkkEM6OnHsOuUpT9md9axnXYj4fOITn+iQp7vf/e7dUY961KWvBOPRxgEHHFDefd3rXrf0Na8dETjssMNKYOOf//xnd57znKfba6+9RiFiG9/3vvcVWREEufjFL750OAVa3vjGN5b33vjGN+6OdKQjLb2NoReOyfsZz3jG7vSnP33xC37xi1/s8Ogxj3nM7oIXvGB3jGMco6wl8obonu1sZ+uQ3ktd6lLdJS95ye7FL35xd7e73a079rGP3R100EHd3//+9x3ec4ITnKA773nP2x3lKEeZHKs1/PjHP76s2XOe85ylX6uek8lO5Q07JQJJqHfKac1BJQKrQ+CPf/xj9/GPf7wYwo985CPdcY973O7BD35wd9vb3nYljt7qRpJvTgS2PwIIHGf0EY94RPejH/2oe93rXted+MQn3v4DW8cIkAx66gc/+EF3hzvcoUNkn/GMZxRd5fra177WPelJT+oucIELdPe97327E53oRDu05vnPfe5z3f3vf//uFre4RfknyLfAxVOe8pTu6Ec/enH2A2/zgGQgCYKLT3jCEwrZjusnP/lJ98QnPrGQA31BOlqv73znO93Tn/70QgyQ91Vcgdn73//+7qY3vWkJkiI4ee2IwN/+9rfu61//erF317ve9bqHP/zhoxDV95Klm93sZiuBUzsPfOADu1ve8pYl4LMRV8j7/vvv393kJjcpBPhhD3tYd7zjHa871rGO1enTz372s+4e97hH9+1vf7t79atf3Z3//OcvZBrpf8Mb3tB99rOfLevQ2iJ/H/vYx8q6QZStK7L+hz/8ofvud79b8EbIkW1rRztTwQOBjGc+85ndWc5ylu5a17pWgUW/BL5uc5vbdA996ENXNicbMQfZxtZCIAn11pqP7E0isGURYPAYz/vd734lcyGDwXif+cxnLs5lXolAIrB5CDz2sY/tPvOZzyShrqbgN7/5TXGYz3CGMxQSy9GP61vf+lZ3oxvdqJDGJz/5yTtkq5FiZPhRj3pUIQt9xx2pvt3tbley0f0Ahjm49KUvXQKOfQKFVCPnJznJSboXvehFTeRYG/qx++67r5GCVUpZ9D8J9TjKIVdkZxah9oa417yvilBr54tf/GL3mte8pshyLeerlBXvDnl5zGMecwQskNd73/ve3ec///nuTW96U3f2s5+9dMfaQ7Sf/exnr/3N3/kY1pO1U6+rwNA98wQMv/KVrxRC/bSnPW2HtbZRc7Jq7PP9WwuBJNRbaz6yN4nAlkUgjKBMmLKsqejwlh1IdiwR2AkRSEJ9xEmdRajD2X/961/fffCDH1wrxw3Sqwy1T8LrFpTZy5bNQ6hlzBCw5z73uTu0OUscZdM987znPa9k2ld9JaGeRngrEmrVEfe61726O97xjt1FL3rR6UEs6Y5FCPWHPvShQvytvZOe9KQ79ERVCR9DRUZU2ixCqK21Rz/60SWbLbtdX0molzT5+ZodEEhCnQKRCCQCkwiIHHMuT37yk680yj7ZkbwhEUgEBhFIQj0foVZ6rdz7+c9/finTvuxlL1te8LKXvaxkn+2dvuY1rzkqbQ6C4vjLgNUl9rMy1NHmO97xjrIP98IXvvCkNMtkIxnmt2XP6OQLJ25IQj2N4FYk1HrNRtszrJR5owLeixDqT37yk2W/t0z0Fa5whR0A/+tf/1oyykrIY3vDIoT6pz/9aQkuPO5xj+vOd77zJaGeFuu8Y50IJKFeJ4Bb+XFKyGEq9qDYY6c89+pXv3rZwxKXgyE+9alPlUNtKC8Hr9j/pUTul7/8ZWfv1r/+9a9yuwMilPd+//vfL3vFXAy8SD6ihXR985vf7D7wgQ+U33796193N7zhDYsyo9xjP1E8G3vSGADvPc1pTlPu++EPf1gcCBFGlwMoTnva05a+xOEURzva0UqpkD06xulywuXpTne60ve4+mOwB+fc5z53JwuhbM/loAr9r6/6wA377pQ4az/6rq0znelMHeXvPXB0OZQLHrNO25yFeT1277BPyAE0DkCxJ9Bl7A5DMVdTmMeYYKzkSgmU/YL6bp7rQ3lmyYtxM0wOxHEoyxe+8IXSL/NlHxnc44o+vfe97y3yYc60dY5znKPcb/z2VM2Dvzk6/PDD1+ZaW2QCFn1ZMb/+PnZpX//tkVRO+Y9//KOUYYbc9GXGHChpd6858HzIvWfr9smK9/RltZ4vc+AQGVgo/bziFa+4tkamsLMWrbG+zJOVPg7meF6ZNUY4W1f9y9pxEMzUQU6/+93vyh7D0Bv1e8wZjEKvhIyTT5f3wzuuWlZgTuZjHobWgkNwvDt0R7xHO/bReXZMXug1a8Rc//nPf+723HPP7mIXu1hZy+Z56HCcemx0CDl1Ta23ZeBMV9jvqn8w/fKXv1zKPu9yl7sUOYW/Q5AcAlTroymd0T/k7GpXu1rZ6wgTc3CVq1ylO/WpT13GCW9rGd5k2dqrHfn6cDDPml/63Lzqqz2T1qpnbnCDG6zpkXnxHlvrszLUkYnWH6RVpszY73rXu3YHH3xw9+Y3v7norLGLPXvFK15RDjuqZXYWoXaomPtvdatbFTI/dbhYEHByaH9sXPUc0b2Xucxluo9+9KPF1l/72tcuutFVy7QD2mzTCXvsd7Jg/hAc88M2sPPmeD0l3+TbORt0icu6CFmhX2VStckGrKf/5IS/QafC0hpUxk9H1YdPCZaYZ6XHbDZ8jLH2hUYneuCHkCvr6xrXuEZpn43mwyCIdcl1Pxuqz295y1uKD1IfIugwOIGdoQPMpuYxugjT5zznOd1LX/rS8u6xa8gvoh/pxiHfbhY2ixBq9oU880sFiujaWWXqixBqc22rhDL4fhY83mctCmoNyQVCzh7Uh8+ZOweasTFkR1AgDmINv47ckz/yqMS/3/Y8cpb3bi8EklBvr/lq7i2y8KxnPascgsLBt9iV11AccQgEoycSyDGLPWRIsIMlGHskksJzQIm9Qo985COL48MIK6VhwL2TEfEuJ55S1A6oohwp5gc96EHl2diHFs9SwlHuo30G9hKXuETZb0MRIQ3IuP264UgwhPe85z0LMVf+FgbDYRdPfepTRx2gGMOFLnShQgrDiRFEiENFjK2O/sdv8NGnetx1300II+YET84t53PW1YJ569hbMefI3PnOd+6uf/3rr80D+Xjb295WjJm5mpIXjh25YYg4Ebe+9a0LjpwCsuL98SmXL33pS8XomHtGh2NjPyLs68+9zIs/XIfmOvDShzvd6U4zI/Nx4qc1MWsMrXKvT63zRfYdxPLWt761e8ELXlCcv+iPQJd10opdKw5D621MZrWNjCmPs+ZiDSMYSk3rtTMk49alA2U4hnQP/WHdKO/zDs4Jcufq46uf9MlDHvKQspYjW1g7ipxK/RrSA+TSoTycUQc3RWksoqQkN/TU0HxpW98+/OEPFz2IVHCclBwiouQbUZGNpNvoO/j73XPG6f36R3dOrTclvOvBWX9lOOkm/bX9gvMXRPDlL395d/nLX37tbxzGBzzgAWUttugMGCJfbIeSZmOidz3P4Xe4Uj1HMrX0O1IPl7osOX471alOVTK/kXGS/WUryBqMzb09mNYF8mU+W/GepW+HCDVbiOjRfYgV2xNOb8hl7I3W73mvIBiwQ2BdAhzvfOc7i63gxO+9995NZC76r+S7PiCsPojOWKyXq171quWgJbIlu2eurAW2EllCXgVE/UYPhyw4Dd26Jfe//e1vi95+yUtesjChDhsHSzqDXrBfVlCRHRBEEUS0js3xov2nO8m1sZFPusZaZ8usC3IVh08JIrD1bCDZJncw0K9FMrkxL9Y8vyfsGv0uiUH/RZC+T6jJn6CjNVQfaidgJYhhDh16F/utp+axlk+2yBzbUhD7lcfkdx4b10KozS1fsb6QUWuaHqj3UIcNcmCgrWR0B/kW5LBm6gC9exch1GRBsmho20a8j56XxRaE6cuFgKTD0Kwn+tQajLmzpvgvMaaQebqfzLOddBrZEODoJ2zm1Sl5//ZAIAn19pinuXrJUaHclKvVe0ci+s7BYkg4upwJ2bIoiaEgRN04/QzQWGlTv7yQo3Cf+9yne9WrXlWyFHGJ3DIQFEucPjlUmsg5FEkMBRUHxtQnY8aeN++ulSTFyQD1FXb0YWwMHB9Oj6isTIPPPbgYas4yUsg41QeJ9PseRl3ZYEtE3169Kcxbx96CuVNsBQuc/ssIMFyR9ZDRQgR8l3FKXmAQn4rpO83kSIBF+Raiaj6Q29iXGPsGkRLzLNPpWgT//lyHIeMEDh0C1F84nn/lK195BMe/P4ZWuff+ofniBMlCcXJDVq0Fa4uzdaUrXal0TYDryle+ciEtnMNW7IZkfqgf2miVWfcJstTrKNacjOTU4TvRfv/kW/MchDqcvCF8OTR0xclOdrIjOEHewXklh0N6YCwrCCd6pd7n2scJwUUIzRNHPy56QXt0kEylEl3kOhz3WudENoPzhRjOWm/6sgycYao0OQjBkF4VJOHk6hPZa9EZtZ7mFOpvEMvY+sGZjPVuLsmGqgR2JUgkHGXi6BgOZa2z9RWpZnsQorBNyLSghTlqwVt7s8qgQ844uHSS6gMBPm2TU9jUFRfm3N9kaYf2d7YY4iFC7TkkSoCHHhQ4qiupxt4Lh3322acQpKHycDgiLMi6efNu40GWVN0gCghDXOaAHvI+uod/IBNf77mNAHGLPRvqt/cjrvqmfZdxsxswrU83X7T/SAry6n21fMaaZY+s5Zh/QR5jjtOk/S7AMGuP/Ky5rjPUkWhwf8ixQI02BJ3H9uu26Kaoopg1j7X8qh5jp21DmPpE15AOtjYEmmXzWw//Cnkn03zA+uJr0A0qM4b8M76qde6wU18MEdAhH/zIOvi+CKEmW9acwGD/0NRWuRizf337O+TXWYv0Mx+gv4e7RY/kPdsPgSTU22/OJnuMHHDS+wYxslXKXWULREg5QbXipEB+/OMfF3JZG4P+aZa180b5htLsK+GIglKOsa+nflZUnBHgtIpOInbabSWVwFgPoRadh4dTWUPpybBx3mHUP5mz7rsMuUg+h5azNuWAiNYiflOYt4ydgWjBnHFFCij1mhAxZMgoR0NmbkpekAfBBYSo74REhlaGUFsMiTEo74wyLrhxtOpSNIZ4XvzruVZaL/BDxgRGpj5LEs4OZ3lqDOsh1JwS5e7mWVYv2vJvjkLtWJgD0XtZT1i1YrcooZ4ls+bD/HHQo9JiHkLtXkEBTkxdQdJCqOGw3377lYALB6jvDHqHOREkHCLUZABxkC2uM+ktTuvQvNArkQlH2KxbZX4RCOnjL7skiGJ9RCBlbL0pn14PzvorANgvSR4i1CHzxuNEXZk7zu28erreIxyEKwJY5kVAkWzJuAVxIQeIN5JD39RrTiaHnfEZHfo+5tTaNP8ca7phCm+/z/rCwFjJt/bJi0BRfcJ33I9sDREAFVxf/epXj2CDZV+VvEegcOyUbxkxdpCtMIexRWAWoR46DTnuN+fmo0/+ZUl9Jqhvk/xdcEWQie3q26K6/1P2bKzPESQUNKrnz/xHAGW9/dd32XdyWctVkBjVaAIzMZ/8D/9ft7ueE/HH7IP3y/aTnZCf9RDqqXns4zlW0TA0V/0xWBOCHmRfkHFeQj3PKd9D/eEfCeDRtSpG6sD9ooRaO0OB4Fa5aCHUfOUhvy78PWu+TiRMOvB5w7ZFIAn1tp268Y4jgspzkY3+YQyRhRIxFlkd+pxI/eZQPPaIKUuNS3mzMjZKV8ZRGZlMZGRB474hhyb6IHqnrIYzbA+1DEpEW+tPmvhciMu9nEj39jPUnBTZIdkt2SGRXZFWkXfOGQe2HxSIrBciwzmEm3HKYCqhQyBnEWpGhxGSveFATTkgY85dfyZbCLXSoxbMlc2L1M/K3rbIC7xlUTkm/cNx+plJgRvkGXkkG9qXQTF/9bwtgn9NZGBgv5K5ikzirM+SmCuZSGRtagyLEmr7F5ELGRpr0GXMLlsHBGpmOSqt2HlHLfPej7RoG6Ecq6qYklnv4NQgXdaSigZ6BMZTGWp9QIyRKkEajgTHCO4cw5qg1HqF0418ceTstbdO+2cQeJ7z7LexShV/FxwjE0iw/pNDJaVDGWrvUoLO8Y/PtdTEMdoZmrOxIN6s/bP1Ol8U56guse+1T6KGCHVUhyD7glnI4zx6eoh09Nd7EGpzRydpg96NvYT2uNLH9dqP/YZwtNcfAaJ3EcwhOZsKmo5Zw1k6l8OuvwI5UU4dTjCs6pO/4/1+F6QQRFQh4KI/BQ+D2E/JQAQkjLO/1WjIFkwR6qE5ioPV6IM+aRfAkAUUBBbI6wcX13sombUsWEHP0nnm2ljh1v+k09hBelP9FwgWfBfEicqDGrs4z2CMzK73AL9ZhJqsCmSHP7AeQj2Fg4BUfFvd+Bcl1IINghSXu9zlir6fJ9iwyB5qQTa+XgSh6rmz7thPQenY+rMqQj3Lv2MLWgi1NUSPCKSzyfV8GJeEE/2wEQcK7oR0ZlsNKQn1tpquts72y0brp6LUjqIWNaMwZh1g0UIsZBUYThkHke/YJ1creCQ4onR9YxbOrLJw/ZLlaSGVkf0ccrYoZcpS5hLZHSPU+kxpK6uTXePcKZN0sIhnxhQuxSlTwahHhnuKUEe2aArzlrEHQZvC3LiMg9NhjoauFnkxNwh1PY/xruivsjSRWqV4DgNhoKNsy5z3nWqGeF78Y66VtKkkEETxDm1PZahDlqfGUGc2ZlVmBPmK8cNXVpNTIlAVeHNYo6IAsemXPQaOsce6BbtFMtStMhvf4JUpVDWizLml5DvGEdsgkEaBO45GS8m352BGnwgK1KWMyDhiIEA4Rqi1H5lH69g7ZEinSr5llJDqfrYn2hlaY2MEL8pdZ623wGkRnGuCPFQ+23eEawJubzVMpnTGmJ6Oftsq4iAm6818WVf0g60sEUSiB2CkfNr2mXrtxzYN+8AjSztVCbEKQh3ER9/rsmilp4ID1mGcn9HXm7Mc/ClC7cAz5eYCSVMlx3QLZ12J89ABaWPEsE/q+v2vKxf6QfD1Emp6TJWLgIpgKhm0nUOAWkVa3x8ZIm9T/W8NTm8GoabzlHvHKe7rIdRTOPTn1dYT9n7ffffdYc/9kN2PfjmDIQ5m5QvNG2xYhFAbl4BnVDDU/YuqRgmX2DKwKKGmL+uS/GinVS5aCLX93i3B8jbvPe/azggkod7OszfSd1koJ6ZyiOvPftSOKCeHIyHjiwDF/uEgwQ7zQCpbCDVigQhz2PpO3hA5HFLYcZ9yScqphVTOItScRs6cyCCCRDkPZaiNl0Hh2Iia2oeGgIucIgEIRT/bZ6wcSs6pjHarAxL7D6cwbx17C+aqCpSy29MlO1CfamqOkRdZlyl5sT3A88hRPwBj/PZNmnuGGV4OmIsscJAAlQIOoUFeBCI45vPizxBz5M2ROUP0xvYO95dHfJdybAz6LWvFqWiVe21E+wggJ5yTMET6kDvOsWx9vWfRvYIxStgFQFqwg2H/3IBZe6hbZTYIqT4g0qoKrMdWQh1BAQSAPiAPLSXfMVcxv/UnhbyT00/GVIOMEeogag4l4tTKUrWUfCNQ1ghM632qynsF1Mxnn1iNETzZuan1pix9PTg728Fec/JUH1Q1pFfDwSZvfhdcWI+eNk8xRyHH1oq+WNNO7haYhJfTu+kfc6FqoT5LQAaKfAWRDYIHG+vQwVX1vsNVEmoOd+10x9YFfY594ssk1HEYo/mY+rxRkAt6pZ7r6M8Y+QkfwPv7VTsOarJvnd23zmBbH77Was/GXCdrQNm/+WVfZl2L9l/AjFwJqpLpOtNJHvv+y1Qmcl43cMw+hK1TwRCH8M0i1Koy6kqTCFbFoWRT82i9xCnTYYtmVTTU44x+qQyyXh34aPvaRhFq9mqoQoPOot/4V6GPFyHUbLntNbMOJZuSi7A1MK51RH+bkLlm8/rbRMK2SyzM2poyr/zl/VsTgSTUW3Ne1tWrcCyVOlr4kemRPXGqImOHOIZTt9dee60dbsN5RfiUsTDgrcQi3sVRYsDjVGzky55uxi8y10MZamVGTuqUJUJoWkllOHh9chFlQ8avDHcoQ62MVOScIYmDiWQOZGKVq+qPbGOfUHO8OSNRSjePA9KCeevYWzGXCbO/WbY+tgDIBpIDhsu8yEpNyQsiKvOGFMe3I8kaQ6P8H+GWlRTIQELCAMXBKgIvMlgcOKe3k4t58Q9nvv5+ZSuhJiuzxmDOGXFBh1a5rwk12ZeZq/eE+j0MemRulYDFgTV+l8lB3mxtaMWOUz4PoW6R2eif+QpCOpU57CuqyLoiAHGyfyuhDiLj1H/BvtjjKTBIJ8lwCaINEeqx7H4LoY5xKyON+TMuOoQMc8w4rvU1i+BNrTckA+lcFOfob2yhoN/DkRdMCIIUlT/WeWSCW3WGscbWnFrXxV51n3GKzz4JRMpI0gvaFDSiB+h+mPYd2yAN5jW+4BAH9jnrwVYdWwbqipr1EmoBRYcB1gQv+sH++S0+dabqxfo3PtnVCNzV8x/9lZ2qtxO4Z1aGWlWT4C5dSMbj81ZjBj/28fusUGTr6nvHyE/4AMZY217kyXxYS2RBaTKdHjbO/Jk3fkJdcWWOfUFBab55nvW5KcERc0dGnMUQgW/POABzWf23FYP9smbtF3f1/ZcISNDNdRXCkA8SFXLspHHOusI+CNohUvHZtKEvWsS9dHv96TP+ByyDhEXAndzFFq2Weaw/N0X2VNz0KwWHxhL9IsO1n7gKQu2cHOskTrv234I98UWC+qR1PqBDyqzJwHURQm1rBZ9kCItWuYgtINZh2PEImjoBPOYu9KrTwOuT48O2kz/+hX3mtlORtfpwvnU5/PnwlkEgCfWWmYrldsTipawoeEbHwUf2Pcu6Ovk5LvuNKVARa46FzIBsFAPlN/vfKGhl2AgmQsaZoOwQGdlfThDlwFgjCu5BirXHuCoFVOrlv0XHPevd9lUp+xFFlNlghCkk0V2EAfnyeREGXwadgeeEuRhRbSCBUV5GQSuLi/fJ9slQG5MxiGozVgIFyrRjr57x+44nEmDPsXJdBMQzDptB/vxbH+txx95PxoGy1X+OCXxn7ZeZhTlMW8bOwRKVn8I8nAwYyPJxoBhQxhzhiTLCVnkxNw6DkXnyrFN8GUnZKYadU+AEXWTPvIkwC5YI4CDtiIlySvfNgz8HR9bBXNtbJUAQpwn38ZKNm+XwTY2B89gq9wztPPMlS686hKPkzABj8t/mRQR7CjsVJ5zSFhwEfFplluNgXmFrnZNlRE1/zJsIvbVjzfX3iJExpDO2BwAAIABJREFUa5sj6h30h5JDMopAIMacdM4ExwKpCXwFETjv2rfmZDUFtAT0HKJFLgV86B9tCzwgW7UesI+QrkMczD0dZG80csnZhQHdQJcMzZdn4mR/Y3Ofg5Vs/XBybU166FOOlDHZa063KWsln4EL2R5bbw5Ngs2iOIfehrc1JrhAv9NnnDT6wLrmuBs/rDjtdblwi86oCbV5pJfNK/1Hv5kz652jTH8aD6z8XaCMjkNgOLXkh14zL2yMgJKMDmJHByCXqgRUaFgbdIUxsSMteA9ZzpAnc8TpJVfsgXcLmlprZAuGMu3kR1CVzEdVF2xlEJEbciswS3b1lVNMjxlDHI4FV9lGgRiEQDCWjQhb4P2yb95jjur9+rOsP9tCbuoMWRBj7ZFHeCGwMTbvMz59J8vGTvdYCxz++EwYXUc+ZNDYRWOLz12qzqKX2ETfDfYOQRyY8BfGLnum2QXbcoIQwZIM8CsELQWA4tTv9fTfQYHstIoacmndkXUVZHH4qvn3N2NB8G01gJtgLpJrvmHHPppL+o99mSLU8UlP6wzu5pYOsgasFyQR9ggi+WILyZEqPDqczqHH3CeIJBBn3cCObMS9ZHdqHqOv2jen/TNC+mOZx8aNEb++vNPDbLIDTu2fV0lj/ZEXshdn2pgHdsXWB+8mW9YDP8K68Rxc/OawR2MXGDKPriFZH5orY+Tvqq6r9Z85oX9a5MI4yBjdJqDFn2SnJBD4p8Zk7uk1eCDw1hY546/SkeZbkN165GOSBUFOVYF57VwIJKHeuebzCKNh3BhjSrkfHa5vZvBE4zmF8Z3mRaGJg1u8K8tcxlHcaMw5+gyBi6Mz9P3NVnlh6DhXY/IS73G41Fhbi8rXsp5bJv7z9mnWGtkO2M073kXu3wwcBDcQCofp1ZmfRfrfst4WeW/9TC1HHDwZKhkZOnxK50/p6TpThUguyz5E/wPrqX6uF6NZz5sj2SVOs2y68xX6elE/bSGSEdXXc53rXDucE7LK/nk34iEYJWA1dIjTVPstMl3rc+sO2RvS7QJjgs9j3ziO7RnIqq05dWBTVlBgK8pnWw9pmqf/DinrH2g4hU/9OxKmDF6VReu13nXODgn0wVvf6R+Bnb7vNIWD9/hsFSJef/6vdRwbeR9ZMD7zRdacNu/fsQbX64MaC/0mYCcwN+uw0pZxxxxbG/qMHNOHQ/I25VcIDkgECVTltXMhkIR655rPHE0ikAgkAonALojAvKWaUxAt+31T7eXvwwhw3lVtqATbTKKkH6ogZKoRiaFLOax9qSrXhvZ8yw7LQk4dxrZZsiCDj+zJOG63SwWEahD/1AfDbrdxLLO/qowEgWBSH3K5zDbmfZfqQNU+Q9+Vn/ddef/WQiAJ9daaj+xNIpAIJAKJQCIwNwLLJsDeN/SN47k7lg+sGwHbrJBZpbBRRr3ul875An3wT5yRMvS4Um5l+7J3zgmoM9QydwIDthzV+0zn7MbKbpcBjlJchGc7XfpuK4ltMXG+yXbq/6r6Chdl1nBRir7ZlwpBlSa2BWzWOt5sDHbm9pNQ78yzm2NLBBKBRCAR2KkRcIgbEmM/s20YSmrtUxz6JE0LEMt+X0ubec9sBOLQPSWnswjtqnBUEm7fsbanMn36aD+wvab2nMZnMA899NCy39R+7fWUZa9qjPqsDN0XJLbbZa+yU+nt/15GufR2G/+s/trSYTuMAE99IvpmjNH+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3qV91rX/va7va3v3232267bcsxbFSn//GPf3SvfOUru7333rs79alPvVHNZjuJQCKQCBwBgf3337871rGO1V3mMpfpjnSkIyVCiUAikAhsewSSUG/7KcwBbHUEfvrTn3ZvetObun/+85/dec5znm6vvfZaV5f/85//dB/4wAe6r371q90xjnGM7sY3vnF3ilOcYl3v3G4P/+Uvf+ke//jHdze/+c27c57znNut+5vS31/84hfdU5/61O5+97tfd/KTn3xT+pCNJgKJQCLw73//u3vOc57TXehCF+r22GOPBCQRSAQSgW2PQBLqbT+Fqx0Awye7dZzjHGe1DTW8/X//+1/35z//ufTlyEc+8g5PvOxlL+vufe97d695zWu6a13rWg1v27hbEOkf/OAHpX8Xu9jFuoc//OGlcaTwbne7W/ed73ynZFrPcIYzNHUKDn/84x+7173udd2LX/ziQtbPfvazz3xWW8j3UY961KY2tvJNAgrPfOYzu7Oc5Sw7zPV6ZWCWfG0kHmPjWMZa/OQnP9ntt99+3aMe9agiD3klAolAIrAZCPzyl7/sHvawh3UPechDmm3fZvQz20wEEoFEoAWBJNQtKO3C93zrW9/q3v/+9xcyuNnX3/72t5Jhu8td7tKd+MQn3qE7n/rUp7pnP/vZ3QMf+MDuIhe5yGZ39Qjt6zsMldsGoUaQnvvc53bf/e53u0c+8pFHGNPUID7zmc90d73rXZsI9TOe8Yzu6le/+iTxnmpzK/z+la98pRDqpz3tad0JT3jCtS6tVwZmyddGjntsHMtYi4JjD33oQ7trXvOa3WUve9mNHFa2lQgkAonADgi8/e1v7+i1BzzgAd1RjnKURCcRSAQSgW2LQBLqbTt1G9NxGa1PfOITayRwY1odbsWeWWTgCU94wtzkczP7re0hQr3ePrUS6r/+9a9l/u5whztse0ItO/3oRz+6O/3pT9/d9ra3XS+EOzy/1eVrWWvxQx/6UPfe9763e/KTn5xZ6qVKUL4sEUgE5kHAdiiB5ic+8YndGc94xnkezXsTgUQgEdhSCCSh3lLTsbU6E9ms4x//+FuCUL/rXe/qXvjCF5by6H6Gemshd8TebCah/tKXvtTd61736pQST5WGb3UcOWB3vOMdu8c97nHd+c53vqV2dyvL1zLXou0H97jHPQqh3u7ysFQByJclAonAhiJgO9SDHvSg7sIXvnB3s5vdbEPbzsYSgUQgEVgmAkmol4nmFnpXlIfab/ynP/2pnIJ89KMfvbv1rW9devmb3/yme8c73lF+898OBlECGvsqHXj1qle9qnvRi15UDr266U1vWp5zqJYy26FDsQ477LDuPe95zw6Hb3m/sq6f//zn3elOd7pyqudHP/rR7g9/+EN37WtfuzvtaU/b/fe//+2++MUvdh/72Me6ox3taOXUzxvc4Ablftevf/3r7m1ve1unbPkEJzhByVIf97jHLQcrOZCqbtc4Ln7xi6/NhL3DStZ//OMfd7/97W9LFPxGN7rR2p7wb3zjG9373ve+TubT+L3/85//fCerq29XucpVlpLF6xNq7cn8H3DAAYMHi5k/eCiDg/cpT3nK7uMf/3iHUDqI6xKXuEQXGWr7xu1H+/73v1/2ZcMA2bTf/IMf/GD3pCc9qfv9739fysqVnBvjec973s4hVfVhaf6mzb///e/lBNbrXe96R9g7rw3PkCXvvO51r1vaMmfGCMsf/ehH5Xl/+9nPflYyybDUdzJnTO493vGOV95x97vfvbyv5TI39v8a80lPetK1R4ZkoH8Y3Nj4puQrGhkbO6fwLW95S/eTn/ykE3y6znWu033uc58r64ocXeMa19hhj+AsHH74wx+uraGQ5VlrUVbdPMYVa8KYPOeyb/785z9/WTMufbrnPe9Z+qX0e9UXWT/00EPLXI9dIZNkY2rNwkhQwHtdniVfziIguy56hK4yH4tc1pP3/etf/yqPH/vYx+7OfOYzlzVGp7n09WxnO1vRQ1M6LPrgPiX9dKJ1HfLi/IShNsmsteTSl29+85tFruIybmPt43GSk5yk+973vreGkbl3cKH+12OK9wvY0Om2U5AXYwo92YoF3fq73/1urX/OuaDD/bvfv3Of+9yl3/D4whe+UNZLnBFwi1vc4gh7askEvaN/JzrRiboznelMZZ0d85jHbJIt5y3QqUNzt4h8jD3jHAZ9fOMb31j0n3m44hWvWHSktRoyBRP6z7hc5sH/9+WEzmfDzQnCSeeZq4MOOmhN1of6EnqAnaUHzLn3kCV/CxkgE2RYf2atu3nWsHHPsuf9/r761a/uDj744JKlbrUDs+YsxkHW6TpBQ7punnNgyKv1M3aFTvXOWWPtr9lYE9Y73yN0N5nWT7ITMnGqU52qnBPCtvGfrBVXzBk7G33Ujwtc4AJlTc2y0VOy3rrWQ+9531h7dPHXv/71I6w5a6K2B8bpfdYO/UYPudiwG97whmv+RW3TxsZB53u/i55897vfXeTd2rMV0LY3Pm7tl9LBV7va1brPfvazxWei1/l98TWMRfUye+HSNn1AFvigV7rSlYof3D8HaGpu8vetj0AS6q0/R3P38Gtf+1r3vOc9rxgoRpqicoAV5av0l9PzmMc8ppRacXgocP9NAdz3vvddO7iKQmLEL3WpS+2QoR47FAtJokARKGRMW5wkCuURj3hEd/jhhxfSetWrXrW7zW1uU/ZCO5RLZpDS8hwlg3Dr3wte8IIdTnB+7GMfW0iksdQZ6rrd+9///muRbs6LPhjT7rvvXnBAGB3k9axnPas4jZ495JBDSn84Pfp9/etfvzj/+oPUyOat99MefUIdGAoU2PtdHyyGaDvBWjDD/LzkJS8pQQH/PvDAA4vx4VDCQuABud53330LVoy7sfhEUuwlh9dTnvKUI+y1RgTt3zYPjAxy5RNUnCd72hhnmeAIskS/yBZDz8gjw+bw0pe+dJkzsnLlK1+5yKzfzYeDZ8ihQIg5DENlnhFsmdIgDVPCbiwIieBK/cyQDMw7vjH50qdZY2ccrSn7+x34xYGGH/lCnJ7+9KevHTonwDALB23FGqpleWwtWl9k2ryRU3PBKfV3lRxvfetby17zs571rGsGnOwpm+c4xH7+KdzX87u5EcxBlBAHpevW1ac//enukpe8ZOn/O9/5zhL4EfiaWrP6wvHibDmx/Ja3vGXpXgQKtEdGFyXTMVZ6SyCRTOs/HRDYkd3Xv/713WlOc5pye4sOMyfmQkCAzHOCOYnWBx1ljoba7GOPgFjvdMYFL3jB8vMQHvT9TW5yk4IT/a7/HHg63XqNMdH/5NWaFmhxn3WG5EY/58FC/6yFN7/5zd05znGOHfp35zvfubvTne5U2oiT+pELgV4kRVAKFu6L05/12f/Ty8bjWX2jOx1oxc61yBbyTe7pTXNXB+TWI9/xLNl4wxveUNYc22X9xxg58uSoj6NnyJJxwIx9DDkxbvqXnnOP6iwnY8OJPX3wgx9c5A/edAx5IEPGhuSQq1gX1hbdYMyx/tgURMI1ZSvp79Y1LIjbYs8DN/1h7/p2fZE5EWyAmWCLtQFL8kHvhiy3vFdfPEuu6F56wNzQTWSUDoe/ddcy1qE1wVaw6ebG2iPXSLMgu6y9rW2RHIg5Y4fi7AtBFTbCvVe4whWKfp9lp1pPU59nrU+1F/qyXnP+RpYFesioZAGs/Q2WcCXzSK+xWTfWPcJrHdBVfBS6ig3jC3je+Tnhr9IPfDxzT7/A1boQkIc3n4aP53f+oH54n78bE1xjPQYp7tuCFr0saMK/0o4DaekD+s0chi5rkce8Z3sgkIR6e8zTXL1kDBCreo8kxc+A3uc+9ymRetkH/1BeLvsq/bdIGuXuGnPiozNDe3jHnkFWOBkcZ0RP1JBDyfn3G4c02qZIHbaFIEb/tDmL8ES7DCClGgT2ZCc7WXEE4sATiphRRLaCLMazFLtDwvQrDAFS2Cdvc03G/988VvLdxzDGLqPE+eYEilpzJin4OqPoWY7xS1/60rX9xGEM99lnn7XAwhih1rXol2AHow8Dl/9mgMLJ4UTAlswouY4LNvqHTHPYOBoXvehFy88wNAbZAcTBfys7j4PE9PX5z39+MZCthJoMIK9D2Yy+DMwzvlnyNTX2kBlYcfwFCZBqVxAdss8xMGdTOAyNY9Za5ETC0Mnv0RdtqzCxhmI+arnlrCGvIWOLyHTrM/qOCOijTG/ILUINEzIPHzKLKLSs2dBhddAhZFm/lrFmZ+myfmCvRYchGrZe0HOxXQEJUgGEhAnmTelcYxtaz0N4tMiRNUp/xFqXLXLJ0NGjCChZngeL1v65T+Cv1jthi7QrIIQw0t+ycYIk9KLMF6f0y1/+ctEfslBTsmVdenaWDWmV57H76EFzyZGXhXJx4AUYOez6OIQjx14QlNyTWwHDvpywl7e73e1KMJrOVwkGgwh+1AHTqMwRYItqoPowz/76a7GV2hLgbcHZgZEt9jxwhJHxmu/wPRadi8BXcqC2n+bl5S9/+Q7Va7PaEKAQBBEQGpozuhVhN86WsdZrQkDcNizzwJYO2T6ZTLLN7utDf84Ewo2HzY1PZrbaqSlsW9d6a3v1mmP7BRKMD6GMr44IGPBN4ap6JS5rytpAtuk4FTnI6JCu58O6VGMJMPOV6nNWwreyvSCSJPqGpJuf0H10onUoGB5fX1lEL7PHEg4SCNoJH5S+Yg/7em9qXvL3rY9AEuqtP0dz95CyFk1TtsJJo6Bka0TpEDTRPFlZzkp8jzaynQw1heOaUiLzEmpKcygzIBLPuacIKdhQlpzvmjjNQ6iDhHLG+nuz6oi+MqsYpwhuK4Gfd1JaCTWyiLhyuEMJh7OsbwhtXPCXYeCoRyR7aM5aCDVlX5Or/jOMgM+RBQmKPvg7Mg1TBt4cC4YgcSLDjBOZk5VTqi7jLqOoNIsDSRbNc+sFE9dQZnUWoZ4an3eOydfU2CMQBDOGuA5K9YmOzNEUDi1EqI/XRz7ykeI8yArCnhwhIDKTQ6WOY5n+1nmY5z5ldKL+SIYAWt85FNziDKk6IRsta3arEeopHQYv2RbVB3Umjl6g+5RL031TOtd7WglrixwFUYN9HYSIv/tOML3T6mS39i+cW2u/H/yIIJSME/LIliGS9ZqXyaI7kGQ6Z0q26HbbnlZJqI0DIairjfRRpQBbizj1cfQ7gkH3snXwHpKT2GscwbNvf/vba6S9Lw/99UbGBNocSskP6K+/Flv5ile8omzZacFZFq7FnocOsZYRHJVa6z3Tgb1RoUeuVHG5QlewU61bXOgj1TTI6pDsCwJYMzL3LWONOfJv/pkAs4zorM9YqrihCwW0yLm1wP5aO/S9oFNtO1vt1JTubl3rre3FmhO4E0ATUFBZF1V/keRQfdevUogEgfULB+XcqjCGCLUqC32HjyBW31eJJIktJraMedeYPoiKAISa/7iIXhbwk0wQ7Kp9UH/nl/MT6u2JU/OSv299BJJQb/05mruHFAeFICrtNF+XEigG3+nILooKCQrDzAiLLNfOwJQSmZdQD5Vr60vsK6RMGUFOBcUru1Y7UfMQagZnzz33LGQzsgUBpHaQmlC4Q47nLII194TMOOW7j6G541ggIJHNZdzhwAgwJjWh7n82a1FCXX/Oa8gp1hcZElFz81JfsZ/MHiGRZCVUMlz2hYn0MybusW+KTMbefdlJYzXfrdeihHpqfLPmu2XsHB5yZY5qp2CI+E3h0EKE+ngh0Ai1QAUnzN5LEXLrfuial1DLwpj7+hIcUQVTf7qsZR77Dn08M8+aDVzJkO0cLvInoCA7tcwMNadZtioulT7xHfjYejKlw2JOBZlm9S3uizYRKdVG9kcKtCFEyyTUAgEyRd4ri9vfwxp7cfv9moWF/qlUUeooaOZCgMmPqiD6INrlUNbZG/fG3HI6lbIiEuHYTsnXmGzFc9pSKi6DJdCkJNPc0W3rIXPh4AuYzSpdrnFkl6xbVVDWKVn2HllH/YqzQuox12cN1PZsaEtP/C44Qid7L1Lfx2iedVfbniB4+l1fU2uhP4fLJNTejdAjK8aJiCGdUSHX7+uUPPl9lh/UOlYyoZrmcpe7XJE3JDyyn2N9IAO2QrD59ADdZvuGOVT+rFy8LuNutVNTY25d663twd5WCIFegQTzodoh7Ib5IpuIdVShRB/H9OasaiT9Utat6qd/cGms//Bzx3zKWgfxvRbRy7Gu2GPz3r/q/d5Tc5K/bw8EklBvj3maq5eUNQefk0TxcOCRZftDRKplCylqRjz2TLeQ46FMUwuh0/kxxRX7xZAsUXBkbSyb23/HUBQ5Sr7DaWBY66yuvkRpbmR2txKh1j8OtPlCWJSVKQHk8HGq66tlzmK8tcMV0fU60jtFOPtBiL5AypyQKyV7ggKcRAeUaVc5r+oDBpODzjkQyJHRJpvzlD6RAe+J/Z91P2ZlqKfGNySjIV8MYx2AGVuMLYSaQzGFQwuh7q9FfeJIcLKQetiT+yjh7/eZQ2MPXivxtCZlTOrLnj06Zt7DVcZIzzxrditlqFt0WGRk4ShTM7a/e8h5j9JBz5o3hL5PoBYt+Z6X6PfP0xjS6y2EP9qtS3NDtuotSXvttVcpe0X2VVtMXS2Eug7sRsk7os8Bj3Mnptrp/x5ZNoFQVVgRuO7fNzS/cYYJoqE03D9TxLx+76wKJPcJnusT0qJSp4/RPOsu2h3DuWUt9DGRIZehJtvrCWp4r0CNMmr6PvZMhzwha8sk1POM1RzJKCNyqhX0kW4e29fdH4cEiaCetS8Qw/7JxMMsqgynbHSrTLdmqFvboyPYUjJIh/HRat8z/D1+K9tVB2jH9MQsQt337+px97fmjPmlkV0WBKF3FtHLsUZag4Gt85P3bV0EklBv3blZuGcUiiimE5jjYrSQZ1kCxNWhDfW+EQqP8qDwZW4vf/nLF6evPpSMUnGaMWOgXIfC4OjUh8/ITA6V6I0prig307fYmxvOJ8KnfYcWyb7138GYGKODVvokxCEkykcZodoR40Bxnhz8gXzIoGw1Qi1rq2QpDvQZE4RFCbXghcCF948FL/pOGuOtTEvWpF9Cj/Arn5IFsQc2DGI4mbIqHBmlVnE4kjEpIbzVrW5V5mNon+/QuJFv0fkhIrhsQh3yJbs2a+zkVGlgC6E2Z1M4tBDq/lqEVcyRbQDm15oZO0xvVqZ/YcXT+OCYMz7Pmt1KhLpFh9mnhxjTlbI19Td3zaUtOLKxY84sMqD0WhDQeQfLItTxXXf6MMogYxpb+rUooY52ZeH6AQbyQcdY68pu4ysB/e+mwwwJ7VftjGVOjWuov06Ylg0XtKy3/DSK89pt9lwirc4JqfUZHcumyiaybUMHfUYG05Yr/bHHsq4W00j9nrqSYIpQK6FXZiwo6Oqvv3nW3RShblkLYc/rd5mXWZn91rmgs5XP19nJ6BO/R0AToY1tbS3vHVuT84y1P0eRfa6JZfQlPpHodO8gzP05GwocTNnosFNTY24l1K3t9decoJMKEV/riIO5BIMF2PvBqCE9H2sh/Lq+LxD9soWiLvEfIuFjfmmsx1jLi+jlWFfWPb+ptsVDumtqXvL3rY9AEuqtP0dz95Ay4HgxyvEpDspf1pNT4kRNmcHYzyzSKuLJ4DDoEQ2VIaW0Yi+zvWCRLdWpiOIh2RH55VRwTuxXainXjndQfnFabxzuYt+cTPqHP/zh0g/jEhDQb0S43hcWCg+Z9544cZVTwijVB3c4/IjjY0+wK/bpyITUB271lW2cTkn5I4/zlCqHMtePOrs6FJTQX4bEYRyRYRzKBponTmDtPAwp/nBQlTrqM+fc3h5ZlDgZWVCiLr3sOwARjTdfdbmWTDTHl5OoL+YpTvnmNCPYTnJGqqNsPU75Rqjtk0So4xNpU8JuzGS4H8n2XF8G/K11fO4dky+loZy0sbE7eEQACw7WUB2o6jsE5mIKh6Fx9M8V6K9F/Y/9ldZjfRZCH9N4l6BZv3pjCv9l/D5GqOdZs62Eej1rttWxbNVhdBP9IutqrcSp4Ug2J58OnZUJsV7IGHK+LEJtPjn3dI29u6ET4TbVrzGC2pKhjnYFZOkIwQRX2KI4rTlO3aUn6Nwo4ZTVpf/1uz6te9EMtYBuHCZoL6f9xoh8nEjeIvdxWjpdJxsZ+2Ntv0Dk2Jeh+bUeHfalwkeQF/bkxPqsvzBRv6fuzxDe9uqzg/qhIoi9DBvdx2iedTdFqFvXQh3k1n9B0voMj0XnALmigyPIHxUI5tO2FQEN2y7myVSP6YF5xjo0R/ojiVGXbsdcIJvGMTZn5iH8JFjSJ+xti52akuVWvTflE4RdHPKjJA0EFqMqMQIE1ghfInSjYJtkT+1zTBHq6JfAI3mIM0TgRQ7ojahEiRJwfYmtbPxB68+p3FHBuYhejrmkt2xhJHeuMd01NS/5+9ZHIAn11p+juXtIeXO6ZEGcbon0cLBFA5UNO7yBg6LcjuKgsBhckUOKzWeARBA5MyLbPk3jPiU5vh0dGQGKizFQOkrxcMziNHHZmMhU+64gEuxkSg4QRYV0x+d9EFSOIqJhT6ISWwdX2H9L8cUnrSg1/UZK7T/xWSfvUcLsHcizyDNHyF4jDo0Io8MzjMfpsErA4cBZobTrZ2VsRfFl+DhX+uwEVuMQ6dRvZFRAwoEi+tJywZvh8D7OlvfpA7yVA+2///4lcEDZ21MIRydewheRtueToFwmAAAgAElEQVTKO2LPKlLMYYhnZU9lemFnfCK9cECataXSwKnO5lbGnjwwwObDnmfKnlPKkJEXwRgkncMAeyVmSAAnV5swE5RwUqfydE6ffjqp1XscHmJ+yByMvYOD5PRbshMkTl/tc4+5aMFSBYRtBvZi1xn8IRmAE7loHd+YfAVZHRs7Mg1zv5N/4yOD3ieIYe6tG4cEKolnYMdwkL0ekmVrZdZaDOysHXLGYRn77ipiZj0LZPT3mLXMwaL3mDul/mSXo4RMxedt4tuhZH1qzVofAnf2ye29997lPXSdLKDAnAs5JFvWxCJrVl/pLetGGar1DitOGTlG6GUzBf0EiFp1mNOqOXHkwJqSrfM8Iuu3aNO+cPrA/lfOHmfM/6uWsIXC3wQtOaCuwCMIu78JusiM0Gf0gHJfWRPtOy3XOhLsgj39Yqw+wcdG6Jf1RYcgei1YIMV0i/45u4N+jCqp/nzJ4LIv1gt9GicqCwYpYaWv4/Tj+NyheYwD/eh0OjR0wJRsIVKCweYOzmyNcdsaARPEWSaJHqP36FNzZO3Oc0YAnchu0d10qUyU/9Zv2PTnF9mlI9gypd7mxeVegUP61PyRbXjoVxB164AOZ4PZe/qX7qX36B6f4qLTBc+RG4dDyn7zDxANRMzv5puenlp3+jWFs7G2rgXviyomwd06mL3oHCBDZF4g1b/hz245kVpVHn/CuOtvfo/pMzLjec/Bix6wZhzyiny1jNW8C5j01wT/hr/Ct6Lb+U/WGpsoWGbLHhJJh43NGf9BYoBfZu71jX8xZqdaPhM3j94zZ7N8AvIWa67Wl/w3yR7BBFvBQk84T0AAiJ51krfydnNgbM5jCTvM35SFFjyAHd1sa5xqljhJW7/Y5AgW0oXeB6N661wQ6vBD6GI6wj30rTVXYzKPXiYj7BkdY66t3fgsLP+prqxZ1Kbmc1sLgSTUW2s+ltIbxJHRtXg5ZP7NgPTLP+3DdJAP5T3rtEmGg2KLz1z1O8kp8LtMNidJm5Rp66eQvC/a4Fg4jXXsiu83U5yz7qufj2f8bQiHeUGnYJFFxmzZF0eCQUUY4xu3NaFDRhDEsb2xs/pjvjkw68Ug5qqeY4aD3JGB2G9LrqI0kYy4zK9gi/sX2X/rPZxhRrdfer6MuZiSr6Gxz9PuenGYWouyT0jX2GFk+uoezsYs0j3PmFZx73ZaszH+Vh3mfmvEepnSvavClg7jqHJq62xd2IRF1uZ6+tqCx7JlYlZ/rVPrQ6AzDp6bZ3xhE2sdOM/zcW8LLmPvHdLDU31YFsata0HmHslRpVB/Lkk/1zMHi4x9Cpux31vHuuj7F3luvXZq3jaX2d6y1o4x8DP4o2N+ZZ0957usSidP9WNevPP+rYlAEuqtOS/Zqy2MgKysSLgM07IvWSLGaeizUKKsMg0is+s9vGXZ/d7I98nUynDCYSwLu5H92cy2OB9KyBAgwTEkQFZkLOAioCKzKYsV5b2b2f+NanuVa3ajxrDsdlQmCb6sIjC17L5u9Ptky2T6ZE37J59vdF925vZU1Mja77vvviUYX185BzvzzG+Nsc36cszW6GH2YjshkIR6O81W9nXTEUB27cFRZh17gZfZKdlDe92VmNUZapkDJXlKh5SPzVOGuMz+bYV3mQN7zJSFxX7trdCvzeiDslBVC0oFlfQ7yMbeybHDyJQsK2PlwO4qwYhVr9nNmPdltKncWknkrGqGZbSzHd8h2ODqf3JxO45lq/ZZpVJ8Xq3/KUZ9zjnYqjO38/QLoXYuS5wntPOMLEeyGQgkod4M1LPNbYuAfUvKzZ0ku6rLJ1Pss1WCZN+2MkxKP/Z47ypEaBa+yKM9tA7ziQPnVjUfW/m99r46f0DFgv3+9m6PbbWQyeZA2Ms15MBu5XGup28bsWbX07/NelagwV7D1Cc7zoAzBpA5mftZW6E2a952hnYFiO3lth0tTnqux5VzsDPM8tYdg3MhnHUgAK2yiw+hsisDaFt3zrZDz5JQb4dZyj4mAonAERBw0Ex8xm2e/fq7IpT2hjmAjsPQ36u4K+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AN77xje4Xv/jFDjgc85jH7C54wQt2xzjGMbqp33d5ABOARCARSASWiAB9/La3va3705/+1J3udKfrrne963VHP/rRl9hCvgq2hxxySPfvf/97EIxTnvKU3ZnPfObuqEc96kyw/vKXv3Tvete7une/+93d8Y9//O6///1vd5GLXKS7+c1v3v3nP//pXvjCF3a3v/3tuxOe8ITdr3/96+6rX/3qzPdp8zSnOU13pCMdaUMnaaxv5znPeUrfDz300O73v//9Dn06wQlO0J33vOftjnKUo3T/+Mc/uve+973dfvvt153tbGcrPsU1r3nNIr9vectbunvc4x7lb9/73veOMC5tnOQkJ9nQ8WZjiUAisFwEklAvF8982zZE4M9//nP3y1/+snvQgx7UHXzwwd0rX/nK7vznP393rGMdqzvykY/c/e1vf+t++9vfdve///27L33pS92LXvSi7qIXveja79twyNnlRCARSAS2LAL//Oc/ux/84Afdve9970KunvGMZxR9m9fyEECkker999+/u8lNbtI94QlPKMTX5bf3ve993cte9rLu7ne/e3f961//CMT6f//7X/e5z32u2MVb3OIW5Z/jHOc45fmf//zn3VOe8pQSBDnooIO6173udd2JT3zizrxq0//f85737F7/+td3V77yldcG9bWvfa173OMe153lLGfpHvvYx3YnOtGJljfgiTfp2x/+8IfuVa96VRmT/t/qVrcqQYKjHe1oxQ/41re+1d361rfujne84xVsyKbgu8DB0572tNLCfe9734KVwILxveAFLyikmwy7+Bv+9shHPnKHNjJgtGFTnQ0lAitBIAn1SmDNl243BBhLztvnP//57k1velN39rOffYchINKcChHpod+323izv4lAIpAIbGUEQifrYxLq1c3UZz7zme7Sl75099rXvra72c1utkNDiO+d73znkmVGuuus8Sc+8YlCwB/1qEcd4bcg1be73e0KOQ9CHS/3/zLYn/70p7tLXepSO7T5la98pbvxjW/cXf3qVy/kWpXYRl7RtyE8fvOb36xhVI8JhgISgvF1ptnYn/jEJ3Y//vGPd5DhWW1s5FizrUQgEVgeAkmol4dlvmkbIzCLUP/xj3/s9t1335KdlqlOQr2NJzq7nggkAtsCgSTUGzNNswi1jOyNbnSjkol9zWteU0qfXT/5yU9KRlpp86xgx9vf/vbuxS9+8VyEWgb7rne9a/f1r3+9e+Mb31iy1Rt5LUKoVa3xD571rGd1xz72sXfo7pe//OVCtJ/85CevVVkkod7IGc22EoGNQSAJ9cbgnK1scQTGCLWyNgR6t912K/ujxjLYW3x42b1EIBFIBLYVAkmoN2a6ZhHqww47rGSLEWnlyyc96UlLp5Q7yz7bO22f8Nhlv/AjHvGI7pnPfGYp+Y5rVob6d7/7XSHr/q3N05/+9BsDxP+3sgihfvWrX909/elP797whjd05zznOXfo769+9auyTex+97tfKQ93JaHe0CnNxhKBDUEgCfWGwLzxjdi/wxjay+Sy58ffZFtd9gSd9axnLSVX3/nOd0pZ1TWucY1y8IayJqVKl7vc5UoEWpnX4Ycf3v3oRz9aG8hpT3vacmCJjK1DRrzbO5VK2/smyuyyp8qBHdHuGc94xvI+99h35DrucY/bneEMZyj9+Pvf/77WPwd1xCEnn/rUp7qPf/zj5X32JylNC+O+DHTHCLUDyewxu81tbtM94AEPGCTUnoXbX//612IwkW/7pGIsysTPfe5zF3zs0YLXv/71rzIW+wL9zf+7TnGKU5R3wDrwqZ///ve/Xwi+/Vba2HPPPbuLXexiZa93XOYCXrIDHCEYXuc61ykYtxwKY84FDlrkItokM+94xzvKvPvvPfbYo7vsZS+7Vq73wx/+cIc5NyYy1J9z8vOzn/2svCMu98GulpkaE0EPh714V2AWz8JFhuNUpzrVqJjYP+/ZmANrBb7WALmFJxmGi3EoddTOZS5zmYK7TIq5J6+XuMQldihRdFDNBz7wgU4ZI7k9+clPXjI+sddQp2pstO2d/XY9Z5zeI2tjDSktvOIVr9id73znK3sT7VUMmRsarHdw9qbmqsZDX/TJwUMuewH9f1zzyP4sLLaTfMhA0X3WYug58kG3IQEhu9YxOTKXDniib+t1OgsPsj50eFHgTpac80DXfPOb3yzBPn0w/9b6Oc5xjrkPddJvByqRZfpKf5Gtvfbaa/RAMPNP/mt9r4/kZd7Dpci3sXz4wx8uOpCc2cdrHSr/1Za1WNulWud94QtfKHt63Q9bpIzOcx1wwAFN69b7v/3tb6/ZTevFuqmv+jAvtsv6o5+m1lWL7qVDEM9Zc6qP7BKiFlfYSmeAxFq1/9jfa5kb0guzCPUHP/jBstXp4Q9/eHef+9ynyFhkkLX15je/ucja2GXOXvGKV5Ty7lpvjBFqMkBf7rPPPiXz3S8zH2qnrzum/Ikpf2ERQm3v9w1ucINi0x72sIcVOzDrMLd5CfUqbBR7R85abO2ZznSmYiNb13ntpzjI7brXvW5ZJ7FlgE6kN+ir8Jn6fhB7S3bJOZunv/zNK13pSsX2ssF1/93rADj/HvMVptboLNno6zprgY7jh/Gzrcvw4cJvXpZunpLZ/H1rIJCEemvMw8p68clPfrI4fre85S2Lo+QgEIrhec97XiGylJhSLkbAARyPf/zjy98ZbPuj7na3uxUCQBEeeOCBxTCKtCKYcXHCGFaHcjDijOKjH/3o4oxFVJuDI4JLedqrTNHc8IY3LO/SN1e/f4gg58h7ESb7qRDQj370o2VP13Oe85wjODuLAjlEqP3tqU99ahmrcc3aY23M7hWU4GDE+Ow/u9Od7rSDc2ucT3rSkwq2ggLmCAF9//vf313talcrQ+jjE5lyzqbSMf0JTBmQOAgl8OJkuA9x48iZX/cwzPATHGCQyAPDwHnx7AMf+MDixHDEWuUCiXjMYx5T8GHQOHT+m7GJfg2NaWzO/V3EH561wzaEKQOpz8ZCdhEXl4wAp4X8KVecuhjtm970pmU/n8NiyHvIMbziPYynk3EdTCP48fznP79gZcww5ViTU7jH3xB6OHunPnH6Y26iX8b2nve8p6wHl/VTt6svsh9vfetby4E2nHzvN2Zkg8zJBD34wQ8u442MieALYqT/9IBSypa56uOhff15yEMeUuZFsCSuFtlvwaJVJ2xl+Rjqm/Xx0Ic+tJDSVtl45zvfWdYjUkjGySbMERvltt5nrjm4SKcDFeOLBPS2duiU1osOIsv0kjVMfuhYOtpannUN6Xv65173ulchFp6fOinaWLVnLHQReRZ4lAV1vfSlLy3rzN+Mj05li+iuWAfIs3WpLRjRPfQvHOZZt9oTjHSyOLzpA+3EFb+xS8ZmXbfoQPZwSvcKFJvHqTmFuRJjB4YhGPQFO2AezT0MBQNaTsoeItQCdPpqjOwfQhR7mUM3xN7oWcHKMbkJQsl32H333cttAqmCsoLTMW9TwYBaf7b4Ey3rIfpm3gVv6st6g6+Abr2HOuwz/Yr0sc+CnVe5ylW6a1/72jtk571vXkLtmVXYqHl0aes6F3Bml/iYbB+ySU75O7VOavGD+KF3uctdyj50iQNr3bqmCyPY0uortKzRKfkYwsAzQz6c9Tm1jqfay9+3FwJJqLfXfM3dW8aSI81Qj5XQ/R975wF1RXG//1GxYkEUAak2UERAUaQJgl2xxN577xojaEyMNRqjUYMNSxCxIYgaERWx0EQQpdkVRSyAHbHrL//zGc+8/32XW/beu7t3d+8z53CA992d8szszDzfyubOgcxlHSmi9+KAVJqfkwYDAgdpQLo4ePDgOi0bUTE5vIl87QoROmnbe+hwYYY0UqfzzSKapguEwkYMqd91113r/LKQkHMxQ0Lp+oYQgIsWzx133HElY5LrhVyEmjQgFEzaigUt4zkuMZAbtKy5xufadUSdgwJthLvQeAO0+N9HAs4BQhsc1K4giQU/cNx7771NLrwgVZjtMY9IhJGicyDlWg/jxo2zVXNJC7ouXF8RvHDJp1AP//b6wOXCpNCaJMqq81d3ggKIgzdYTD7tCn1HIOAPhpNvsbhgMxBqLtGF1rEbB5e+k046qe5ZNIrMEX+4QGAWCZGlD+7S6eaL7807j9TJt+HIi//7cYF68NFjbihYERAhF2EJcw8h57LhiLsXv08++cRiyQUPclZsrnLhgaaBy/V66623jN9kobXPJQRCVAyLrKwP5tuLPXMFUYCU8I337NmzKB4IbZygJNdcsOeS1s+RD7777t27W8ES65c9EjLkTEwLbZJcWplX1qSLuIz2EUKJdtErPMlXT679nvb5BoPEnOBCimAVf1vXh3x7A2bG7Hf0je8VvPFR5WLtBGpuD2JM7BeQ7SDfLamN+H7YV+gL3yvtYH1A4UKPYJiLMt+4O7uC7IH0M8jei9CTvSXInLK/Iki7/fbb7fwjqEOj7Dc7LjT/bg91BBJNIGcxa5DzHoy9xBZM2EOw1PCagZdyEOci1LyPIIS9pEWLFlYIGdQKLeh9IkgfXd+Yf75Zb4GUIcxBaOM/W9jnwAZhGFZt4AoBhwiyhrxzUg6hDvuMcmvdv1/lO2vBodh3jsUMQkDOF+/ZyJxyhnnvjcXuQdwz+cZYC7TrhFrcy1CmuO89136baz0E+UaDrI9cGOS6w9GvoN9xkHb1TPIREKFO/hxV1EM+dDZiLymkQm8gkVwbEs84jRGSXzQiXDTGjx9vSSyaQwg0BwySSIiA14w116aDlgAtNxc0/4bHpQ6zRcyAkITTPzZQCBQ/8x5eSM/5OQQ/6KWxGIh+wkwfuLRyoUArHoRQc1igocbnqxih5tkTTzzRmmMHIdTgQX/8l1On1QcrtEtcIP140XeijHIpRGoKiUdrmevCilkX64XLWdB1wSWeyxeaUWceyZgwgYPkde3a1cJfLmHCfAphABJ6LjleIQw/4+BmPGgOnCYsDkLt7Qfjc3MB1nwTaM7B2vutOWHQVlttVSd8cNhgpu80cv7vJ9f8c/GBxIM79UKuHNn2zx3fHpfkfv36WeuTYnPlv7zRFtokvje0BawPbym09t2Yi2GRlfXhxx7NG5GQEUSwb4El81wIDwSYmNdjBZHrIo0whfepE9x41qWVYu1weUWIwf5SqLCHsrdDBLzPs8/ceOONgX1YvesV7RzuRnwfCHDQKBfSULv9nPXrJWj5CDXCIYgs2m/2Z4gB5M4fHMudX3yHPJ9vT/Z+twgAcKVg/6I/mJETAdsJbjEdR0CNsAzi4Ag1c1psD3RzVmzvhXgFnVNHftg7cP9hXwkiAPGuiXxCyXxRvN16RPOYS1hSKJ+zi4Cdz+SbfnGnYE9nXWBp5De5z7Weg9wngqZdK8fkO1efEL4gSEPgyb7rJZNxEepCZ5Rb6979qtBZ6yfUub5zhMIId/3R2yHBWEZ5Bex834XuQQRz4z6FcNIbfZ6fI+yjrnz3lFzfepBvtNg9MZ9QIdcdjnMv6HccpF09k3wERKiTP0cV9ZCNjIsXUuag2kDXoDs4ke67ywqHHZcLzO+QaOPXjCQRvz1vyUWovb/3bniYRGFuiGQdUugIPz4pmAlBALj0YYruLZhdcZH0muOVC5aXMHPAoIFgTFx+KMUINYc/F1BMDsG7EKFmo4UYMjYO+UKEmnlDEzVq1ChrguyXirt+cclDaotE1ztfhfAoFvQnH6HOtS4gtkiM8T+E1EHgCETjvXCVS5hYB6wzLopOG+89YBkHF1+eYS1AMiAU+P1HqaH2X1bcYctcsZ65SEFokFL7c4w6f2Y3P1wS6C/CK/+hDVlAYMUcBx1Pvrmj7iBz5eYYv0fmk++eCzTfhF9jVWzt466B1r4YFm59UL8zA0VbhvAO94F8QsCkrQ+wZ7/CAgXBHFiCo9sbguLh34f91hP83vnVI2xDG43VAxoycAuSasphjnbYmS87LTfrJFfU4lx7Cvs96x5BAW3zLnOGZYxX0JrrXReECu2yt718+5Pz4eX3mJZCvrhYe7VYtOPG5ky3C+3Jrv9uv3KWXezPaLgh0MwhmnD2IfZZL6EO+l258Rfae0udUydUJF4Ge67/nCx2JuYj1LkEDdTlBCAIYJwW3duGyzWNQAMTaAr4cVa7fbAQoeZ5zhKs1WgjiBVakPtElISac4/168feWedwNnvdl6pFqL1nlFvr3rOi2F5a7Dt3weo4//xWEi7ug8Oo2D0I5Q1Colym94yDOygCGu9+y9lPwcqDPiBk994Vgpx9xb4XhwGCQre3zZs3z+4/XkFCqd9xsXb1++QjIEKd/DmqqIdIADGNxpelVELtTLswWUIr5Q5DNk1MzJBwQjwx7/Ga2vkJgTe6pxuMOwC5xHFw46sEEXQmr1wGKaUSiXLB8hJmDnBMzZzvOHUWI9SMAWk6F0oOjEKXNzZ1NDEQaghgEA01OS65sPrTiLh+oRXFt5aLPD8Lop0ql1D71wVEELIA2XI+04yJy1SlhJoLIlohyAljZE5yEVlIChdrgqdwiOLnGLXJt78f7qIJuUdDjTYyqHDjoYcesuagTvPrFUghOMKMF41R0Ki3+Qg1wqkgc5VLK+p84yH4zheYb6PY2s8lgMn1nZYjcEni+siFPf6o+MfTXwJ+cckLujbymXo6v3q03+zHzj+RteNMZ4uRCLf3QIycdYMjuJDzYv7Tbh79AlQn/MMvmvMCN5h8xUuQvftWvv3JS8C5bLPnQt791kp+E898e7L3u3XfF7iw30CeCZCFJpy9BQuf/v372/nzEuqg31UxQl3OnNI2+GOZxBqjb0F8p11f8hFqhz9r1+8OBtlhv2ftOUGMf37z5WzmuWKEGmsYXB7QanpdcPKtoSD3iWLfgqu7HA01pvbcs7wuc64+BAuYyEPw3P5eLUKda627/SrIXlrsO+f7yJdf3D93WLEQgI57EMV/DyoULM9bV1CT71K/0XxrLYjJdznfcbl3V72XHAREqJMzF6H3hIsHmgs0ZGhKSiXUbGgEyUIq7/Ulcr6iaEzwDcXH2a8lDqqhRsLHocxlLlf/uIwh3fWblvEs0kAukX7tXzlAura5UGGqDKH3RzMuFJTMT5ILEWoOWHfw5DpI+Jn/fWdqD6l2JtQ8h3kdFzvwYx44FJGEE8DK+f3xHJcbTBK5DBa71HkvFn5fUNdfty4w7+LCQ6AtDjbnK4wPNYSTeWOeMHlDc+UnxIXWJO9jbul86vJh6swe6YMzEayGybebC8zmEIAghEIY4EzrHK7+ucDsFmEIGhmX59X//SAg4OKB9tEbqyDfd5DrkuE0j0HmCm0yF3O/VpR6mRevKX+xtU+7uCIUw6JUQp3U9ZELe0cuOnToYIURrI9ieHjXS6658Jo+O+2sm2MCI+Fby36BJiWfLzV7PAIWL2HCugNrIYRCjmQX21Nz7fduPlnXxYg5gl/ItHefz7c3uP5h6s3ZxtrisuwXIjI2cEPbmcvNyI3J+91CjDgreZeCvzv7D0JEzPDZj9CKISzEnJ36S/muIOWUIObsQeYU6zD6h18vJuV8E17hSrF5854/3tgU3j6ypyLM85qS03+EDGQWcD7q/rbKJdSQEcaEcNbfp3zjcWut2H0iCB7lEGrmirMvlzad9QpW4OhSgFWLUOda625PD3LWFvvOiX/A/QnBvlczDO64JWDxhxsLBetJ/u3OMz+hxlUGyxnueM7l0M0fdxkEu9QXhFCX843mWytBCHUYe3OQtapnkoWACHWy5iO03mC6gzaTDZxLcaFD3G2oHF6OcLkDk3r8EYmdlJP6/Rd8N4CghJqLG5o8zIFyXTKc5hFC5oJo0AbmvRwOvE+KKciki3TsopGWAqZXGs+lDjNrb8mloaZvaC9IK8OhgEmuM9n1kwO0BxwOXP7AD9MkNy9BNNQuSjKWAA4v+odmCS0Nl0YOF4cXfUJz46JVQ7Lxm3VtFloPbtxB1gVRremP1/8RgkufCMQC8SLgENoGSqmE2rsmcxGufJLgOAi1d+0yNr4HTFbvuusua+7mgj2BD4IHCv31zoWLno3wi/ryfT9u/tFWs4acT6r3O/Cu11yXjFy+qvnmCtLgJ3FuTyCCM6a2aMOCrH36FQSLcgh1EtdHLuynTJli59f5AwbBw81nPg21sxSB9LrI9GimEbBhFYT7DH1hnvJp5xCOolFCu4v2DOEO+z2ao6DWEPQzl+YKkk5gKb6LYn69bt+CtLr9zWmuqd9lpWC9IqhCIOmEZ2AJsUaA4M4vt64ZDwIMzgS3vop9t+6yTxA+9mwXEBLTcdw4qJNxYVXFN1LKd+U09fkIdSlz6s5m9w06wSIBsRDiEcwpSHHnD8J3l3HDvQexJYio+x17OYJRrBcQpEF6CXTphJ7e9lwgRaLG+11V8mmo2Q+fe+45GySPNvyC7XzjyTW3xSyw8tUVhFBDnhH0O5Nf1tTT4zsAACAASURBVD/Wei4avasbIkcQO9aSd9+Oi1AHWeu5zvl8wuti3zkCKPYSXJj4Pp2AGHch7ii4SrAXYf3B/uL+D17+e5A723GPQ6njUuBxFiKAY41gSRiEUJfzjeZbH0EIdSnfcVDLiSDfsp6pLgIi1NXFP/TW2cCJ0MolBr8OzGCdBpcDhgs/mxuXFoK6QLjZkNjsIT0QScghpID3ODAJPuEvaEzZEPEb9vrIcQlCEkk7bMpEesZk3OvrzAUIjRsXvgEDBtjLENpUNJlclij0D/8ZLvb0l0semyeaUZ5jE0LzAbFg84LYciFE210qoeYgxKyNTdtpUdECc9EkaiW/Z7NnvLSFRgeM6DsXWfpEMC82eHxjc42Pn9M3LmCQTw4StEbMFfhzcUCL49KmEMnWiw/tuQizmJTTNhoJLpakMsJc2BUEDGz6mPlz2eKCwuUKUke0Vi6EaBa4KHL4Mc9cEJl77zwFXReMncA/mF2y3tBOIzBAq8FFmZyR/CHoHGPiGfpFwY+KtYJGjTkHd+YbjS3PU6+zjvCvGQ5Y1h8HN/iwhhkDGlguO9OmTbOSbbBymoFcHxxzCoFAa8iFFyww3eNC6F3HmPR5A85x+acPXLRpk5RmaCK6dOlS1wzYUC/fGj9nLhD8EGwFSwXm2Y3T+ZbxDXOB5fLK9wMZgaCDEZczLs74piKl59+sU7fmWXt892ipWNMImriYEqyI+oPMFZo33qXf+DITPI8LCdpOBCiQCr4LiFqQtc/c0L9iWATZE8ACF4NqrQ/aZ9/BIoe9gssemmbmif0HjSF9Q9DB2sO8m28NPPm2ueA6YUghPBCEuXzHrC32B9YmmlHqZD1w4WT9QNLZQ/l2XEYGvmsEbKxN9tF8xaX7oY8QcYIK8S0gfHMkttAh5d3v2XewVuHbR4DA98eehjA0iAky3z17JFpc4mogrOUco7De3c9Y3zznNF38nm/Jm0IOFwr2XLTz7sLqSEKh75Zvj+/YmRmzj7J30R7CUr53vgO+DXw4+Qb4thEyFdsD6Qul0N7L/lxsTgkwSj8hFeDMXscewFzQL85KyD77GN9+Pp9q8OZMQygLCedbZ19CQONMk5lTBNmcw5hfY8LP+efIDXcKzk0EW6xt5gjNIfcDApBiFg6RYm4Q8rDmmVMErXw3PO/aYkwQMQg63wrnVTH/e/As9T6Rbz37+waGYIHGlX2feec7RuBO4bznbsM3xrnGuIkdwt9gwd8INhC0gx33KM5szkc3fm8bLl5LXGcU9wC+0SB7KfsNz3IeFvvOqZf1wFi5l3Fu8a5TiLA22J9YR14/a+ae74k9A0z5TjlvuH+BOfsu3wdzQL0IaoL2nzMo6Dea7/6Y627r4ov473CdO3e253ole3Po5EAVRo6ACHXkEMfbgNMicYmCtOSKroo2DKk9pAGJtFfCB7Fl4+AQLmRKDcEk8IM/GFmUo2VsHLb0rVhe0yj74a3bBWDh8CwmaaT/+JsWw7ZY3yFRzBGEvFCbleJV6rrgMgHJKGd+/GuyGAbV/L1Xek+wLYQCHPyQzHzFYYMptUtBw2Ud8sE3mGsemT8usNTvNJDU79ZcJeuokrlyYyxl7XtxyYVFNeez0rbzzVPQeivFA00la4R1hZtKEPLq75vbK/g5AhQ0TcXMtIOOr9TnXF/Y4zFhpnAxZd+rZM8r57stte9hfFe0Gcacltr3fM+DO0IszntcFnLFROEZtI6QR/ZCnnPaybD6keR6GDu4sI9zlmGRxlnIfQphd9B82mGNMY61Xqyvue4p3BvR4iNg8cfdceveKWQQlLu0ae57KHbOFusTvw/rGw3SVpK+4yD91TOVISBCXRl+iXsb80Ckf2hMCkX7RPuGJgKNWi6TGf/AuDyjIYUQcFCgGUQqnmtTTBwo6lBZCARZF2VVnOcl75oMs96w6yrkHx+0LUgD2iR8H53fea538cWCVPM9FxPYBG1bz4WPQFbmqRz/6fDR/L3Gck128/UnjO82qrGqXiEQJgJJXevcKRAiF4rNgKUCGn+01IWCGYaJl+oSAmEgIEIdBooJqgO/Jsz+uKgX0lR4AwlhgsUG5k3r4B8SZmT8nmcx4yVCI5q1crQhCYJLXSmAAIdfsXURJoD+4FZh1h1mXe6ygm+h3+cwaDtYKmAqieka1g35ij+CdtD69Vy8CGRlnjC7RyBbiv90VEhHRagr+W6jGqvqFQJhIhDGGRVmf1xd3E1xlcDtqVDBxBtz8FxR06Pol+oUAmEgIEIdBooJqgMzG3xYivkeYYpCFEX8Z+bOnWu1Afj44BOZiyTgX4QvFBJDTL/wgy3WRoJgUVdKQADzUUwsg6yLEqot+ihrEisITKeTKqjhGyClC35haIy5HGCWiuVGKSXoWPFxxUSNby1us8FSxlPrz6Z9nvBBxuoITTvnB5ZH+GW7fOBxzy9xJvAb54yi0B9M0InxUE4J67stp229IwTiRCDJa53zHR/lYi573EeJUxFGBpc4sVdbtY2ACHVtz79GLwSEgBAQAkJACAgBISAEhIAQEAJlIiBCXSZwek0ICAEhIASEgBAQAkJACAgBISAEahsBEerann+NXggIASEgBISAEBACQkAICAEhIATKRECEukzg9JoQEAJCQAgIASEgBISAEBACQkAI1DYCItS1Pf8avRAQAkJACAgBISAEhIAQEAJCQAiUiYAIdZnA6TUhIASEgBAQAkJACAgBISAEhIAQqG0ERKhre/41eiEgBISAEBACQkAICAEhIASEgBAoEwER6jKB02tCQAgIASEgBISAEBACQkAICAEhUNsIiFDX9vxr9EJACAgBISAEhIAQEAJCQAgIASFQJgIi1GUCp9eEgBAQAkJACAgBISAEhIAQEAJCoLYREKGu7fnX6IWAEBACQkAICAEhIASEgBAQAkKgTAREqMsETq/VJgL//ve/zYQJE8wOO+xgOnToYPr06VMUiA8//NA8++yzZtq0aeaXX34x//jHP8zaa69d9D09IASEgBAQAkJACAgBISAEhECyERChTvb8qHdVQOB///uf+emnn8wqq6yyTOuXXXaZmTx5srn33nvNOuuss8zvK3m3CkNVk0JACAgBISAEhIAQEAJCQAhUgIAIdQXg6dXsIfDVV1+ZO++807z33nvmuuuuM6uuumq9QRYi1JW8mz0kNSIhIASEgBAQAkJACAgBIZB9BESosz/HGmEABObMmWPuv/9+06JFC/PMM8+Ypk2bmn/961+BCHUl7wbomh4RAkJACAgBISAEhIAQEAJCIKEIiFAndGLUreog8MMPP5hzzjnHNh6UULueVvJudUarVoWAEBACQkAICAEhIASEgBCoBAER6krQ07uZQ6ASUlzJu5kDUgMSAkJACAgBISAEhIAQEAI1gIAIdQYnefr06eaFF14wv/32m9luu+3M8ssvb15//XXz/fffm44dO5oePXqYlVde2UacfvPNN80XX3xRh0KrVq3MiiuuaObPn2/fpzRq1Mhsvvnm9uffffedefDBB83s2bNN48aNzYYbbmj+8Ic/WNPoN954w3z22Wf2HdrceOONzfrrr28++ugj8+6779qfN2zY0Abz+vjjj+vVT7vvvPOO+fHHH+1ztNW+fXvz6aef1vWPOlu3bm3atm1r21q0aJF9ln4wLn7/wQcf2P6ttNJK5uuvvzb77ruv6dSpk1luueUCzXQlpLiSdwN1Tg8JASEgBISAEBACQkAICAEhkCgERKgTNR3hdGbp0qVm1qxZ5phjjjHNmjUzN998syWckOHzzz/fktUrrrjCklvKsGHDzD//+U8zYsQIs+mmm9qfQbQPPPBAc8opp5iTTz7ZElIILP/ff//9zSGHHGJ/9uKLL5pRo0YZgnURFfvJJ580Bx10kHn00UdNv379bF1Evr711lvNJ598Yi688EJLvl395513njnyyCPtcxD+s846y0BMb7rpJrPWWmvl7d/YsWPN7bffbq6++mpL3OkLQoQrr7zSvsvPFi5caM444wxz+umnm759+wYCtxJSXMm7gTqnh4SAEBACQkAICAEhIASEgBBIFAIi1ImajvA689Zbb1liCwE+6aST6ip+//33LRnmz5lnnmmJKCmgrrnmGqvZRSv866+/mmuvvdYMGjTIDB8+3Bx22GH2ZxdffLFZsGCBJaxrrLGG1Sb/8Y9/NDNmzDD33Xef1VYT6fq4446zBJ7nV1hhBauJvv766622eIMNNrB9cf3705/+ZOun5COk3v61a9fOvPzyyzZ1FeNyUbjReB9xxBF2zN7x4geNNn3w4MF1AoRCKFdCiit5N7yZV01CQAgIASEgBISAEBACQkAIxIWACHVcSMfcTi7CShecFhgz7Hvuucesu+669Qg1hHXkyJHWdHvIkCHGEV5MwA899FCz6667mr/85S91o1m8eLEl282bN68zqybtFNpjomZDoCHxDz/8sDn77LMtwS6XUEOsIdOff/651WQ3aNCgrh+PPfaY2Xvvvc2kSZNMr1696v380ksvNQ888IDVWhcrlZDiSt4t1i/9XggIASEgBISAEBACQkAICIHkISBCnbw5CaVH+Qg1lWOejZm200h7NcD/93//Z55//nnTp08fqzl2hBqNcO/eves01oU66bTgJ5xwgtVW33333WazzTYz3bp1q3vN9Q/yu80229if49ON2flGG21UL8I2/aMf22+/vaF/CAPQnONL7Qok/vjjj7fm7bTlLRDvzp07W616sVIJKa7k3WL90u+FgBAQAkJACAgBISAEhIAQSB4CItTJm5NQepSPUP/888/WlPull16yZtpt2rSp01Bjlk1As1NPPdWSVsynHaHGbBrfaUzIXVqpfB3FxPuSSy4xc+fOtabekGTecz7bvFeqyTf1IQBo2bKlNelGI/6Pf/yjrk5I9+GHH76MhrpUMCshxZW8W2o/9bwQEAJCQAgIASEgBISAEBAC1UdAhLr6cxBJD/IRasyl8TXGtBtCSrRvpwFGA43PcYsWLZYhvM43mmjc7j3XcQKgrbbaamaTTTapG8u0adNsUDPawtT6qKOOqjfOUgm118ebCN8EXCO6OD7caKBfe+01c8ABB5g///nPdT7ZrsGJEyfavhGgrViphBRX8m6xfun3QkAICAEhIASEgBAQAkJACCQPARHq5M1JKD1yhBWtMhpp52+ML/ENN9xg7rrrrjrTaEeoMaPu37+/bT8X4SWK9sCBA61vNamoKEQOJ+DXsccea5o0aVLX92+++caaYBPEzPlSewdWCaGmHqKIoz3HV5sI3i6QGgHSbrvtNrP22mvb5oj0TRRzon27AGaFAHY+5vh6I1zwv4O5PObvYEb6L28p5905c+bYKOpo11009VAWgCoRAkJACAgBISAEhIAQEAJCIHIERKgjh7g6DTjCuvXWW1tf4/3228+muHrmmWds6qwuXbqYn376yaBJvuWWW8zjjz9uyTKRuCkEESMl1YABA6y5Nv7P5HZ+7rnnbJRvCCA5oQkGRsRwl27LO1r8mglm5qJ9u9+hYfbXT/AyAopdddVV9jGEAPhxv/fee8v0D+065t+k3KJPaKmPPvpo+2+EAlOnTrX///LLL+34iGbuJfu5ZoQc2PSJfNnUTWox6kAjf/DBB9dpt3MR6kreRQCA9h4yfdpppwXOl12dVaVWhYAQEAJCQAgIASEgBISAEPAiIEKd0fXg1QBDeNEYQxJXX331ikdMXuklS5bYetZcc828JBDfaci8NxhZxY0HqABt9bfffmvzYgfRSgeosu6RQhrqYvVU8m6xuvV7ISAEhIAQEAJCQAgIASEgBOJHQIQ6fsxjabFQlO+oOoAPMUHPINlff/21ufXWW6122BuMLKq246q3ElJcybtxjU/tCAEhIASEgBAQAkJACAgBIRAcARHq4Fil6klHqM8991xz5JFHRt53zMfxaZ43b57Nb/3000+bxo0bm5122inytuNsoBJSXMm7cY5RbQkBISAEhIAQEAJCQAgIASEQDAER6mA4peopgnCNHTvW+hBj8tyxY0dLdtdaa61Ix4HvMkSalFb4M5PH2gVDi7ThGCuvhBRX8m6MQ1RTQkAICAEhIASEgBAQAkJACAREQIQ6IFB6TAiAAKR4zJgxNj0X6cA222yzosCQqoyc3OT9/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CpG4LvvvjMrr7yyadCgga3rf//7n+Fnq622mll++eUrrl8VCAEhUHsIiFDX3pxrxEJACAgBISAEhIAQKBmBGTNmmCVLluR9r0+fPmaFFVYoud44X2jbtq05++yz7R/KBx98YLbaaiszdOhQs9dee8XZFbUlBIRARhAQoc7IRGoYQiDLCHz99demUaNGWR6ixiYEhIAQSDwCnTp1Mu+//37efi5YsCDxe/W+++5rnn32WTNy5Eiz4YYbmksvvdQMGzbMLF682Ky77rqJnwN1UAgIgeQhIEKdvDlRj4SAEPAgMHnyZHPbbbeZO++806y44orCRggIASEgBKqEwAYbbGDWWWcdc8EFF+TswT777JN4DfX8+fPNhRdeaNC2//bbb6Zp06ZWW73//vtXCVU1KwSEQNoREKFO+wyq/0Igwwj88MMPpl+/ftYk77nnnjObbbZZhkeroQkBISAEko0AhLpjx47mv//9b7I7WqR3P/30k/n888+t/3TDhg2tVn255ZZL9ZjUeSEgBKqHgAh19bBXy0JACBRB4Omnnzb77befWbp0qTn//PPN1VdfLcyEgBAQAkKgSgiUSqi/+eYbwz4+ZswYw78xscbkeuutt7aBwbwFcjt+/HgzZ86cej/HJ/uEE04wq666qv35pEmTrHYZf2f6k6/gE432ebfddrOPfPLJJ2b06NGmTZs2ZsCAAfVee/nll82UKVNsnfhYqwgBISAESkFAhLoUtPSsEBACsSJw0EEHmREjRtg2icA6e/Zss9FGG8XaBzUmBISAEBACvyNQCqFetGiROfbYY820adPMoYcealq0aGHGjRtnpk+fbq688kpz6qmn1oP1l19+MTvuuKOZMGGC2WabbezvFi5caPDLfuONN8ymm25qf3bWWWeZG2+80Tz88MPmD3/4Q96p4azo2bOnueeee+wz1AuR3nbbbW0/XPnyyy/NHnvsYWbOnGkeffRRs/POO2u6hYAQEAIlISBCXRJcelgICIG4EHjllVdM165d6zUHwR4+fHhdupO4+qJ2hIAQEAJC4HdC3axZM3PZZZfVwYGwE01wy5Yt62mdsSjCVxmSCmF1JtUnn3yyGTJkiIFwN2nSpK6eH3/80bRr184+e8stt9if/+tf/zLnnnuuFaZuscUWoRPqX3/91fqDX3fddWallVYSodYiFwJCoCwERKjLgk0vCQEhECUC+E5vv/32VrPhLVzaMB8k0qyKEBACQkAIxIsAhJqYFt5CsMjmzZubXXbZxdx00011wSOJedGqVSvz5JNP1svvjLl23759baBJhKSuQKhbt25tLrnkEnPKKacEItS0Sfu5AlYW01BjYg5xh/RvvvnmBiGuNNTxrie1JgSygoAIdVZmUuMQAhlCYOzYsdZ3GmLtL2gTMBdUEQJCQAgIgXgR8Jt8Q0rfffddG+PiscceMxdddJH529/+ZrXR+DwfccQR5oADDqjXSdJunXPOOWbQoEHmL3/5S93v8LEmbRWZHbp161aUUHsr7dy5s/WzPvroo22QMUoxQv3aa69Z/+oddtjBasZJnyVCHe96UmtCICsIiFBnZSY1DiGQIQS8vtP+Ya2xxhrW/E+BYzI04RqKEBACqUAgnw/1d999Z7baaivz9ttvG3yS1157bUuqnZY61+Aw5UbD7MojjzxifaK/+OIL07hx46KE+vTTT7fBzTDbJqjYXXfdZX2wCTyG+XYhQg35h0yj2cYXG5/syy+/XIQ6FatQnRQCyUNAhDp5c6IeCYGaRgCttD/H6Ysvvmh69OhRhwtBZQ455JCawGnJkiX2crjKKqvUjZef4bfYoEGDmsBAgxQCQiAZCOQj1ORzRkP8n//8x6CBRuDJnoXmGs1vkAI5Zk9DQ01kb0pQH2oCmqGdHjlypCXX+FvnI9ScJQRII/UXf7p3726uuOIKEeogk6RnhIAQyImACLUWhhAQAolHALNAbxCccjuMeSJRY9955x3r27f++usvk7ql3LqjeI9cqUScJTLtn/70J9sEPyNy7bXXXmv9zFWEgBAQAnEhkI9Qsy9BVF999VWbHmvNNde0UbmXX355M2vWrJw+zt4+k9IKAkxU8MGDB9cFMAtKqKmL6N/4REPIiRKej1CjScfKCRJ90kkn2T6KUMe1gtSOEMgmAiLU2ZxXjUoIZAqBSgk1RPr11183p512mnnhhRfqAuTg40cAHEwH/TlRkwAgpowQfyLhPvXUU9YMctSoUfbS+eyzz1pirSIEhIAQiAsBCHWHDh2sWbUrP//8s91HEfL99a9/tT7UFGJd4FN92223maOOOqrOooZ9jcBmEF400QQjGzhwoLn55putyfXuu+9eV3chQs1euM8++xj2d0g85uNvvvmmmT9/vt0r8xHqpUuX2pRdEHdXRKjjWkFqRwhkEwER6mzOq0YlBDKFQCWE+v/+7/9sHtLzzjvPXrLw0dtkk01swDOiiONL9/e//70uqmzSgHOCAC6gBNv56quvbE7XP//5z6ZRo0ZJ6676IwSEQIYRgFDjI+2NYUH6K0j1YYcdZkk1LiqUjz76yJxxxhlW+IfGmH0XTTYa688//9zmlqZst912VmMM6YZUu/f5XS5CTUCz66+/3lro0B/qRDOO2Tnpr0i7RclHqDfeeGODvzYRxUWoM7xYNTQhECMCItQxgq2mhIAQKA+BSgj19OnTrcZjrbXWsim3uIC5fKiQbbQZ8+bNs5Fek1q4KH799dcGzQqpw9CmuzEktc/qlxAQAtlDYPz48dbKxxWCevXp08dG5WZfwnzaW9i7pk6daoWaBC7Dr7pfv342IBiByyDD5KVG07znnnsu8/6kSZMs+UUD7qJ3sxdeddVV1n2H+qmzf//+1jWGoJWukAcbEr/vvvvaH7HXYxJO5HHSZHmLa4d0XRBxFSEgBIRAKQiIUJeClp4VAkKgKghUQqhJzcLFimA5BK0pVCCsmFbj++e/cKGFITgal0cXgRYzQy6YmGWjgfEWUrJgfgiZx7ScgqaGSyV1QPBdgdiPGTPGkmWXLgYzRswq11lnHZuz1Vvoy5QpU+yzBNdREQJCQAgIASEgBISAEKgOAiLU1cFdrQoBIVACAuUSarQXaDXQhGB+6CLH5msaE8QuXbrYAGCkUHEFc0ZILebXEGii0VJmzpxpiDiOiSGpV7wFP0JMyUkj06ZNGwNp5lki4I4bN85sueWWdY/zf7QzRC6H+FOIWrv66qvbtDO04y0E37n11lst4fb6G5YAqR4VAkJACAgBISAEhIAQCAEBEeoQQFQVQkAIRItAuYQaPz0CenXq1Mn67RUraJU7duxo0GpDhl3Br4+cqZgzPv/883VaZPz2iBiLqSHpV7yFPkPKXQoZCDXP8n801V27drWPY7YIKaYuTBGHDRtWR6jxJYRQQ+Qp1HH33XfboGSUxx9/vM5fsNjY9HshIASEgBAQAkJACAiB8BEQoQ4fU9UoBIRAyAiUS6hfeeUVS1wJSHbNNdcU7VUuQo2GGc0ypBeNcJiEGoJ8wAEHWLL/3nvvFSXUBFHba6+9rJ/gu+++K0JddEb1gBAQAkJACAgBISAEokVAhDpafFW7EBACISBQLqF2GmRyjWIiXaz4CfWCBQtsHmgi2h533HHmyCOPzEmoe/fubaPRegvt3XnnnXk11JiWEyCHaN3Dhw+3wxU1DQAAIABJREFURLmQhhrf6/32288GJiPK7f77719ThPr777+36XH8heBsq622WrGpjfX3CEqwRGD9ICghQjvCECwmZsyYUXZfCOw0YsSIetYQrG18+C+44IKiLg1lN6wXhYAQEAJCQAgIgbwIiFBrcQgBIZB4BMol1JhTN2/e3GyxxRY2LUux4ifUmHlDiiHmECHSuuTSUGOa7Y0uSzsQQFJz5TP5xnycvKmkwMI0nPfzEeo5c+aYY445xjz33HPmySeftCRt7733rhlCDTEl3Rm+7P4Cjn4f82LzHOXvIf344D/00EM2vRACkAYNGtgUP6TrQYhSbkH4Qm5fotXvtNNOhuB0+OIj0HnwwQcV+b1cYPWeEBACQkAICIEKEBChrgA8vSoEhEA8CJRLqCFgRM4mtcuHH35o06sUKl5CTeAxCPSoUaMs8X3ggQes73IuQo22GfLtLbz36KOPLkOoSd2C6fjZZ59tSfTEiRPNjz/+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8vKGXb766ivrc//xxx/bgHukeGvdunXYzag+IZAYBNgnp0+fbt1ciglFE9NpdSSxCJD7HAE1wUbJpBG0iFAHRao2nxOhrs1516iFQKoQqIRQT5o0yRJjSDEpqbp37259btF24NOKCTUFk2qnoeb/EN2pU6fWHbhhEWrIEASQw5xDnVKIUPN7Aqth5uvyX9cqoSZdWLHgct9++60lm2hxmeP11lvPCjDyXcS/+OILwx9vQeuNeTYFrTB1tmvXbplvhp/jVoDmHGsDLv4IV9Aac2mjD/ybtukH9foLVhT0lz9ouBs1amR99vnbWwhCR3H98v4OFwDapw0VIZAVBPh+X375ZZt2ECsULD3YC7HmUREC5SKAZRfCGQTtJ554olxlygVS79VDQIRaC0IICIHEI1AJoYbQkNKK4E0Q186dO1uyQuAozK8hKvfdd5/10XWEGo0fGmoviQqLUOMPff7555srrriijmAVItRoOenLdtttVzdPItS5lyzEEosEBCEISyjkICdKO2nQMM33FwK83X///fV+TL5yCC6FeadOBCG4D3jLvffea/74xz/aNGgdOnQwJ598sjXnR4hz8cUXW60aJBktyOGHH76MhQSk+/TTT7fCElwSKMw36dWwTGBNurL++uvbix/+5F5iTiR7zMARCF122WWJ/5bVQSEQBAH256eeesrGv2jZsqW16EFgxN98x0kLRBhkTHomGQgceOCBNsZFr169zJgxY8xaa62VjI6pF6lGQIQ61dOnzguB2kCgEkLtEII8Yy7MJY3LGlrinj17Gup2Wj8IGf7SkKRTTjmlHrgEBMPkGPJNXmvKO++8YyNvE/2b1FzegvT73//+t3nxxRetaS7aFgKJ0fbQoUPNuuuuW/f4L7/8YgkZmnRn0gwRIwc1xAwy5i0QOCTr1ENAqqwX50NdSEONKT2Xb7TGYAhmEM+bbrrJEmLIKRGy/ebhkNS+ffua6667zsKIjzzz7/w10V4T2A7LBvrhLWij+dmSJUvsj6kLywbWBSSXyPCYaGP+jQ8oOcRZKxTmd9ddd7XrAxPxiy66yDRs2NA888wz5uijj7Z1vfDCC2bDDTesq5t/ICByhBoNOD72+FIjGHBjyPp60PiyjQBrnO8C4acL9si+ybr/+uuvzdy5c80222wTiUtFtpHV6N566y17TnDmsp4QtpMSU0UIVIqACHWlCOp9ISAEIkcgDELtOolWEDNbAovk8nF1v8s1KA5hCBlkxxWIUS4fXi6AXAwxNXcFksbP0YD6Cz+neLWPvJ/rWUfIkuI7HPUCCEKoBw0aZM3BhwwZYomsF3OIOMT6o48+suTYFfAFQ1KeQbopjzzyiCXfjlCzHsgV/sQTT1gTbjTelG+++cZaOiA4gRDzPHPH2rjrrrvMwQcfXGdmDsknQNlLL71kCT/EGc0IZocEE8NH3rtOcE0gAB5jcW4Bbs15CTXjxHzxs88+s/0XoY56Jar+qBHAWgfhJWQaqwxXIELt27e3/8X6hP/zTCk+sFH3XfUnGwHO/j59+tgUhq4QgwK3AvZkFSFQCQIi1JWgp3eFgBCIBYEwCXUsHVYjoSJQjFBDMtH2YmFA1HQisXoLGmTM+khZhVm2K87UHpN6oojnItT8jPVHajOiaUPOKX/961/NP/7xD5tSDUsCJyiBGOdK7wXhR3M+efJkaxmBD/1pp51mzdMxSfcWR84x44acU7yEmn9D/CHtXA4xEadfItShLjtVFjMCCCf51rEY8QsScW1gnbuCYIp0eT169Mgp0Iy562ouBQjgKoUVmBNeuy7feuut1iVMRQhUgoAIdSXo6V0hIARiQUCEOhaYE9tIMUJNvm80wJhXowX2axvQTBAYrGPHjgYfdlfwceZCjs8zJt35CDUm1ZB0yDiabi7+mGJjOkh6NPw5gxJq/Jwx74ZcQ7LJJZ0rmBikGbcAtM9+Qg0JRwCAWwL1YG0hDXVil686FgABLD5mzJhhvylcZPzlgw8+sMH6vIVvw2mqnWl4gKb0SA0igND1oIMOsvu1v7D3YzHkgn7WIDwacggIiFCHAKKqEAJCIFoEICAKuBQtxkmtHWJZjFCjacb3HX/nXITaaaIRzJDL2xX836kbv2l8n/MRajTG+LgTwI428OFEI05wG3JOU5xWuZiG+vbbbzfHH3+8+ec//2kDjxEl3B/szBFofO7RRHsJNWSeCyDaOTTh4IOpuQh1Ulew+lUMAQRefIN8w6WW77//3gb/w5TX64pTaj16PtsIEMMClwHctvxFvtTZnvu4RidCHRfSakcICIGyECCqMUGd8ClVqS0E0PpCHLfeemurkc0XlMyZfM+ePdtGzMa30lsgwGi+INvdunWzv0KrTbRgUvIQmMb50/t9qF09XMjQSpO+B00aOc2JBO71ySYSO8GUIL3eAtmm7wSpQ9vNO87kG39pgpB5C5o3tNZEgr/wwgvrCDXB8MhzTX8xbXc+piLUtfVdZGm0xCVAy8zazhdtmYCDuG14vzX/9+Kif0tTnaXVEd5YiK+BJZIrCEe9KQg5M7zC1vBaVk21goAIda3MtMYpBFKIAESJgxB/uUsuuSSFI1CXK0Fg5MiRNmAYa6AQoaaNCy64wJo/E8gLDbArrCFMwCG1aJddECOCjBEUjGjp+Ea7ko9QQ+4JYINGmbzWaL0hAt6C2SCRv73RvPk963ejjTYy66yzjnnjjTfsKzxLsDOCkpGayxuUDD8/0m/dc889dRHe0b7hV8p4MDs/9dRT65oWoa5klendaiGwdOlSq13GZzpXjnbXLwRMX375ZV1Qslz9RUDmNNXVGo/aTS4C7Jsu0CS9xELIn5mjVoJ8JneW0t0zEep0z596LwQyjQD+rs2aNTM33nijTL4zPdPLDg7CSvRVLj0E/ypGqNFi7bHHHlYLwTtopLlAQVaffPJJS0Ihz5hJE4Rm8ODBtlGCinkjBecj1DzrgpNBbtF2k7rHW9BYEyEc7Qcp1khpxc9oj0IaLOenhxYbH2hMxo844ghrsoqGDtNX0qHh70cQNac5d+ashx56qCXaXgIiQl1jH0cGhkvEfaw+unbtWjSnNP7V/GndunXBkaPtRlPNdydNdQYWSYRD4Ew5//zzI2xBVdcaAiLUtTbjGq8QSBECkBvy+ZKLWT7UKZq4ELqKSTN+zeQIhfz26tXLmk1zEcpX0GL9/e9/t9oHl96MCNwQWszG0QLzDD9DW8z6ateuXb3qHnvsMUuK0Wj4C8HAMLmGFEPEcwUT41Lv0llBhiHOkGDMt1u1alWvSsj98OHDbQ5ptHX0GXKPVh7/bAKpuQKh3mGHHWz6LoKQeQuEGn9sl8M8BPhVhRCIDAEsRYjID5nOlxbQ2ziCMRejoFin0FTjksF+IZ/qYmjV7u9FqGt37qMauQh1VMiqXiEgBMpGgMvT2LFjrS8s0ZUV5btsKFP5In7zkFeChpFiin9zUV511VUDjYdnIagQTXJFey/trC2igaMNzpcPHBLsJ600/Prrr1tijkYZ7XEhM1V8Pl108WLaMog1GjgK/fWaf7sB02/6let3kH8XnCwQQHpICFQJgQ8//NAQsZvAerm+sVzdmj9/vv1e+TaCFEzEca0gzZbyVAdBrPaeEaGuvTmPesQi1FEjrPqFgBAoGQECN+Gr6vKOilCXDGFqX8BXGdNoNMH82xHqJAwIDTC+2piRo0FWEQJCIDgC7OtYcOCOEUQz7WrGWoW4BS1btgzcGNG/sSIhx7t8YwPDVjMPilDXzFTHNlAR6tigVkNCQAgEReC5556zFyHy+1JEqIMil/7n0E5//vnn1g8ySYSavhA8yWnLdUlP/1rTCOJDgO8aM28i4ZdCpukhJtxYKhFPo5SCptr5VEtTXQpy2X9WhDr7cxz3CEWo40Zc7QkBIVAQgUWLFpl33nnH9O7du+45EeraWDSQ1iuvvNIMGjTIapWSRKgxqz7ssMNM//79bXAzFSEgBIIhgIk3ke6JiVDITSJfbbhEQMJLJeLUh+sFwS1x1XAB/oL1Wk9lGQER6izPbnXGJkJdHdzVqhAQAjkQwOf0tttuM2eeeWa934pQ18ZyIcJ1jx496i6+SSLUtTEDGqUQCA8B/P7RTBPNmyj25QYJQ8tMhG9nsVRqDwmCRvyDIBHFS61bz6cTARHqdM5bknstQp3k2VHfhECNIUDKo/bt25smTZqIUNfY3GPmTV5novO6IkJdY4tAw80UAgQG4xvu0KFD2WQaQB588EFrGeI/F0oB6+uvv7akGleSoMENS6lfz6YLARHqdM1XGnorQp2GWVIfhUANIEAEY3zlunXrtszlSxrq7C8Ack63adOm3qVZhDr7864RZg8Bvlv8pSGx/lzt5Yz23nvvNQMGDLCRvisppMx77bXXbJ+8KekqqVPvphMBEep0zluSey1CneTZUd+EQA0hMHr0aGvumyvwjAh1thcC0X/ffvtts/3229cbqAh1tuddo8smAjNnzrRaYKyNwiguzV05/tf+9iHVmJCTkrFhw4ZhdE91pBABEeoUTlrCuyxCnfAJUveEQC0gAKFCQ7nXXnvlHK4IdXZXAZYJQ4YMMaeeeuoygxShzu68a2TZQ4Bv2ZFpApCFVWbPnm3NxsOKrE/Od+okk0TQXNhhjUX1JAMBEepkzEOWeiFCnaXZ1FiEQAoRIHoyvtOkJMpXRKhTOLEBuzxv3jwb+bdt27Yi1AEx02NCIGkIIPwi7/M666yT81uupL+XXnqpOe+888oOSparbWI2YBXTqVMno5RalcxOOt8VoU7nvCW51yLUSZ4d9U0I1AACCxcutGmyyE8qQl0DE+4ZIlGAb731VnPKKafkHLg01LW1HjTadCKAUHT8+PFm0003tdG4wy4DBw40l19+uVlxxRVDrZpUXggBCIRYTkquUDujymJFQIQ6VrhrojER6pqYZg1SCCQTAdJkDR8+3Bx11FEFzfmkoU7m/FXaq5EjR9p0Ouutt54IdaVg6n0hUAUEfvnlF+uug4VJ8+bNI+kBeawJWFhu2q1Cnfrss89sdgF8qtdYY41I+q9Kk4eACHXy5iTtPRKhTvsMqv9CIMUIjB071uy2225FRyBCXRSi1D2AyeX3339fUKMlDXXqplUdrjEE7r//fruHN2rUKLKR4++MaXZUhX1o+vTpBd2Oompb9VYHARHq6uCe5VZFqLM8uxqbEEgwApjbzZo1y/Tu3btoL0Woi0KUugeef/55e0lu3Lhx3r6LUKduWtXhGkHgxx9/tJrpjh07RkqmgfPII480w4YNixRZNNVE/+7SpYs01ZEinYzKRaiTMQ9Z6oUIdZZmU2MRAilCgEBkQS9jItQpmtgAXf3uu+/MhAkTiloniFAHAFOPCIEqIEBu6L333juWgF5xEGog/OGHH6ymGjcUlWwjIEKd7fmtxuhEqKuButoUAjWOwPz5883cuXPNHnvsEQgJEepAMKXioZ9//tlwGT/mmGOK9leEuihEekAIxIoAwrBp06aZ7t2721zTcZQ5c+aYLbbYIo6mzOLFi80bb7xhttpqK2mqY0G8Oo2IUFcH9yy3KkKd5dnV2IRAAhEgiM3jjz9u9tlnn8BBZkSoEziRZXZp8uTJNsBQy5Yti9YgQl0UIj0gBGJF4KGHHjJ77rmnWWWVVWJrF1NsIojHVdBUz5gxw/Ts2dOm9FPJHgIi1Nmb02qPSIS62jOg9oVAjSHw3nvvGdIlbbzxxoFHLkIdGKpEP0h6nRdeeMFsv/32gS6qItSJnk51roYQWLJkiZkyZYrp37+/WWmllWId+WmnnWZuuummWNvEp9ppqpWnOlboY2lMhDoWmGuqERHqmppuDVYIVBeBX3/91dxxxx3m+OOPL5gmy99LEerqzltYrRNYaK+99gocxEiEOizkVY8QKB8BNLbPPPOM2Xnnnc3KK69cfkVlvjlo0CBz1VVXlfl2+a9h3j5z5kzTrVu30HNgl98rvRkGAiLUYaCoOrwIiFBrPQgBIRALAmilx48fb7p27WrWXnvtktoUoS4JrkQ+/PHHH5t33323pNQ0ItSJnEp1qoYQ+PLLL83UqVPNrrvuGsiqJApoILVE365GIb3f66+/bs+thg0bVqMLajMCBESoIwC1xqsUoa7xBaDhC4G4EMCE7qOPPjJbbrllyU2KUJcMWeJeePXVV83mm29ekrmoCHXiplEdqiEEvvjii7rUhnGbeXth/vTTT03z5s2rhjzm7gTRhFRXQ0NftYFnuGER6gxPbpWGJkJdJeDVrBCoNQQmTpxoA8s0adKk5KGLUJcMWaJeWLRokXnllVeKpsnyd1qEOlHTqM7UEAJYlMyePdtqppdbbrmqjvzKK680F154YVX7gHDBaapXW221qvZFjVeOgAh15RiqhvoIiFBrRQgBIRA5AqTJ4oJG1NRyigh1Oagl4x385gcPHmzOPPPMkk1GRaiTMYfqRW0hQOBITL1JHbXCCitUffDXX3+9Ofvss6vej6+++soGKsPKKq6UYVUfdEY7IEKd0Ymt4rBEqKsIvpoWArWAAHmH7777bnPCCSeUPVwR6rKhq/qLRPXu1atXSUHoXKdFqKs+fepAjSFAnINPPvnE9OnTJzEjR1PeqVOnRPQHUo359zbbbBNr6rBEDD5DnRChztBkJmQoItQJmQh1QwhkFQEuH2uttZZp1apV2UMUoS4buqq+SM7x5557zuy0005lmY2KUFd1+tR4jSHw8ssvW5LYoUOHkq1JooQKH+Y111wzyiZKqhvz77feest07txZgcpKQi45D4tQJ2custITEeqszKTGIQQSiAB5h5944gkzYMCAsgiVG5IIdQInN0CXINME8in3MixCHQBkPSIEKkSADAyzZs2yZJo4F0krQ4cONUcffXSiuvXNN99YzHr06KGUWomamWCdEaEOhpOeCo6ACHVwrPSkEBACJSIwevRo071794ojtIpQlwh8Ah5///33Db6YO+64Y9m9EaEuGzq9KAQCIzBlyhQbLHKTTTYJ/E6cDyaRUDN+Umq9/fbb1hx99dVXjxMStVUhAiLUFQKo15dBQIRai0IICIFIECDVCReOLbbYouL6RagrhjDWCiDC48aNM7vssktF7YpQVwSfXhYCBRFAMz1p0iSz8cYbVyz0jBLqOXPmhHKORNHHpUuXmhkzZpjevXsnIoBbFGPMYp0i1Fmc1eqOSYS6uvirdSGQWQRIk0U01DAk9yLU6VompMniT6WBhESo0zXv6m26EJg8ebJp0aKFadu2baI7/uOPPyY6ANhnn31W51O9xhprJBpLde53BESotRLCRkCEOmxEVZ8QEAJm8eLFVmq/2267hYKGCHUoMMZSCST4tNNOM7fcckvF7YlQVwyhKhACOREYO3asTWNIwMikl6efftrsvPPOie7m999/b6ZPn2769u2b6H6qcyLUWgPRICBCHQ2uqlUI1CwCP/zwgxk1apQ5/PDDQ8NAhDo0KCOtCBPS559/3my77bZmtdVWq7gtEeqKIVQFQqAeAnyjU6dONS1btqwo80KcsKaBUIMHmuo333zTdOnSxUhTHecKKb0taahLx0xvFEZAhForRAgIgVARwCePtCuNGzcOrV4R6tCgjLQiIt/OmzfPmvqHUUSow0BRdQiB3xGATD/66KNmhx12SBXhIzc2ft5pKAiUST+23XbbpaG7NdtHEeqanfrIBi5CHRm0qlgI1B4C5B0mYiyXieWXXz40AESoQ4My0oqeeuopq51p2rRpKO2IUIcCoyoRAubXX3+1RA9/6WbNmqUKkZ9//tmstNJKqekzmurXX3/dbLXVVqkSXKQG4BA6KkIdAoiqoh4CItRaEEJACISGwEMPPWR93cL2yxOhDm2KIquIqO4LFiww3bp1C60NEerQoFRFNYwAgs4xY8aY/v37l50TvprwIQjYeuutq9mFktvGp/rVV1+1earDFC6X3BG9kBMBEWotjLAREKEOG1HVJwRqFIH58+db/7FKUyXlgk+EOtmLCg0SOccPOuigUDsqQh0qnKqsBhH47rvvzKxZs8ymm24aqhtOXFAiDHjllVdsXIa0Faep7tq1ayjZLtI2/iT3V4Q6ybOTzr6JUKdz3tRrIZAoBPDNe/HFF+2lZ4UVVgi9byLUoUMaaoXvv/++QSOz+eabh1qvCHWocKqyGkOAHMmkxkJLuuaaa6Zy9BDqjz/+OPGpvfKByxzMnj3bbLPNNmbFFVdM5RxksdMi1Fmc1eqOSYS6uvirdSGQCQQw9eXS071790jGI0IdCayhVMqFd8SIEeawww4LpT5vJSLUoUOqCmsEAQIEzpkzxwYIbNiwYWpHjbD2t99+Mw0aNEjtGD7//HPz2muvWbP1NM9FaicgR8dFqLM0m8kYiwh1MuZBvRACqUXgp59+MoMHDzZnnXVWZJceEerkLo977rnHDBgwwKy99tqhd1KEOnRIVWENILBo0SLz1ltvWTKdlPRNuAMNHTrURhpfffXVzfHHH2+aN29edDYQDBCfAZP1apTrrrvOgCeF+CBESC+nMA5INYHKVllllXKq0DshIiBCHSKYqsoiIEKthSAEhEDZCHA5mjhxojUpjNKcTYS67CmK9EU0L/yJ6rIrQh3p9KnyDCLw1VdfWeKG+02Ue3Kp0B133HFm+PDhdq9o0aKFufHGG+tSYY0bN86suuqqpnfv3stUC5kl1Ve7du1Mz549i0b7RpvN+GfOnGlI4dixY0drbt2pU6ei2mGI+0svvWTjgNAfCv2eO3eu1fbvtttuZtSoUaUOve75L7/80tZFf1z9ZVemFytCQIS6Ivj0cg4ERKi1LISAECgbAXJuTps2zfTt27fsOoK8KEIdBKX4n5kwYYLp3Llz6FHd3UhEqOOfU7WYXgQ+/PBD63pD6rqkETaIKcR5/PjxZpNNNqkH8gYbbGBatmxphbP+goCgX79+VrP99NNPF03J97e//c3cfPPN1lqqffv2hsBgxHg477zzzCWXXFJwcocNG2aOOuooM2/ePEOfvAViTn2VEGrqYzxo69k3V1tttfQutpT3XIQ65ROYwO6LUCdwUtQlIZAGBLjgcEHCL6xx48aRdlmEOlJ4y6r8k08+MTNmzDB77rlnWe8HeUmEOghKekYIGPP111/b4FdoeZOYpqlcQs05s9NOO1liXIxQkxoM95P99tvP3HfffXXa7KeeesoGZ7v00ksLLhVM0o855phICbUj1Wi8sSJYeeWVtXyrgIAIdRVAz3iTItQZn2ANTwhEhcB7771nFi5caHr16hVVE3X1ilBHDnFJDZAm64knnjD77LNPSe+V+rAIdamI6flaRODdd9+1mk8002GZeWM6zXeOv+9yyy1XMazlEmo07rvvvrttvxihvvrqq82FF15oTcsPOeSQen1mPMUyUMRFqOkY5t/4uQcxRa8YfFWwDAIi1FoUYSMgQh02oqpPCNQAAr/++qtBG7D33nvHMloR6lhgDtwIZv5NmzY1bdq0CfxOOQ+KUJeDmt6pJQTQTL/++uvWvziMAonGZ/miiy4yb7/9tjV9vv/++y1RHzhwoLnrrrtMq1atbFNojwsVLxEvl1C/8847VusMsQ9CqC+44AIDWcLEu9QSJ6Gmb0uWLLG+3lHHICkVh1p4XoS6FmY53jGKUMeLt1oTAplAAJ80Ll74lMVRRKjjQDlYG06Ygql31KalItTB5kRP1SYCaDgh1LjdFNO+BkXommuuMZDSHXfc0Wy33XY2wvbo0aNtxHBMp1999VUb6ItgYVdccYVNaZWvHH744ZYsUsol1B999JHZY489bB3FCPWUKVOsvzX+2PhLH3jggUWDmHn7Hjehpm2COiK4QFNN9HOVeBAQoY4H51pqRYS6lmZbYxUCISAAobr++uvL0gCU27wIdbnIhf/eAw88YA444IDQLvCFeihCHf78qcZsIAARQ7BJxOiwChrnJk2a2FRbkPWVVlrJVv38889bs2uCUOL7C6GGBHbt2tWQhz5fIcgXpDYIof7++++tr3Su8uyzz9p+FSPUvMvZhNk3fd1iiy2sL/Vmm20WaL+qBqGmz0uXLrXxKBBgRC2kDGutpL0eEeq0z2Dy+i9Cnbw5UY+EQGIRiDMQmRcEEepkLIkPPvjARhGOw2+eEYtQJ2Pe1YvkIMD0kBWLAAAgAElEQVQeTJRozIW7desWin+zGx3aZ/IkQ1z95Baies4559QRavqBlVIhs28Cbjmz72Ia6i+++MJsvvnmywAN2SReB5HBgxBq+vPCCy+YO++808Z5wFeZIGWXXXaZJdaFSrUINX0i6BpCDKJ/JyV3eHJWffg9EaEOH9Nar1GEutZXgMYvBEpAgMsJJoC5Lj4lVFPyoyLUJUMWyQvkd91oo42sP2McRYQ6DpTVRpoQmD9/viXTaF/DLqeffrq56aabDOm3nJ+0awM/6kMPPbSOUJfadjFCTW5qNOH+Ql5o3oWcByHU7n32DrA6/vjjDRpuxsP+VYisVpNQ02+09NOnT488DWWpc5fF50Woszir1R2TCHV18VfrQiBVCJAmCwn6euutF2u/RahjhTtnY1xO+dOnT5/YOiNCHRvUaijhCOCrTPCxH3/80fpMhxF52z9k/J2nTp1qSInXvHnzer/2E2qEq2iBC/lQE7TSaYWLEep8eajnzp1riTzjLYVQu87Tv9NOO80MGTLEXHvttVbLnq9Um1DTLzTVb7zxhvVZl6Y6uo9ShDo6bGu1ZhHqWp15jVsIlIgA5r4EiCHPadxFhDpuxOu3h9+8S0kTxUU+3+hEqKs772o9OQhALFdbbTWz4YYbRtapm2++2ZJP0nBhieItfkKN2TlacvaGfOX222+3GmJKuYQaQrzzzjvb4F3lEGraJmr5QQcdZAik+NBDDyWaUNM5NNXOpzqyya7xikWoa3wBRDB8EeoIQFWVQiBrCKAVwR9t3333rcrQRKirAntdo5ghdujQwTRs2DDWjohQxwq3GksgAvgpY6rcoEGDSMy8vUPGnQfTaCJkE9jLCc+IJH7iiSdaMuqCkuGrzLlQqGCm7YJslUuoCbwGGf7pp5/qEWqINr8jMnazZs2sLzf9R7PuF/ohKDjzzDPNVVddVRdME+Hwd999Z32zXR+ToKF2eKKpZt4J/CZNdfgfpgh1+JjWeo0i1LW+AjR+IRAAAUwNyUPK5aMaRYS6Gqj/3iakFg3PPvvsE4mZaaGRiVBXb97VcjIQmDRpks0FjY9xHIWgZJgcjxkzxqagIg/0CSecYOgH36Mj1KX2pVxCPX78eHPGGWfY88eroaZfaJyJ/s0zEGq04RDvQYMGmS5dutigaQgByJ9NNHK06uuss44VBBB9HF/xhx9+uE7rnyRCDb5oqgkU171790BRykudk1p+XoS6lmc/mrGLUEeDq2oVAplBgMsHF5kBAwZULaWHCHV1lhOX1Mcee8wGyWnUqFHsnRChjh1yNZgQBEj79Morr1iNcevWrWPr1X//+19z7rnnmnnz5pn27dtbf2qIa8+ePc2pp54aCaHGjJ1xEp3bX/gZhBotMueQi9+B9hb3I3yvwYk83Giib7zxRtt359uNVQ1xP2677Tab7otC5HDybC9cuNAGLHNm9Pfee68hdzaa77Zt29brCu+Cx6hRo2KbCxrC1N1pqpWnOjzoRajDw1I1/Y6ACLVWghAQAgURGDFihPVhqwahch0Toa7OIuViiVmku4jG3QsR6rgRV3tJQYCI13x36667bqxdQoiG5pYUTnz7EFZ8pUePHh1ZlO+ZM2dawtypU6dlxopAl7RZCBggxmiqKWjMIcUEGzvyyCPtzyDRCADYt0jDhZn8+uuvb9q0aVMPRwg3acGwuHrkkUfqshYQaA1rLNKRuRzcrkPVItROADB79mybc9yNP9ZFkcHGRKgzOKlVHpIIdZUnQM0LgSQjwOUEvzT8uKpZRKjjR5+LNRohLq1of6pRRKirgbrarCYCkNgJEyZYUod5clJKlGmzCo1xwYIFFgcCsrnCvoA5OtpnNOql7k8ES7v44ovNxIkTlwm+lq8v1STU9AkBAYHpiPAedyyLpKzBMPshQh0mmqoLBESotQ6EgBDIiwBaAHzRqm1qJkId/yLF1BBhShT5boOORoQ6KFJ6LisIYOKMH3PSAlGFQahHjhxptdyYdx9zzDHLpObKNYeYZBMQkcBjrkCiyZnN37m02oXWAn7VnGn4VR911FFFl80NN9xgFi1aZCDhpAyM2+Tb28FvvvnGatBJqbXKKqsU7bseyI+ACLVWR9gIiFCHjajqEwIZQYCcwwSn2XXXXas+IhHqeKcAM8vLL7/c/qlmEaGuJvpqO04ECEBFvAL8lZOogcTk+6STTrKm1u3atSsZGvJbn3XWWTY4GIHEbrnllkApwHhv4403rmeyjdABk2yCdZWaxg9BIRYAxATxm3XnGhSkm0BslFNOOcUGaKtmwSyd/mDBsOqqq1azK6luW4Q61dOXyM6LUCdyWtQpIVBdBLjcIf0nEmqpF5Yoei5CHQWq+evE1LtXr15Vv9iLUMc772qtOgjgXgHJ23bbbROreSR11gcffGD9uvFNjqtgAk/6rTjbjGts5bbz1Vdf2Yjl+JR7TeHLra8W3xOhrsVZj3bMItTR4qvahUAqESDvMJFPk+LDJ0Id3zLiAksQoFJNKaPooQh1FKiqziQhQLCtu+++25BWSgGnlp0ZfIdxOYJUq/x/BBBwzJo1y2rphU3pK0OEunTM9EZhBESotUKEgBCohwAmeU899ZTZbbfdSg72EhWUItRRIbtsvQ8++KDZYYcdYo8unGuEItTxzbtaih8B/HkxaSYllTSwufHPZfId/0wls0XMv4nGjvAziW4CyUTt916JUCd5dtLZNxHqdM6bei0EIkEA00OCruy+++6JMiUToY5kupep9OOPP7aByIgkm4QiQp2EWVAfokAAzfTQoUPNiSeemBjBZRTjrLTOadOm2UjcSbGWqnQ8Yb+/ZMkS8+qrr1oXHQllgqMrQh0cKz0ZDAER6mA46SkhUBMIkL+TVFkczkkqItTRzwaWCQT7IU1WUooIdVJmQv0IEwGX7xjNNPmXVfIjAGEk+JbM4fNjRKC1t99+22qqq52RIy1rWYQ6LTOVnn6KUKdnrtRTIRA5AuTlJHpo0nyyRKgjn3obcGjhwoXWJy8pRYQ6KTOhfoSFAL6vjz/+uDnssMMSEfAxrHFFVc/SpUttoDZpXwsjTOwLYp/07dtX6yrAYhShDgCSHikJARHqkuDSw0IguwgQiIrLXteuXRM3SBHqaKcEX05M/Q8++OBEXcZEqKOdd9UeLwIfffSRWbBggenRo0e8DVehNYjwTz/9ZCB67C9kjvj2228N33S+gsuRv2A1td5669XzES6WeYIc3giFiYDt/Xex96oAU6hNoql20b+Tlsc81IGGUJkIdQggqop6CIhQa0EIASFgLzxXXnmlufjiixNFqNzUiFBHu0jvuOMOc/TRRydOCyRCHe28q/b4EHjnnXcM5BCXijSbeTMGLFkYD3//9ttvFkTIsJewNmvWzJLgdddd15oh4wPdvHnzgntMLkL9+uuvmxYtWpi11lqrbrIKEWPqIA4EpuKY1tNHiDzRwl397m9XT6tWrWzfNtlkE/t3ms3LEVw4TXV8qzt9LYlQp2/Okt5jEeqkz5D6JwRiQGDKlCmmS5cuiQpE5h22CHV0i+Czzz6zWrOtttoqukbKrFmEukzg9FqiEIB8orHdcsstE9MvtMdoNCGa/NuVX3/91f6fmAr8209yIchrrrmmadq0qWnUqFHkAtg4fKjJ64x11uLFi+3fCAmcgADSvcIKK5iVVlrJ/vGSbUzRGzdubIUF/DsphT39jTfesOtNmurcsyJCnZTVmp1+iFBnZy41EiFQFgJcHiZMmGD69etX1vtxvCRCHR3K+M1j5o95ZNKKCHXSZkT9KRUBolRDxAgYVS3NNFpLcha/9tprVltLgRQTPZs/Xu0vfYQ0QiKT4LeM9RT9qBZ2YMUZiXCBP04jz8+/+eYbM2/ePPPuu+9ajTgF3Dp27GgFlAgcqlWY81deecX07t27Wl1IdLsi1ImenlR2ToQ6ldOmTguBcBBACv/www+bPn36mCZNmoRTaQS1iFBHAKoxNjIswch23nnnaBqosFYR6goB1OtVRWD27NmWTG+66aaR9gOSvGjRIuunTMFvGYLn/o8/8YYbbmjatGljI2anqaDdx3w8LZpW9iz2VEg2VglouMEfco0JPP9Hm41feNSEGwuEuXPnWoFpWvCLa22KUMeFdO20I0JdO3OtkQqBZRDgskI+VLQnSS4i1OHPDpqfZ555xuYcT2oRoU7qzKhfxRAYN26cadeunWndunXoZtFoRl966SWrHUUoCuHcbLPNrPkxBRIPcU5atoZimOX6PT7bCHvTnA4K83mEG860HmEHJtkEqaO0bNnSapLXXnvtciAq+A7ClZkzZ9rsDWjPVX5HQIRaKyFsBESow0ZU9QmBlCCA+dr48ePNLrvskvgei1CHP0Vz5syxZp9orZJaRKiTOjPqVyEEMLXF1xgyXUmBOKNlxMwY394PP/zQBpBE29i5c2dDMK2sR66uhbRZBE6bMWOGtSrA3H799de3ftnMLcKESom201RvvfXWqRZMVPIt+d8VoQ4TTdUFAiLUWgdCoEYRwCyNAzzp2mmmR4Q63EWKMGXo0KHm2GOPrapvYrFRiVAXQ0i/TxoCjz76qIG4QIrKIbtonQkSiVbTRZ6GZBHjABPhJPg1x4k5exWa1XKwjLOfYbXlhCdotLE+wIoMQQpWB/hlY4lQTsEtwJl/U1etFxHqWl8B4Y9fhDp8TFWjEEg8Aph5Dxs2zJx00kmJ76sIdbhTxCXtscceM7vttpu9pCW5iFAneXbUNz8CmGFj5h1Eo8jaJro0JrloYSE7/HuDDTYwPXv2TPy3Gdfsf/LJJxbPtPl+h40P5uJYPpBnGgELxBrtNf7YaLODmHMT0R3LpG7duiUyCGXYmBWqT4Q6TrRroy0R6tqYZ41SCNQhAKF68sknTa9evazJbxqKNNThzRI+iVzkk5gmyz9KEerw5l01RYsAwR179OhhtcqFCn6zkyZNshpXTMJdyiX8oJMu4IoWwdy1i1AviwtabILQueBzzpee4GNEbS9UcCMgtzcptZKU6ivutSVCHTfi2W9PhDr7c6wRCoF6CECmMCHDBy8tRYQ6nJlCmIIWjbQuaQjyI0IdzryrlugQYI1Onjw5Z+o5fgeB+fHHH60GmsjPaKB32mmnQBrF6HqdnppxS8LcvdZM3UudIVwEENS89dZbVlCD2wGYod33m8tzByCN2rbbbluzmn8R6lJXmJ4vhoAIdTGE9HshkDEEHn/8cWtS6CLCpmF4ItThzNJ7771nL/hp0E4zYhHqcOZdtUSDACRm7Nix1oQWDbMr+L9CbnCtwZcac2V+T6CyNBc0o5gdU9hDgpgZVzpeMIYY1ooPdaV48T6EGUsIBDkff/yxTde13Xbb1dNI8wzm4wjWEVjUWhGhrrUZj368ItTRY6wWhEBiEIBQzZ8/3/Tv3z8xfQrSERHqICgVfobL1Q033GAGDhxYeWUx1SBCHRPQaqZkBAiW9cILL5jtt9/ekj1INJG4x4wZYwngvvvuG8iXuuSGq/QCBO3QQw+1ggIK2s2RI0eaFi1aRNqjV1991XTo0CETKcAiBapA5V9++aWdKwQgu+66q1lrrbUsiSZQGfjWos++CHW1VmN22xWhzu7camRCoB4CEKqJEydac8O0FRHqymeMXKRt27a1kYLTUkSo0zJTtdVPfFeJxL3FFlvYXNCYJfNdQVI23XTTTPpCH3XUUeaee+6xkaddOeKII2xwyyiLCHV46BLYDJNw1i+WSqRf23DDDQ0ZP1jLaXADCgsNEeqwkFQ9DgERaq0FIVAjCHCQYrKHtD9tRYS6shlj3tFQHHTQQZVVFPPbItQxA67miiKAGfe4ceOsy8zUqVOt1haz7qwXfHHRwHsL0abRzEfp34zJctOmTSNtI+tzl298BHzjXABfyPQuu+xSMziLUNfqqo9u3CLU0WGrmoVAYhDg0oMp4n777ZfovMP5ABOhLn8poVG6++67zd577506E1QR6vLnXW+GiwAm3mhLiZAMmSawHwHGaqW0atXK+uV6C+beBLhcfvnlI4NBPtSRQVtX8aeffmpmzJhhfa9d2rYo5zT6ERVvQYS6OEZ6ojQERKhLw0tPC4FUIvDAAw+YAw44IJYgMlEAJEJdPqqY86288spF0/mU30J0b4pQR4etag6OAER61KhRNnryCSecUJMBsu68805z4okn2kCBFPzGr7vuOnP22WcHB7KMJ4mgvs0222TSjL4MOCJ9BVPw0aNHmwULFtg4K/jJZ7WIUGd1Zqs3LhHq6mGvloVALAggfUazwKUkrUWEuvyZe+aZZ0yfPn1SeSEVoS5/3vVmZQjgF/3GG29Yf1N8T9dcc03TpUsXGzG5Fgs+t7fffrs1d8fqBX/xc8891/Tu3TtSDfX48ePt/oV5edAyYsQIc80115irrrrK7LDDDsu8Nnv2bHPqqaeaCy+80Oy+++5Bq62J5z7//HNrhcH8Mufkqt58881TFXsjyESJUAdBSc+UgoAIdSlo6VkhkEIEJkyYYHOkpvkiKEJd3sJbvHixef/991OraRChLm/e9VZlCDzyyCNm6dKlZs8997SphzBrjitNVGU9j/ZtiPTPP/9sGyGf/R577GHTgaG5PuWUUyIJagW5a9++fUnWVf/+97/NWWedZR588EFrmeUvL774og3OOXjwYHP00UdHC1oKa0eI9PLLL1tBBuv/0UcftQR7wIABkQpP4oRKhDpOtGujLRHq2phnjbJGESAQGaSKHJRpLiLUpc8efvNDhw61mpi0FhHqtM5c+voNgX7nnXfsfkluXogiEbwXLlxott5661RaeEQ5C5gF9+rVy5oHU/C55ZwhLRN4derUyay33noVdwHrAFxWSiki1KWglftZNNWvvfaaFSQRDZwAZmSKaNKkiQ1smmYBPSMWoa58jaiG+giIUGtFCIGMIkA0WjQtBx98cOp9/kSoS1+kjz/+uDV3XHXVVUt/OSFviFAnZCIy3g0iSZNfme+FaNbk60UrTVRrzF35v0p9BAjSduSRR5r7779/GWggW+Q6HjRokDn99NMrOn/Gjh1rdt5555LmQIQ6nNWKppr4AZj1U7BQ4Jt44oknbHo4LN/SWkSo0zpzye23CHVy50Y9EwIVITBr1iwbiCoMLUFFHQnhZRHq0kDETG/OnDmp9ptnxCLUpc27ni4NAeJLoJVmnfXt27eO+DnNdPfu3TNj4loaMsGevuWWW3JawKCt3m233SzZRrtZSSknoKYIdSWI138XTTU+58Rg8c4lPyMqOHmsW7ZsWZHQJLzeBq9JhDo4VnoyGAIi1MFw0lNCIFUIuLzD+I9lIf2FCHVpy2/IkCHmkEMOqfgyW1qr4T8tQh0+pqrxdwTwo0XjtsUWW9T7Tt59911Dqib8drOwd0Y532gwyWHM397yhz/8wbqbEMit0jJx4kSrISWqeNDiCDWEH79ffyFFFPvjTTfdJB/qAKAyvwjoifrttdbATQK3MqzhnBY7QHWJeESEOhHTkKlOiFBnajo1GCHwu1YPU2+CrlSqHUgKniLUwWfi7bffNl9++aVBu5b2IkKd9hlMXv/RuGHGilZts802q9fB+fPnG8y/e/ToURKBS94o4+vREUccYYYPH17XIL7TDz/8sNloo41C6QRB0FZaaaWS6nKEGoFJofKf//xHhDogsl988YUl1d26dVsm+BxWHhBrzpx11103YI3VfUyEurr4Z7F1EeoszqrGVNMIENUZiXLHjh0zg0PWCDXpeLjUo8lxPs5EsyWyKn6J5Rb8GqkjC2QaDESoy10Jei8XAph4v/feezbomF/YyPeH9q1du3Yi0yUsH4gUeBI8DF/nu+++25rRo80slQjnapb83/vuu29Jc+II9cCBA3NqTt98801z0UUXGTTYivIdfLK//fZb60qUK0gfWurp06fbaOD8PulFhDrpM5S+/olQp2/O1GMhUBCB559/3kqROdiyUryEGu0rY8xX0IygJSnFRDBunO666y5z3nnnGQKH9ezZ02CiT9oZxoWGudyCuSp+bWnOOe4duwh1uStB73kRQNA0d+5cG6kY317v3sAaQzP92Wef2X1TpTQEyFWM/zkYjxkzxrRp08aQYYBgYjvuuKMNThakIASGiLN3e03tb731VnPSSSeVtJ/LhzoI4uU9w/nrzL9z3TH4ziDXSU8zJ0Jd3vzrrfwIiFBrdQiBDCGA5hMTOTQGWSpeQk1OzH322Sfv8E4++WTrG5dk/0fMSrk4Ein1wAMPNB988IG54YYbzKWXXmo1J+UUNERoh0444YSSLp/ltBXXOyLUcSGd7Xaeeuop6xPdtm3bZQYKOVhllVWkmS5zCWBWPXLkSGsmjxm9K/ihT5s2ze5zQVyP0EST4u/mm282++23X109CB3Jd12KgFSEuszJDPgakb65a3Tp0mWZLBKsByxBsMDq379/YrNMiFAHnGw9FhgBEerAUOlBIZBsBJAK33777ebMM89MdkfL6J2XUI8ePdoGlOECxkUrrQVJ/hlnnGE++ugjs+KKKxp8Ec8999ySc64yfi4x+M1jQp6lIkKdpdmMfyyQOggZ8SRWX331eh3AKgTTX/6G9KmEjwBa64ceeshaBTRq1KhgAwgSr7jiCjtP7O2QsQYNGtj5KTVtmQh1+HPprxFLKPJSI0hBIOUvzgQc96MwTP/DHpEIddiIqj4Raq0BIZARBIhaS5CdYheXNA43DEIN6USLi6Zj5ZVXTgQMrk9o0yu5dBBoCVNxzMezVESoszSb8Y/l2WefNVtuuaXNLe0trCs0aOyVYQXPin906WgRrF966SVrAbDOOuvk7DRp/vCTxkycApGGYG+33XbmtddeM9tvv701JQ8aNVyEOp61AalGKIVAitzj/kIgM74zSLVfoBVPD/O3IkJd7RnIXvsi1NmbU42oBhFAEzB58mTry5bFUgmhRkuFb/Jf//pX88orr1hCTfCca665xmyyySbLmIaTCmTvvfe2mhFXeAc/voMPPtj+iGfOP/98a15/xx135IWc9Cx//vOfzbBhw+rygZOblXfGjx9f7z0k+hdeeKFZtGiRue+++wJPI6T8hRdesEGAXICzwC8n/EER6oRPUEK7x7fLd4bpsP+bYK+cOnWqWX/99W0OXZXoEWCPGjFihNlll11yCnwRCCIM5m9vwYKHqNFYIkGs+X2TJk3MDjvsYOthbnOZgotQRz+nrgV86DlXSZuFpZW/cP66u0kpZvtRj0CEOmqEa69+Eeram3ONOKEIcAmEQHgPJS5/FCT2hQqEbffdd09NyopSp6ASQk0k10GDBlkNyK677moD5uBrTHRazMf9EbExxUardeKJJ1qtMfPCBY3nsAKgEJiFuiDBRD3NV8aNG2fNsPE3a9WqlX3ssssus+Tem9KFef/b3/5mf7fxxhvb4DxBC/0l+iqmd1krItRZm9F4xkPEboJhtWjRol6DWKi4lFlef994eqVWEGTgx96sWbN6YPBzCJlXiOkegEwjHHF+2AgzCb7IPs6+RzYL/zxj5n/dddeZyy+/PKfVDvsxQSH/+Mc/WtNylcoQ4DzkPCWney5N9Icffmg12bheJIVUi1BXNud6e1kERKi1KgoiwIUWUsffbISYpkLukrIpZmn6CKYFkSLoljuU8KslYNXEiRPzDpV3uIgQ4CqrxU+oDzjgAOuX54IMsS4hlAgVuHi59UnwFMw90S4TLdYVLmL8nBRVRNz2FgLsENiLSwB1oYXGRJzLwuzZs+2jYRNqiDfaG/qN1iwooaZvmEmiUc9iEaHO4qxGOybMh5944gkrQPMW1tJ///tf06dPn2VMwKPtkWr3IoAQExNurxk+QSY59/yFu0bz5s2tdjtfKkDIM1prMhskORBl1lcBgg6C0DG3ueZhwYIF1sIAYXUSigh1EmYhW30Qoc7WfIY2Gi4fmMmiycNsldzGjRs3tn5MaNxI8ZOltEyhAVdBRRA+NKl33nmnlZoj0d1rr70sGUTSnqswTxMmTLCXxCxfJvyEev/99zebb755nU8emid8iLlMX3XVVTZaLHgMHTrUnH766TY/JiaF3gKupHkhKJi3nH322VYjQr5aBBuFCDUXhNtuu80KNPgeiHrq9fMLoqGmfbTdaLAxjyOFT1BCjVaAgDB8l1ksItRZnNXoxsSl/sknn7Rk2rsfos1EM80ewDmmUl0E0EijVWbPQ2C/3nrr2XR/ruDXjsCUfRErITSbhQoaazInIFRu2rRpdQdXw61zHnIm5Yvszp0SwXcSYpiIUNfwQo1o6CLUEQGb9moJ5gJxhkzgN3r00Udbs9UHHnjAEjjMUzFbVQkPAS4WEOinn37aXgYhE2hFH3vssTpzYX9raFFJUYH/bJZLLpNvoseikXaFHLOtW7e2xBZSiu8dGuyFCxdaXP2pW15++WWL3eLFi+vqcCb3+KKj+eXgL0SoqcN7ced5zMOPPfZYW2cxQk17aKYh1ZB+NO9cDoMQatbL1VdfbX20s1pEqLM6s9GMC19NLDzQanrLvffea88zCYGjwb3UWnF3YW/EXJt7BfmqKbi7ENsCM29nCYc7E5ZExQr7IbEkEEbLgq4YWtH9nnziaKr79eu3TCMITbC24zyudhGhrvYMZK99EerszWnFI8InE0KBpPeee+4xXbt2rVcnWj1MaQ877LCK21IF9RFAwzplyhRrUoymE2luvhyemC2TXgRhR9ZLUB/qSZMm2ciwBPciBQsE+7PPPjNotPGp9Beizl5yySV1PwZ3fkbqseuvv95ezAoRasg4PtqQar4JLu5oyDBr5FJYiFCjjcbP78orr7TziEnjnnvuaTCNK0aoIZouHVDWApF550iEOutfdrjj8+csZo/EwopvK1dqn3Bbr63a2O9uuOEGu9cRMIzzCrNr3E+IPxEk1RXEC/N8FwgSP2o/GSaHOELHIMWdnxB1tN4q1UEATbXLU+2/v70lEfUAACAASURBVJDesVu3bjYoYDVLLkLNOsS6DYs3AocGyZ9ezTGo7WQhIEKdrPmoem8wXcVv9+GHHzbDhw+3RCRX4aLrNHNcWNgc/VoBDjeCwyB1dmawSC/dz/ChIp0GBATyfuihh+ZMi0FbRJGEyCPZhnT4ST595BmCnfg3aqSiEBR8d/xRKCFbmAUvWbLEajPJb+zXYvA+EZnxZeY5fj9gwADTvn37evWxCXOIYFIIkctX0JgSyblz5851j2BST93en/FL5gMTKjSf/vQuXESQ7FeSbqnqCy5gB4ISahcFtlevXgZyfcwxx9gLHxc3Inr7i//yhjCDd//5z3/agDWUUnyomVfWICZvs2bNykuoCT6G2SPzd9xxx1lNMwHOghJqNPCsN1LRZLmIUGd5dsMdG984Z43XpBvfWwheEkxMwx1t9WvDco14E1jjsM+yT7KvYdbrBMLFesl5zj6NNZHfJce9i+a5WFBObzs8z72CFILSVBebgeh+z12PuyHuaN7iYhlUO+5HLkLNXY8zmbsr69Kfbi86tFRzFhAQoc7CLIY4BvyQ2FC4rGPaXSwSKhoAyDKkwJs+iMOVIFv/+c9/7OGGRJKCOTN+Ufi5QjgwLUcjiLkuhyYk3hsJct68edZfm40Z/1S0epBWAl+gQXTkmc0bf1cOefxfvQXtH4IBTGkdKWXDxPeVfjBG+gCpdRGd8d+isPkffvjhVsDgcikimcdfFwIOGe/QoYN9lmjPmDmR0uPBBx/MOyuXXnqpxQpzbVcwR0Ry6438zO8Yy/HHH299ArEWcAXyjY+1wzXEJZDIqoIQarAbPHiwwQeaSx2a6meeecauN9aVS3mVb4DM9WmnnWZuv/12u2ad0KYUQu003MwLdeTTUHOYo81Bu4ygiMIaDkKoGSfjwsw/aF7WRE5qgE7VAqGGACBMyVXQquZKRRMAusgeYe/BH5n9B+Egbg8IknAHqiQNFRYduEu4OggA6GJK+IW1uQZ3wQUXWGsPSBSpfBBYsReXQsYiAy1jFWNFg9CYs/nmm2+uGx3fK3seZtelrFvOd85vhNT+gjA8lzC0EKSsHQT+aKpVqocAAm4sHjlLvdpezL633nrrqqZ5FKGu3rrIassi1Fmd2TLHhekWlxC0bFyUil1GchFqLvyQ3T/96U+WoPoJNeZbHJ5E9kSi3bBhQzNz5kyrHeaQRvNK+1w0kW6iRcaUjyAmHNjOv5s8wH//+9/twVkqoSbwF4Qf0+CzzjrLmgMyFvJeQvoJSAXJpv/4+3BAQ9Ig8BAsBACYxUPaIOyUsAk1BH+rrbaypsSQei+hRvPCBRTsaqH4CTXkeMiQIXatUlgrmFtj5o2mgwMbSwLmCm0xRBfhDoIS559OCiwER1z++Pu5554zBx54oBWcYGbotBtBCTWkiLVEOxBe1kchk28EMqw1d1kMSqhZmwiECMqW9VILhBqzWf7kKrgEsE8mpRBXgCB/7MnslxQEQ3xz+L5WYmbL90oMAYSUfHs33nijFY5BjouZXkLo+YY5P9izOS/41mvBeqcaa4P9lbP5X//6l52jSgt3Bu4emNz6o3kzl1iElVKoD1ceBDIy9S8FufCf5VxDAIc5vyvEC+HcI5d4tYoIdbWQz267ItTZnduyRobJK1pWgj1hKlus5CLUEHE0rhtssIElNrkINZo4iKiTYnNxxmyMn2FejfYNU3CeQ5t71FFH1XWFZzl0+Zv60fKVQqjRcqPxRYOBGbeXlEKk+B2aa8i1I9RIWSFgTiPO5Q3CRLoOUrH4CTXkjoIfmd/sLIiGmgsr/UATAMbMhyPUaIbw3fWbUhWbqzT/3kuoWRfOgsCNiYszAhc0HMyd13Se9Yj5Noc684d5ofP5Q6CDiwPCFTTT+KxDgr1m/45QcyFw6cvQ0mGyRhAkzExpH+sOBEXEFqBe5h1iDSFizpy1BxHb+QPxRojkCpGIEd4UivLNOicYWy34zYNLLRBqXF3Q7rLX+cs555xjrXGSULAWwh0CK5/99tvPWn5AYMMS6pG+jkCXfJ/UieCIM8FpnQthAOnizGC/5Qxjv8xy1oNqrweCKGJJgDAFK6pCLk6l9BXrM85ngnG6c5M9lnVXamGvRMidL91WqfXp+fIR+OKLL6xFIpZbnJHMM0IPZ91Xfs3lvylCXT52ejM3AiLUWhn1EEALC6FGIuyIYiGI/IQaLR1aWzTMSK4x385FqJ15nrduLlSYjkMYMNHmMsnPSN3lN20msjGaavyxuXw5Qg3J8ZqgUT8ab/IKO5NvnoV4YQ7mz0EMceaCC4G/9tpr6wg1BzPtMS7IFKbFECIXqdRLqDkoXH5k/PnQekKyHEkLQqh5Bq0VEU7PPfdcO34INUQeQQBkvpaKl1A7P3zv+LGkwN8J01C/vyTzgW8UhICo3vyfAGWkbIFgo8FgfhFSQMS50HsLzyNMQfsGeXZEj/qwIoAIU6iT9FUQZycoYq1QNxdPpy1DSIJGDTM4r7AF8gjR50KJZUKuglCANRjEBDYL66NWCDUuIghu/AVSmBQ/UL4N9lr20yg0S6x73GD4rhgz3xGkLYiWGSEsFht8awggSjE3zsJ3EvcY2BM5w4n9wFmKJphI3GEIMZh/4oY4oSnWOOVqmXHVQriflG8o7nlKUnuc245UM6fcp6oZ7VuEOkmrIxt9EaHOxjyGNgoIpTP5xq+pFJNvSCY+qFxuIOOYRaPFyEWoXRRmb8chx1yKiJqMxhBSj4khWuBclyoIkdMmOkJdCAhHqCE5kB8ILmbduQq+YVwYnIYa01wIFRoQLhOYYePbjObTaR6dyTfPON8t+gWmBEjBR5o2CxFqCARtcQlAY4rWBaEE2lEINRcN2iffZi0VL6GupXF7x4owhbWRS5OZVUxqiVCz1xQqfPeQDXxKId+QWwQ8aAdzEQYurVhG+AvCGIJAIgxlT0SAxF7qL7i54KOPcJC6aI9gfQhK8Z1GSMX5wLv5Is1jtUF/2XMRdNFXNNze/RztFUIm9nmsTLwFgs27jLMQqeKiTjtozkWe4tkNECRiUYCGGkElZ/dFF11kLXfKJcCu59wdWBMIIvHDLdeVAAEkZ7EELPGsiWKteDXVCDuCpEMrVme5vxehLhc5vZcPARFqrY16CGBuSlAytAXkdETjVqh4NdT4RqPZhVhjkgrZLYVQ8/zOO+9s7rvvPmsKe9BBB1lCTfCwXBo7Dm13mXSEGu0EZN1biNYIiXWEmj5zQGNGdtNNN+UcHhdOtDCOUOPjjRaJSx8XWw570itAzDFJ47LoCDU+ufg4U/AJw9cX4u0iRxci1JBvfKMxU0MDzoXUEWpwQHuPP3WQlCRZWtq1TqhZcwiamPusByLzrlsR6t/RYD8+77zzbE563FRcwQ8Rq56BAwcu87kjfMHaxl/QJlIXZPX/sXcf0NIVVfrwj46OEsdRooCCZCQIAiooSnQAEZQkIEGyBJFRcIRRATGNAYFRGWTxlyAKgkgUVJAgOCJBkoiAChIMBDEOyqzvW7+aqXfO23T37e7b4ZzTu9a6673v7ROqnqpzup69n703NZH3NlVP2XiKsHu3Ugm5tvcwQw7VjHcfiXUm1I7zzi+HWZg3BkG5NKg4GIM0ihCEy3s3E1/vOfkwrG0xubmJnZYrwf2EArVLWJWPJSFF/JtcQq6K73O5KxhthCxQdGmSTUm0ONv3FFLNqE/lNYjkW18kD7WHiSzv1Vk9DGSUWIxgHCeTakGoJ4V8c+8bhLq5czvQyGzcyK3FqSJw7WI1bZYQRV+YmVCzTJNmixeVTEYTj9yJUPNySLiTN1UIA9JEQkYKZKMn46vNHHI6U1KSfmKoeVt4fG0GfGF3I6edYqj11xiM1YbCZq9TUjISbbG5PNo2mZ0ItS8YcdEMAM7hOWIEQKh5uG2OGRym0do+7YQaibLmeAORE797doYVvzrQy2KIJwkVyR5a3svswQxCXaS5/tCHPpQS7iGdSC1jH6LKw+N94V3r3VBucjCI4Ud2VUiwkfVePeqoo9L1NO8tXiMGw3JFB+9+aiN5NBBpdYUlC/NOcm/J9xj9GAvluGDwJAXPZWYk+EOcxcIi68i2vBCIPKUNoq3Wu+Zzic7ES0sWmZtjhLvwqBtHp7JKjheS4V7iM6NNBgFhLJLKyTMhjwUjyWzVAvYXrjWTYb/TiO1nGIpm24/JINrcu2YZv/fKpFoQ6kkh39z7BqFu7twOPDL1nBE7lmGbGhujTDq9CG3QEFibskyobaTIkMl4xHjORKgdYzOW5as847lcFk81r4ekNKR+yLR6l61WZhvEcn3rXstm2bjvt99+afNGht1aD9EG06bRmDsRamQcweUx5kGxGe1EqHNsOE8MA0UnQs2IwXNOQodAa5lQqzcskRUJ3DS2aSfU1CIIjDWSM0LLfHzBBRfUfjkg0yoCCPnQJKrxjtGCUBcptn/NNddM71peuzJpZBCkKMqqmLJxUNiId7kkXaTUPMre6WVCbV1R9VhXPNWad55rupecGgitHBSIM9WQucl5BpD9TIgZQuXf0LyncjmtslzX94b76DcC5v3djlD7HnFPhMg6n4lQew/DoFMIT+0fkpoMwHoyD3KG+N6bKWSsl2FZM00xHPYy3mk4RogA9cAkc8EEoZ6GlTbeMQahHi/etbmbGGgbGl4F3g2lh8RMIbvIJHmXzzOhtskjCyyXRujmoeZpQ1zFvLm25Fti4JS6sLnOFmVeahJFFmpeEQRbTDZJmX75fJCyWSSCYsWNCclF5v3OI8PTYnNPnmhzaWPKA+IFLHO5+GneGuMTa83TrmVCTXpI4m0MvEcnnXRSioW22bDB6ESoyTkZKZDHPP5MqEnNbRpnKh9TmwXWZ0dl+m2V8vd5idoejlCJI/Rsee6sEeXihDx4BjXyXc8NApIbciHpi/Oy57AXEJAk90TWGZysc9di5OEFpULJ2e47Xc87gjEOmcuNQcx5lBoMRJn8Ic3uw+NKwWFcPKZBqP8HOXPr/dfO+OdzibvMr3kqJ9RjKJRzQSw0j387Qu18JBthcR/vHYob70OGDUTb3zKhZszJnuXy3Lu+EBhzbv2Ya95l3sXWxktN2cOLTcrbSqhz2JH7e/+Kg52JUCPvvlOE6kQbPQKe2XYJyJAkSgIhW74jg1CPfi7qeAd7OHupQWPjhzHmINTDQDGuUUYgCHWsh7YI5I0MYi1GmBdJfBrpMgs0y6IvVB5r0kKkVDbrcrORI9lGenN2ZHF9PBQ2/66lvBRPiI0Qjy/y2hrL5xyybwl5bNZ4j3nrxBrn2Goxf+LtlEuxYS83L29emTPPPHMuD4brub+NnXHY4JNAIiAs7KTV7mcjyzuTs/DaYPL48K6XvfcMBMgwMu5Yx/nCsDllOMibPbHYDAKMCLkpsyReWpx12QPFiwNDEvtpJZQwEj/MeDGNjaHF+tUQamQawW5d454JmcNzYieJo9T7lCGex28mEux61ju5L+JEIeIZY/DSeBVvuOGGlDcA0ZJcqlPjVUK+nZM9n8g+ouxZM55WYsag5XlixAtC/X/IwoKHmsEhVw8o424eeHyQylyGhqHT3HknycvgXdSJUJOSC9kx38i59cZoIgSFjFqbiVAzgnhfui+DI4JPgZQNPuX+MpDazHrXId2thJoX3Lq55pprkuzcmpuJUFtb3qlVqtnd5HeV70NGNmusHJ7BWMwobk1J6jkMqTUDz7Ql4Wzy2jE27ypG1dnG2c8GpyDUs0Evzm2HQBDqWBdjRSAT6nZZvsfakZrdjMxSnOG0tmmWfAtNkHiqG6HOcfrCBRiWMjlmDGLw4gmklujWkGkqCIQGkUKaW0k4Io8IU4tQXXQj1BQgSCCjUG4MQzxYPOCMdGUvVxDq9lm+qWkQZQqebJhsJdSMnUhnDrdhzGT0ZPTLhrtOhJoSwZpxLMMlwyhyaq4yIeqFUDPmML6aRx7vXK2hdY0g1AxDlECMjWVCbb3Jo2GtMgQhyIxCMxFq95BAzbm9lNma1vfosMbt+ZdYzntCXD4jOMMN2b+1SpkyrHh2KotuCemGNaa4zvgQ8M4RyjfJ5KpBqMc339NypyDU0zLTFRlnEOrBJiII9QcKXvw6NaSRd43njlzaBpMaw4afhL/XNiihdn3STJmgeat5jbs1/RU7y9spdlYZnHYtJ0Trdi33akeoncODxUOdPaL5OkGo2xNqORrklOCtzbHlGTMeYQRGaSDhKrlcEfm3Or7k07kkVidCzbBhrt2Degap5YGUJCw3a5DyR3gL4lpuvOCUOIwxjDeaNS422/u+3CifZPaVmEw4i9wTmVDvuuuuqdwisnbkkUcmktYPobZ+eLUlwow2WgTMOdWLMC/r0zuBcoXH2joZpucxYqhHO5fjvjojKxUSg9kkWztC7R0iJEXiT2EpEbs/yRmq372DUNdvzmrd4yDUg01fEOpqEGqEgMeMZE18MrLSTtaoFrts+RLnaeqP8/hKhoe48M5pNqJIb7cmFnEQD3W+Js+hLOE2wd0aryBvE8LDuzib1o1QU6eQrSN4wjdyC0LdnlBTBVADMHiIc87x8FmeLxRCuIzwFc164jlEth2fWydC7fODDz44kXUk2PrmaSxveG0wGYQYSXivy/HvEpGRh5OmZ0m6sCChNK1GEwYlsZNirJXF8uxkQm08Si4J0cnKhX4ItXFEmaTZPLXVO9f71k+oDqo3N4P0yDMu1EPI36RbO0I96T7F/euNQBDqes9f7XpPtijxkLhKm7NovSEQhHryhFrsr1wBZNQIBuu1GNAPfvCDc8X9I9OkrEgQazcPNXLhPJZ5GfQzoZa0Scxqp8bjSIqbvYKdYqjbSb7F8asPq8/Oz3ViO91rzz33THkGELjZepjaEepc2x758/zzUpZbEOr2hNomVIUARhXZs60HScokQfR3yRmtLYQXsZVzQeki8n9Gn14INezNOfJiffJwZ293Pt87SCkksfGUDI5Hrnkqea4lJctEG7km6bQG9ZsHnGdK5mfGJc9DTkiUCTU5u2cne9Tdt19Czesthhsxj1Z/BKhlKCjE9kerPwLeC2Lvy8/4pEYVhHpSyDf3vkGomzu3lR1ZL5LRynZ+Qh1rIqFGsKyFsvcBaeWdavVIVCGGGvmVaKfckBhkJhuHeAd5DCVkkhleojDN38lmxcE7NhNqRBiJ7dSQDx7tHD8/E6F27bz55EUXSyvRF+9lK0FqvScyJIs8QpIbQkSiLWt3buJ1eZm7eY0yoSZ5N4by9RAtYy7/3efTSqgRUYngch3udmvB+rEZVYdaTHUu6Sf7PYl0xlK89O6771588pOfTMaecow6jzBFgPlkBGpt1q2KBO9+97uL44477hmf64N1RAqe3+HCCSgoEP3yvXzOOy72Wvyzz5yv/56jcmx+JtTnnXdeSkpZbiTkOYa61zhaJRbJvocVwzuhV37ctihSXDbDjXdgtPojQKGYy6NOejRBqCc9A827fxDq5s1pjKhGCNhkilfl7eRVaU3SQcIoRk3mcLLMJjUbfzJWcXgaQkFybANFHl1ukybUCIKs9OSo5Wa+eIHJuzWea97XO++8MyXjKpMMclfjQwwyoe5lPvuJoeblUwZJP2THlR0a4Z+pnJB1aCziIMuE+vHHH0/jyYSa9/rBBx9MHkby4E4tE2qEXmxsnl+x3AwN4n4RqZxF2ufTSqite9LndmWIWvF1bJ4fhJF0utwYqRzTyXjCYMUQ0u5eiLm4QcS7m0LBs2BdaNZLt9JIjiU91y996hSTqF+d+mwtt45zpufGmudFD1I9E1LV/lzIjPdSxLJWe55m6h2VATItUWI5zGem80b5eRDqUaI7ndcOQj2d8x6jrggCiIcyR0rfqFPdugFUz5rXSEIuHqcmNV5K3i7eMDJWSZVIpJE1xLNKhFr8Me8ZKW258dbyiCnXpiEPJG2ILSNIuZEvKsk2SkJNAqxEG1IlCy9PJK+69TNTCRskVyk55CY3hCjHgfubZFXmSD16hKVTy4Ta9ZDo3Hi8eSJ5LnmqzzrrrDmEbFoJdVWeaWs5Z/quSp8G7YfnkPqDNyxafRFgiPHeGkY96/qiUO+e+w6R/V+J01ZV0iRHFoR6kug3895BqJs5rzGqmiCgNA2PIgLG+0lyW26kvogRqW/TCLWxH3vssclbywvly3b77bdPMaCtnvpxeqiRPkm8WNUlcuIRZOhQC5UElZTaJkFstBJT5Lp5o2AjzxssxpU0dyZCjQDLrNyp8dpJ+sR7qM0k+S6XzUKMSXF5lcXbLrTQQl2fCoYbsl/ZmrPHvfUEXmXZpnsl1K1ls1wPcVbbmteb8USSqvz3aaxDXYVXFem4zNoS0ymx1oSWE/FRQURSq3rOqPeD9+7iiy9ezwFMea8pn6iUKAyEh1SpBaGu0mw0oy9BqJsxjzGKmiIwzYTalPGk8v76F0GVwbhdbcpRE2pf/KTIkjr58lfmijQNUS7LDUnUJWHiXUf8kd2yqgCJ9TebeR7pcmsn+SZN5Znv1EhdlURS+7lfQu145F+2ZrV/kaZujUcdAVfK6Kabbmorlx0GoeZ1kqSKoUKZIxvmINSTfYFZy4xE1gkDX1OaZ+6hhx5K6zpa/RAIQl2/Ocs99j7xnUp9JwHhTAqpcY80CPW4EW/+/YJQN3+OY4QVRoA0Fons10PNu8ebJMuuOGuSOFJf0uMco+QLjaRWvCTPn1htclvxj+K13/a2t6Uvu9yQWvJrkmTSz3JDti6++OJi3333nXN9mYAljeG1zV7GVqhd87Of/WzyeuUEXbzRZNLIZy4Hlc9TN9dnji17yoZJqJFnxFisKIMG8qufa6yxRhp7L+2YY45pm9jJdciZeZ6RxSxd5/X+xCc+kaTXpNKjiqEue6iNQ3946BALP9mTzksso7KSWjlBlD5KSMVTTYr/kY98pFhsscXmgsNcyhhe9lCbR/+HX04e1K1sltAGa5UEkEGh3KfwUPey+uKYfhCQ+Rup9s6LWNx+kJv8sd7NCy+8cMzb5Keirx74TrBnoLirmmc6DyQIdV9TGgf3gEAQ6h5AikMCgVEhgMTwcCKkvIm9Sr5lyvWDsMloKxOuRF4rrLBCImuuiUwp3eRfm8mLLrooEVUeQnVm3RN5FTurkTgjN66XE4XlcfPISi6FvPuCRNaVWULYJeVqzc6bz0OeyZZ5R3OGbIQe8VdCSp3a3FxTDWRl1Y466qi5COswCDWPMY+H8SPOYtd5gMU8t/OKd5vzToTaOQwNm2++eSKYyCeptazLNofk1+ZsXIRaf2BHWq+0US6/BQcZwdWbVhs7N/1T1kpmZhgxaiDk5kaSM/2WJO/6669PSdo0XggefRuUXF80E2oGF97P3BAb69DcM/A4L7eIoR7VWyauSw0h/4H3Tr/PeqA3OQSE0Pguq5p3c3KIVP/O9hG+H3xv5NJ4Vex1EOoqzkq9+xSEut7zF71vAALqvpLY8hiS55Yz8LaLoUZEkCEJy3wp5CYWd7fddiv+9V//NZGoTKhvvvnmlO1ZbKySSjy0CB6Cq4SOYydNqBE2Umpec9731tI+/RJq5AxxR54RQRm3eVtlpp6pfFQvS6oboYbvpz71qVQmixecegA55fHdZZddRpKUTEklNYfFcyPz5aZ0lfsyevCS25zCWpw0gwjMy42RR/IxNYPhlhMDiUNVP9R5PNm5MeQgKmVyzpCCqFurubmvrNCwgF+rGqCKhNrGkLeFN70q2Wl7WZ9xzDMR8FwyIDLiCGuIVn0ETjzxxPSd5r0RrdoI+A5nKJULRvJNyrsqtyDUVZ6devYtCHU95y163SAESKN4AnmHN9poo5SwCalGSsTX8lznpGRIMqKCHJN8l8sOIZC8x8g2jzJPDA+1TMsXXnhh+pLLTdwyzykCn0tBDeqhJjNWWgnhEgddbr16qI0FKVNWQ3kNCZLKtXJ7IdQImcy+PNHiQJdeeunUJ1byVs//bJdPN0Kdr80bC2eYMGSYn1Fl+YYzD7hkaK0GA2vGGuDpkdzH/5FrSdNIteHUrvEOGQOCjQy7Lkl3uYQRkqL8GY+3a6288spzLkVWX84Q7gPzYnPczktYRUJNui/MgcJDwjbe+8g4PNunZ3LnM9ZJ0KdGtrCWXkqVTa63cecg1PVZA/Ypmv1LHZIABqGuz9qqS0+DUNdlpqKfjUaATFhCIKQLsUVgEDExvrycmVAjHWKWEUceUKVuckOq9thjj0SSxaYiQAg1iS6y44uu3FiQed1kYtYyoRZXizCWG8LE69oq+f7Sl74013EII2n429/+9mQg6IVQI24IHrmxpFcMArzn3Qg1UggXZM/mmBdefKSEYOPwPvVCqFsX7DDLZok1t0YGKUPCm814ccQRRxQUELNp99xzTzKmiBvPkv5BrscLbK3vsMMO6RnQRw1h51G03ifREGqhDbnxVIsj9yyF12wSMzKce3rnUE94P4rRDUnxcHAd9lUYWn2f1YGgDXvsdbme97W8GMLNJJusSwtCXZeZqk8/g1DXZ66ipw1HAKlQs1eppkyWvPQR50yobQR5VsStIo/tPCwIiLhVn3Uj1DvttFOKK3zwwQfnItTdYG4l1DzhSJlND/Jsk/rlL385JRuT3GomQu16zmdQ8KXMI0qWjey1I9RirsXlarytCCWjwDhIdBmXSRFqZO7www9Pnnxed9Ltfpt4at5s8vDZxpPyICG7p5122sCeW4YcxiTzikjzgt9yyy2VJNQ65bliOJK4jZS+VZXR73zE8ZNBgHqCMZFM1bt0ts/CZEbR7Lv6vhu2uqjZiI1vdIzZvrPNj0oU5WoX4+vF4HcKQj04dnFmewSCUMfKCAQqjEBrDLVkTzzUPLJigyXU6tRyDHU7D7V4J/WSF1xwwUIWXG1QyXdrUjKEX0ZwmyFko1NSMnLoD33oQ8kDiHz7FzlrJdS+uN/0pjcl4kwyTB4/aRIjW7pM1f00G/h/PdqHkQAAIABJREFU//d/TxL0vffeu+dTGSlgovFMy+wOE8YEcmRzKelS1WPWOg2YF5phIBt2kFUSa83YxJ7LCzCJBnuGh06NmoMaZNwGnUlg0dR7UsYIW5GDwDwGsa7OTHvuGVcHUeJUZxTN6omwCd9lElRKYCp0rI4tCHUdZ63afQ5CXe35id5NOQKthDrHUCOxMnHnskztYMqEmiwXwS0fyzMjrleZIoRgmIQayZOpm7cdCe6W5Vs8Lu82Qu24VkKNUMlObbPbWsJpkktDhnVe1X6bzQj1QT+b9tNPPz0l5unUeO3J7ppYa/fOO+9MxgNJ9SbRzjjjjOLAAw98xq1JUBl5GIGUQSvHlU+in3HP2SNAIUEho4wcj1vIwGeP6Wyv8K53vSuFGoXke7ZIDud83zXycTDe1iVWutPIeyHUVIPWXlkJSHUX7/vhrKemXSUIddNmNMbTKATaZfkmj95yyy1TgiRE1Avf5i9bjn0JyMacCbUM4sgoeTc5LYJCEs7z5vzsLR3UQ03ivc022yRvIq80r50vHB70bpJvydDKSdFMXCuhdg0S+FyiqSqTO4jke9C+k/y31uvO15KBm3FF3HrTGs+1NTLJuW+Noc4J5kjchVNEax4Cwg2su5wHIhKXTW6OhRT5nos5GN0ceM9m4tiacDF/Zn9BlcXYJHFqE9pMhFrSTkoplQFy5Qx/EydO1UItFy0QKCMQhDrWQyBQYQTaEWpE+fjjj09SWBJFlmIEltcZeRZnKzlZ2UMt5laCF3JaXhhElXdaErBcDqhfQo3kIRYk2LJLS5imHjbrtZJLiHU3Qs3SLYu583NrJdSkmBJoVS0BVFUINQxtNjtl6q7w0p6xa+TtDDS8hZNqmVBTT1iHlAI80/0oDCbV97jv4AggGBRAjJSSLammEKRucDwHPVOiwrrF5g461kmdp8rIjjvumMJq/Ftu1GHegcK4GJhWWWWVSXVz6PediVALSVt22WWTrP24445L7wKOCHsUxDq81EOfktpfMAh17acwBtBkBCT9uOaaaxKhJH8rNzWC1ZOWVEdbY401Uk1hVmStNYaaZ5pXmieZ1b/V0swarU6xLNs8x+VGDkl6fNRRR82JZ3v44YdTHWzZtp0rzk18t3jfHOOsD76okZBMnG1WScLFcMvqXG5KLZH4sQgzFiDo+lq1VgVCDfOPfexjqcRY05p1c8ghh6SY80k2m0mGK94Zz1e06UKAd4ra54orrkhJ6CRCjDY+BHyfDJJ4cXw9rP+dqDFe/epXF5/73OeKAw44IA3IdzqjuASYjOV3331344yIMxFqOFh7jKhy12gMqaecckpyWEQLBFoRCEIdayIQqAECiEW/JY66JSWr+pB9ofPClzN9V6nPkybUjCLi4ikPJJZrUjM2ZdrE/E86+Zxwg7ome2vSmpjkWK6//vpimWWWSeUHbax5pniuGASjjRYBxtSzzjprtDeZ8qtnQv3hD384ZbtnePfelXiMIfywww5LhvamtV4Ite8iKjC5PPxOqeJdEPkVmrYahjOeINTDwTGuEgiMFIFpI9Q8Q+TpVUpEVp7gSRNqCd/IIZdbbrmRrrtJXJzUTiI9XpNocyMgE/oXvvCFlCgtK1HgJcyDwS1I3vBXDCUI+TeFjRJBFDYMPkr+lRVBw79zXFFIUvaaBhqjQUAlA0T60EMPTWocOVkY4/fZZ5/i7LPPTmvf57lRxAkvE1+cKzQodyjEizS8NYEcIsoo5TqZlL7lLW9pK5l2PXLqc845J92OBH3llVeeQ2Cp4nz3UQu1ht1Q0TF2Lb/88ulcEm2hbeLCV1pppWeAlwn1I488kq7pPkJ7NIYzUvgVV1zxGQZrykDhSELt8vGjmZm4at0QCEJdtxmL/k4lArMh1L6Evv3tb6dkGnVovswuvPDCJAevaqzqpAk1CarM101LjGLDddFFFyVDCrm/jZtN0cILL5zi98T9i2md1nbbbbcVr3jFK4qjjz56Tikxpee8H8T2TTM2o14TQm9s1rPsG+mAOU+e51BYDvwj1np4M8F4EaRleHjmK3mvSqxFCeb9evDBB8+RfPsb8vvud787hV1JZjrPPPPM6cSnP/3p4r3vfW/Kf6LSRa5awcBEMfWlL32pWGKJJdLxiPT++++fyjoy9iHMjKUqjJBT+zc3ChD9YKziBdb0k7yaWk1D8kmu9b21ZCiC63q5agmiLPyM4VnemNaWCbX3pxA0z3c2UF955ZUp9E3S1v3222/OqbDZbLPNihtuuKH4xS9+keTw0QKBjEAQ6lgLgUANEBiEUOcvJJmgJa2qS+kRMu/3vOc9lUtEVl4mkyTUDCQ8la1x7jVYxjN2keWfB8QasKljBOIluPHGG4sHHngg/W6T1jRDwozA/O8BSBxvCy/J7rvvnsgcb84b3/jGlI22NUtvr9eN42ZGABmw0eaZy4kcneXvNu28XAyXSEgkrpsZz16O8B7wro02HASQ1VtvvTWF0whbmG+++Yqbb745qYEkICOxV1UCKUaCv//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9aEpallVkvMYMe0JQrrvuujle6nZTss466yTCzlutkXlvuummyYCKVJczaCOy+R6DEmrGWCSYwTGPvR8PtXN5sYXaUKHobxDqeNhaEQhCHWsiEKgBAtNAqG0ALrjgguTdqbqnbVKEWlm0RRZZZA7RrMHS7bmLNj1ItQ2LtdCa+CWXdZMk7PHHH3/GdZ1j84jIDHP95Ovqj41mVZqNpr4Nc6xVGVuV+wF3hIHEtOypbu2z5E5Ig7VKIur/ZKRZzlrlMValb0gMEhWtdwQQ28suuywZIXmefV8IR+gknc+EmpF2++23T2ogEmvJLnlj11prrblungk1w1K5Uoh3ke9ua/1b3/pWCkkqN8+NPmmeA8c5R+M5V57q4x//eIrl7tQyob799tufkSxyk002SQqmVsk32ThVj3tRNjHUIsYnn3xyMgj0IvmmnFpvvfWSIdtzzJsfhLr3NTktRwahnpaZjnHWGoFpINS33HJLsqRnuVeVJ2wShJp038bDhqBpjdf1jDPOKPbee++OQ5Nx24aIXJDsOzeSQjJBXmukl/yW7PD9739/8si0Nt5vpdnyZi5/Tl4qRjs35NzmUS105dwQI8l0bMLKCdPIJG3axPaV8xS4Pnmw+q3lTaJnmYSRcaRTcy8eG5l3y/JHHiMb0dbcAkqn2UTbDEcG2vE8HZdeemkiG70mTiRrtW7JWJGcl7zkJckYwtMd6oL2cwazMBh1Xs8MkMI/fDcIA/L9ycizwQYb9Gz8+853vpPeNeWyWcpk8TZ7z8hlUQ6xyYRa+EM5WZleiq32HrzkkktSEj/vUM+JElyk5blqg7AexDS/g0nDt9tuu3Sc8nQzEepOn3t/txJqZFg/vRf1Rz8Qb9+jvOwzEWr9YgAgcVdZwxipJoJQj+c9W6e7BKGu02xFX6cWgaYTanI0CU58UdVhAzUJQm2jsu222zaujJNNFYIpY3InYsHrgiST2pHT2hBpksTstNNOBWOM0i68IjaY1pJzSApbS2+J+0O2s5RUmAFCXt6M6ZP/20wi36uuumryNrqH+yPZNpyaUioywn7ve99LZD83MkEbUmSaRyM3hFwfWgl9+eWGwNvAkV3usssu6SP3QNiRjDKhdi3X1NwzCPV4viZgbS2Qf3fzVLfrDaMPA5G5tP78jmTzsoU0/P8QY2TbddddxzOhNbnLn//85xTbzDDDiyw7tfcmL7Sffp5/70qqMPHMZUJtbSOaPMZiqsshRt0IteMQaMY9Wb+9mxgqeYQR5fwu9q6XGTy/A8m8vW+9h/fdd98ZCbXQoNZyka7vXdwuKRljA1x4yOXm8D3qWZPzoBuhZqT1nWMdMjyQqkvWFoS6Jg/LmLsZhHrMgMftAoFBEGgyofalymvIEjzpusO9zs24CTXyZtNtw9C0ZlOHYJST3/Ak7LXXXnNIIoktySAJKFlh3jQitginJDrlTZ84fJLcd77znWlTV24S3ik9ZWOq2VDy/G6++eZpM6jxRNjgKdtTzvLKE41cu5fP9GOShJohgfdEzCFPfRDq8T8dshXzxs22ZJnnwAafWkOWZKEP3ofIEsJe1YoHo0S8l1rBo7z/JK/tWWYw9C70HclrjETLuM1wN9sM07zEjDmk4EpUlgm1cfPkys9AlZPLWPl7Oct3Ocb6D3/4Q1LTeEfKmL3QQgslo6NcDzzn5XAZ/WeMyoSagYDk27vcXqecKR8O+f+DxlCXs3y7p+tRL3l/diPUclUwhhqzJJDODUI9yaei2vcOQl3t+YneBQIJgSYTapsGMVfit+rSxk2oecF4X5tYQgaJlXVWjd/cbM5IpTWbmOzN2HLLLdMGJ3uyeX95NRDy8ibM+Tza9913X8oOXm42eaS3jmlHqN2PB0WMIK9zuYapzZ0YbvF0iJTN7aCE+vTTT0+yRx5J1ysbFHr1UMPNNWxsjzjiiCDUE3qBiENVUmtY2ee9ExEeRiSGNB423mzl4xiK/DsNTeboOn0vzHZOvJOQPJUccjiA8lAMdxQMDCv9eKA79cc70TtGPeec5buVUHvXkY6LV2agzGWqMqHmrWXQzO8tHlxzpfoEgyRvMCk5ZY31y3uueacynjMgZUKNcPMYG//ll1+evO4aYwKjijKB2jAINe8546nvB8bUboTa8+x7SKZx3y9BqGe7wpt9fhDqZs9vjK4hCDSVUPvSRoiU1Zith2ecUz1OQu3LnFfU5qRpTRyazRYPSbdmY0WmTYKnPvnZZ5+dDre5tPFEtMsN+SDXRlZ5dXLLMmwSafLtdoTaMcqjiAOUdKc1BCHHB9o0yuCMUPPCGEMrobJh6yT55sHRf/cjJ7dxs1m1cZ2JUNvYqc969dVXp3Hy0MMnPNSTe0KULUNAEJ9RNUQLeUdAeKyFAPBkW0c2/AxN5ZrBo+rHuK5b9k6O656jvg8FAnWMdxSDCXKLtPo70kntoMzlKJr3hlAYnmlxxdZMTkrWSqjdn+GR0Y6qB7HVMqH23nMtXmVGPe8gBl/nINnmjtzbexbR9r5yLwnPvOPUrS6HvQj7OeSQQxIGVEg+8651zZwNvB9CTbGjLrZ3qfJc3uMMswyyPO+UPXJUdCPUni8S8VxtIgj1KFZlc64ZhLo5cxkjaTACTSXUZF88MCzGdWrjItSSzigTReo8DM9ElTA2Nl7gVjLcqY82aDZCPCq8d8grTMidbdLaNaRVvFxuYvV5eXiBeGe6EWoeFxvCdnHdNrw8KkhNJtTIVJlQ23yJ5+tEqCUlc76EQrw2jrNhlH12JkLNc0d2Lr4REbcptDkMQj3ZFS5hnLJE1t2om7lGGpAaaw05Y5ixxnP29+WWWy6Rm7rGZZPA19mQiCQz6JFBMwpqpM/eQeYEofW7xHTjyB2CmPICkztnRQ9Cf8ABB6TSezkvRF67+q90mWMRbv9mQk2hw7AjoZjjXFNSyXIiSGtTOBdi7L6MP95XvNMMkl/+8pfnPCbWM6WaeGWJxOAjqaMY+hzqdNZZZ6XM48g3Y2a5kWLD8X3ve1/6M6MFMu/dqn++Kyg7kGwydv1iWGWcFZMtNCiXwmPgoPjhGS9nOfdcSZxmzBRG43jOR/0eiesPD4Eg1MPDMq4UCIwMgSYSal9yvlD33HPPkeE2qguPi1AjnCRzNjtNa+LmZEjup4wQL8dpp52WPBbIAk+GbLM2q70YHGyGJMghYcybp9YYapsmHuqrrroqxfkhSN3aoJLv1qRk2cuIGHUj1HljSibOK6oh/kGoq/GEMHbw/k16s81Qw2jDeJTLFamLjdRY0zkm27oTq+2nHDZRBTQ9r1X8fkD+4MvL7HfNc4sIinWmJPB3xjghI0hmv4nrhom/dw0SKwTGe6OXd2Wn+3dLSjbMPo/6WtMcnz9qbKf1+kGop3XmY9y1QqCJhJr8yiZENtC6tXEQaps1ZbLIoptWi9VmlJRuq622esbmzrh93ipd5e2wMeWd5onzueRiPPjisFu9K61riucOoSBhzPHPjmmXlOzYY49N3gnKACR+XISah/uxxx7rSqh57HhfeO8yRkGoq/UG4ammYhil/HuQEXsGPD/KsmWDjncw4ybZrt9zQ65lUs51jCdhIJikh5qRjmFLPLt/y9gwRvCg+smeZSRVfgVeULjNhrQOMrfdzmGUzV7k2fYrCPWwZyeu1xQEglA3ZSZjHI1GoGmEmsdEBmZxV3Vs4yDUPF2STZGW5YzXdcSqXZ/FQnfyuotHllGVXI/cjueMJI/EmddHGatc15kHjmSc7Fsm2izjtr54t3iwldjinSHh8zcxdOW60O0ItfNtjv0g65Lk2Igisvri85z9e1APtWu5JuOBsaqJSsKt/Es3D7XNPBljuRZ2EOrqPRnUA2Lwh5WobNwjRCBJeu+99970L9lyuXkueboRSGoPxp1yHgyEvZW85f+3I3X+1un4diXmsme43Kd8XOvxrX2RxJBRwbgYGMiy/S0fl8kxFQwjnH/rKJs3np/85CeF8BpJLYfRglAPA8W4RhMRCELdxFmNMTUOgSYRahs1RFqWzbpmqx01oZawxWZPvBeS1SRCbYPO+5PJb+vDaoMrFk9t0txscHO5KkQcgdZsGMU6i39DMpdccsm0KSe95M3mibbZ521DbMTjObZcni0TatJSWOem/qgYO/F/L3nJS1LMnk04mfqRRx45JzZbMjJqC6ViyvF2OQHaYYcdNiehj2ur7Yrcuw4SYiMvw/nOO++ciD4Szxvv2SjXobYxRuzFWLcqFnjUP/CBD0QMdcXe/JIwKW9krpvWrG9qCs+yMASGIWu5W+tEePOz3Houw1InL38nUu4arZ+1Emrk2LPHk1yOaW7SHJmfO+64I737vDuH1SQdY2Tcf//90/u2ri0k33Wduer2Owh1decmehYIzEGgSYRaVmfeDtLburZREmqbP5mblSWxMWwaoZZhVlxhN4+PzSAJqvqhfkc4SU55Z9ttpHNCJoRXQ2DEL+Y4UbJ5MYwyyLaen+u92ly31vr1GZLAw63xwNmAl48jUUcq2sk8SWyR97J83TUl4st9zZ490tFy33zumllS6jxe7dZkPPpFzunH8dGqg4BnmcGGYYyhZNpbO09zxqTdZ0oodQrl6CZdnq2suQnzxMDoPci7Hu2ZCAShjlUxbASCUA8b0bheIDACBJpCqHOWzC222GJOUqgRwDXyS46SUCN/YoRzttQmEWpeXzGJZbnyyCcrbhAITBgBXj3J93IivAl3pza3F9JRxxwbkwSYgY9ihgGnXNt+kn2q4r2DUFdxVurdpyDU9Z6/6P2UINAUQm2DRCa42Wab1XrmRkWoySbFw4qnzV6WphBqY1N6Ra3R8CDVevlH5/tEgLqAt5UhKTzVvYNHedKqGun97Ok8UiI3Eu8w3nSf/yDU0/l8jHLUQahHiW5cOxAYEgJNINTi7JQ8kpW57m0UhJr3Xhzua17zmrnk0E0h1OJJbfRIpqMFAtOIgOd7+eWXD7LTw+TztMqnEMSwB7D+N+zj5ptvTvkellhiid5OmuKjglBP8eSPaOhBqEcEbFw2EBgmAk0g1Nddd12K/+yUjGqYeI36WqMg1AwOt956ayHJVbk1gVDz0MnCrb5zeKdHvTrj+lVFgMf16quvThmXw1PdfZbkJZDxf911163qdFaqX6oPqDH9ohe9qFL9qmpnglBXdWbq268g1PWdu+j5FCFQd0KNLMrszTvdBEI1bELNO60uM0loa5mduhNqYzv77LNTCbDnP//5U/TUxlADgfYIyExPrdHE7N/DmnOl6e6+++45uSSGdd2mXUdJrO9///vJSCPxYrTeEAhC3RtOcVTvCASh7h2rODIQmBgCdSbUCJWyPgceeGBta7K2TvywCfXPfvazlE169dVXf8Yaqzuh5mVS5iqyzU7s9RE3rhgCPNUSlSHV4aluPzm+N2T6zyXyKjaFlenOxRdfnCpmqGAQrXcEglD3jlUc2RsCQah7wymOCgQmikCdCbX6uWoqb7jhhhPFcJg3Hyahtmkk19t2223bdrHOhJrUm8R1gw02iORCw1yAca1GIKCer9rl4al+5nQqESeRYRDF9kudJP6qq64qNtpoo7nK8jXiwRjDIIJQjwHkKbtFEOopm/AYbj0RqDOhPvPMM4utttqqURujYRLq+++/vyDbW3HFFRtHqH/5y1+mGs3qTkcLBAKBuRFgcJKsz7PfGuox7VgpH+jd8fKXv3zaoXjG+BkarrzyypRvI5I8DrY8glAPhluc1RmBINSxOgKBGiBQV0L9wx/+sEAYt9tuuxqg3HsXh0Won3rqqYIH+oADDuh487p6qHmYbFqOOuqo3oGNIwOBKUTg61//ekooFZ7q/5v8Bx54oPAOCWPc3A/E73//+0IM/pvf/ObiOc95zhQ+LcMZchDq4eAYV/k/BIJQx2oIBGqAQB0J9ZNPPpnKZL3rXe+qAcL9dXEYhFqM4HnnnVe88Y1vLBZYYIFGEWpjUw/19a9/fcRA9re04ugpRYCnetllly0WWmihKUVg7mEzNvLgzzPPPIHH/yKATN90002ptGIkeJzdsghCPTv84uxnIhCEOlZFIFADBOpIqC+55JKUobWJNTGHQajVWH3iiSeKFVZYoesKrKOHWlZ3GXrXXnvtGjxd0cVAoBoInHvuuSnfwCKLLFKNDk2wF+Tef/d3fxfE8X/n4NFHH035KN761rc2olLGBJdWunUQ6knPQPPuH4S6eXMaI2ogAnUj1DJWf+UrXyn23HPPRiajGgahViaLp2GmUid1JNRf/OIXix122KFRcfMNfK3EkCqIgDCZpZdeulh44YUr2LvxdemOO+5I6pbll19+fDet6J0k9RQ6xUAZMu/hTFIQ6uHgGFf5PwSCUMdqCARqgECdCDWZnjJZhx12WGPlerMl1OIDJd3hjZqp1Y1Q//znP09DWmaZZWYaWnweCAQCbRAQCiJcYprl3zfeeGMyKrz0pS+d6jUiseOPfvSjlNgz2vAQCEI9PCzjSv+DQBDqWAmBQA0QqBOhvvnmm4vHH3+82GSTTWqA7GBdnA2h/stf/pIytG655ZY93bxOhFrc47XXXtvoue9p0uKgQGCWCNxwww2JTC666KKzvFI9TxcOI054mmOo77333kL4zBprrFE8+9nPrudEVrTXQagrOjE17lYQ6hpPXnR9ehCoE6GWsXbzzTdv9EZoNoRaUhlJyGaKnc6ru06EmiyRMWXNNdecnoczRhoIjAgBnuoNN9xwKktqKSX43Oc+t5EhQ70sFzko5NlQGiva8BEIQj18TKf9ikGop30FxPhrgUBdCDXvpBqZG220US1wHbSTgxJqHtzLLrsslTx51rOe1dPt60Koed6/8Y1vFDvttFNP44qDAoFAYGYEZP/mqZ62klrf/e53k9GxiUktZ5r122+/PR2y2mqrzXRofD4gAkGoBwQuTuuIQBDqWByBQA0QqAOhJk1TT/n000/vmSzWAPq2XRyUUJ988snFXnvt1ZfXpQ6EWpmsk046qdhvv/1CmljXRR39riQCnq2LLrooeSpf+MIXVrKPo+jUpZdeWrzyla+cOsk7A4pElYwJvRpdR4F/068ZhLrpMzz+8QWhHj/mccdAoG8E6kCoL7jggmLTTTct5p133r7HV7cTBiHU5NCPPfZYsdZaa/U13DoQ6l//+tfFb37zm/Co9DWzcXAg0DsC119/fUr0t/jii/d+Uo2PfPDBB1NSMpm+p6XdeuutKW58xRVXnJYhT2ycQagnBn1jbxyEurFTGwNrEgJVJ9Rk3l/72teKnXfeuUmwdxzLIIRaORwSPhumflodCLUSYBtvvHHx93//9/0MLY4NBAKBHhFQPeE73/lO8tq+6EUv6vGs+h4mPMb7ZFq8tFdddVXxspe9rFhqqaWmZsyTXJ1BqCeJfjPvHYS6mfMao2oYAlUm1P/93/9dfOpTnyr22GOPqZHn9Uuof/rTnxZqiSqF02+rOqG+7bbbCnXH11tvvX6HFscHAoFAnwjw3C655JJ9nlW/wxloN9tss8bXsifpVxZrwQUXLJZddtn6TVRNexyEuqYTV+FuB6Gu8ORE1wKBjECVCfV1112XsrGuu+66UzNh/RBq2Wq/8pWvJIPDIN6WKhNqXiTlfV73utdNzdzHQAOBQGD0CEwDoUamv/3tb6eyWIsssshA3w+jn4lm3iEIdTPndZKjCkI9SfTj3oFAjwhUlVD/9a9/Lb761a8Wu+22W48jacZh/RBqhHOllVZKHohBWpUJNc+KBDpLL730IEOLcxqCAGIwiLGoIcOPYYwAgZ/85CcpZrypMdSUXWKmEelpUByMYInM6pJBqGcFX5zcBoEg1LEsAoEaIFBVQq2msvjpV7/61TVAcXhd7JVQP/3006mU1Fvf+taBs19XlVAzpnz5y18e2PM+vNmo55WQ0ExEy2TU37RxENR29yqT4/y5/txzzz3Fk08+WayzzjpzAC9/Xp6FUfe9jF0Zq9x3tdD/8z//M4UhMPiME9N6rsbq9dr3ynOe85yxPAfjHr3vhW9961tTmcV83Fh3ul8Q6qrMRHP6EYS6OXMZI2kwAlUk1DatH/7wh4vjjjuuwci3H1ovhFoSoa9//evFFltsMavM51WnfHOJAAAgAElEQVQk1MZ2zjnnFDvssMPAhoKpWzQtA/7973+f5J7KA/3qV78qlJ0THmC9/PM///PAioZ+cEU0Zec/8cQTCwYSZNlGE5HRfP7EE08Up5xySiEPwN5771286lWvSiTHZwg2YnDuuecWX/jCF+aUdRoXoUaaTzvttOKhhx4qkJTf/e53xeqrr14ceuihhSRPEgGqi77hhhumUnWj7lc/2Mex3RG48MILize84Q1jeQ7GORees5tvvrlYbrnlioUWWmict457lRAIQh3LYdgIBKEeNqJxvUBgBAhUjVAjVDbZ22+/ffGP//iPIxhxtS/ZC6G+++67E0mR2Xs2rYqEGrlC/pCXaP0jgPzts88+SfL5mc98plhllVUSGXz729+eLnbFFVcUCyywQP8X7vMMpJhhDElGoi+55JKUGCl7dP/85z8X73vf+4qXvvSlxf777z9Xn5DZD33oQ8XVV19drLzyyikD9biyT+uf3A177rlnceSRRybCTBrsWTn66KOL++67r3jxi19ckA1/5CMfSUYKxPrZz352nwjF4ZNC4LLLLivWX3/9sTwH4xrjX/7yl+Kaa65Jnukg0+NCvf19glBPFv8m3j0IdRNnNcbUOASqRqgffvjhJAEdJGt1EyanF0LNQ2ZDKGHbbFrVCDUyg0ytueaafZcAmw0OTTlXIrcDDjggeaeR0XL8+Uc/+tHigQceKD7/+c8nj+qom7nkHUeobfLPPvvsOetVjOcJJ5xQXHvttcl4lskyY9qXvvSl4owzzkhk+53vfGfyTPNUj4tQ64P+KjFEBcIYYCxCUDybPOa5hNuVV15ZwPWzn/1s8fKXvzxB2lRPdZNi2e+6665URqopMdTI9I033pjem/PPP/+oH+24/gwIBKGOJTJsBIJQDxvRuF4gMAIEqkaoybwlIhvXBnoEkM7qkjMR6p/97GcF796qq646q/s4uWqE+o477kiEJJOTWQ9wyi5Aykoqj4x+8IMfnMtrqvwYVQOCOg7Sh4B9//vfTx5cxJg3lxfX3xnNSLx50t/ylrfM1R+lm/Rx3nnnTd71eeaZZ6yEmjefIeKf/umfUhy/PsNL3C3lBMKSZenINwMGcnb44Yc3mlDff//9xXzzzdcI7yeDTp7Xur8irFcJHCl6PDfRJo9AEOrJz0HTehCEumkzGuNpJAJVItSyVtsgqBE6ra0boeaJOPbYYxM5GUarEqFmJDj11FOLgw46aBhDm8pr7LXXXsm7S5bMw9pPQw7J7ZENrRvpduyKK644Y2Kn008/vdCn8847r9hqq63mENHLL788rWHSWyStXUO8GVZ6IdTlBGa9GAv0v5NE22eMVY899lgi8n7n0W93D39jxPAO5c3O3sFe+tDP3FTlWN75DTbYIGWPrnOj8BHT32nt1WVsvg/E8kvcmVUTdel7k/sZhLrJszuZsQWhngzucddAoC8EqkKoJVKyOc2xnn0NokEHdyLUNu9i5Ehon//85w9lxFUi1GJ+eQb/4R/+YShjm7aL8D6/5CUvSXH1CGu/Mb3O50m2Sdc6Zdn2mWNPPvnkronCnP+BD3yg+MQnPlHwOi+66KJzMo+Lj6a0kPSrUz9HRahnIt8+v/7664sdd9wxeaWNYd99950rvKJMmOUzUAfee5RUvOkNgRP3XmdSLUaePJoKoq5NOAUDmDrT8c6s1iwGoa7WfDShN0GomzCLMYbGI1AVQm2TIyZ43XXXbTzm3QbYiVCTm5L2DbOMWFUINeJy1llnFbvvvvtUz/1sBn/bbbclksCLSEat8bby/PtX48XqZozpJ062l3JRZNPItHWbY5GR0e222y5lIv74xz8+h2S3jr1fQi2juWekF+8wz/cKK6zQ9tiMAeOVxIg81TJ7i5VuLbXkWON7xzvekX522WWXjuOZzdxW7VyKA57qhRdeuGpd66k/cnQwCtTVq2udC6eQZ6Rfw1lPAMVBs0IgCPWs4IuT2yAQhDqWRSBQAwSqQKhlA+atOuSQQ6Z+g9COUNu4i+cUjzrMOLkqEGpkj9R75513rrXHaFKPeiaAknwddthhKfs0Tz9iKW7a3z/96U8Xyy+/fCpb9brXva4r6eyVVM/k6WUkkQ171113TdnGtXztjTbaqNhkk02KI444oiNs/RBqFxGPLVykF0JtrW299dYzHossH3jggSlDufeT81qvLx7cvd/4xjcWBx988IzXnNQ6GfZ9hedQRCy22GLDvvTIr9frGh95Rwa4gTX585//vFh77bVTOES06iEQhLp6c1L3HgWhrvsMRv+nAoFJE2qbm6OOOiqVpIlWpEzCEkqVmw2U2FZevWG2KhBqBJAceBpLpA1rLj1DPKTqPpOB8hxmwvvjH/84xQGLZ87hFD5r9Wwpt3XSSSfN8fJ2k3w7FtHsFjN8++23J4/5d7/73UTiy4RaDeBNN900laXq1Pol1OXrd8N1JkNA+VzGHhJnfeVVJ3PPdbTzcZlQO4ZBsBdCP6x5n/R1xI3zVNetTJNazcqx1Y2QCsdgyJjWChiTXu+93j8Ida9IxXG9IhCEulek4rhAYIIITJpQIwCs7rxW0Z5JqMWrKoFkwz7sVgVCrcSTDWJd5ZfDnpNBrockvv/97y++8IUvFPfee+8cQo3cIYEky2o553CBdqSPR5knO8dQd+sHQi2T+IILLtj2MP0h5/7kJz+ZCKks2Fq+Lyk1ye2nPvWprsMtZ/nOyox2fe+HJHcj3kq2veAFLyhWWmmlOQYJ76f11lsvybmVx2o1RChFxpgh+RoP9rQ1mJnLxRdfvDZDryOh/sUvfpHK3kUCsuovsyDU1Z+juvUwCHXdZiz6O5UITJpQk1Juu+22UT/zf1dfq4dauZpHH310JAmPJk2of/nLXxZ/+tOfEoGJ1j8CZSIpqZvMxWKpZeBGPBFfhhgbcYQ6E9tOd6KC6NXD6rjWY3N//EuSyhgko3IugZePl5RMMq+vfOUrc12j1SuOUDO0XHHFFc+4Rv9odT/DvVUX2HjjjZOxIBPviy++OJUiO+ecc+ZkKs9Xco5xKPPHu7/WWmsNu1uVvx4v/je/+c2ULLEunmqKnyWWWKI2RrwnnniiEPft+e71+az8wmlwB4NQN3hyJzS0INQTAj5uGwj0g8AkCTU5qAQrm2++eT9dbvSxZUItoZQkUzbso2iTJNR/+MMfUiKy/fbbbxRDm6prInZ+eEh5VMVSKwnEe3jmmWemmGqkp5cyQTm+tJvkG7jdPMVXXnll8da3vjVlgj777LOT9Ds35ylHpfzbN77xjST1L1/rN7/5TSFBIU+7Z0F7z3vek2Trr33ta0cSs2usPPMMDjImk6KTzT/00EOJ9FNQUAC0S0qGaMsBQP7cC75NXZgyoy+zzDK18FTXKYZaNnwKrvXXXz+Vb4tWfQSCUFd/jurWwyDUdZux6O9UIjApQv3kk0+mzSpCFVb3/1t6mVDb9MGH9/55z3veSNbmJAk1zx/v6ajGNhLAKn5RScgQGxmAZfOW+AsJfOSRR1LSrFE/Z5mEI9SIsUYOTKZKKp0/F3esFBUZdZZJ589+/etfF9dee23KTJ5rYjsXmUAqJDobRXOvO+64I3mc77rrrkSwZQJ3T7kLMpkpe+H1S1y60kXvfe97U7dGjfEoxj6Ma8KPgfQVr3hF5T3V5NPWUdXDTCh4ZJm3vqZ1XQ1jbY77GkGox4148+8XhLr5cxwjbAACkyLUJKg2rDLFRnsmoSbz5iGzmRpVmxShRlaQFxLGaMNFoJtnedSb8nzvfJ+yt9vf8ufI1+c///kk5RbjzRtc7lv52DJJHaVnsXztTuPIM5UVATztxx13XIo9V4pr1PgOd6WM5mrKjckoX+WYauoH3ztVJdSMSfrIKMWgE+tqNGt1VFcNQj0qZKf3ukGop3fuY+Q1QmAShJrcVwIlUs6Qsc29WLKHWqke2ZBHKSOdFKH+yEc+khJlzTvvvDV6Uqrd1VZCmElp+e/j2Ji3ktEyCc19yiW9ZLO3BmT45+3tRqTLxHpUM9FqjCj3t3zPHDt9+OGHF3vvvXex5ZZbpvfYKAn/qMY87OsylpDsi3+vakw1hQQjznOf+9xhD38o16OSsJZyLoShXDQuMjYEglCPDeqpuVEQ6qmZ6hhonREYN6GWKEldWlJv8YrRnkmoZUHmnRh1eZRJEGplnMiQqROiTR8CZa81ifqJJ55YqEO/++67pzjpTrHZ4zAG9DIb1BXi0WWnf/Ob35yk9K2Zv3u5TtOPoUDita+ip7qqhg/fjci0RI3rrrtu05dIY8cXhLqxUzuxgQWhnhj0ceNAoHcExk2ob7zxxhQfGRuG9nN0xBFHpGzDvNOjbuMm1EozKVkjI3C06UYge4OtCVnItWWXXbby8lZk584770yx4TywmUxXhfBXZVXxVP/gBz9IhrOqearF6cs831pTfNLY3XLLLalsm+Ru0eqLQBDq+s5dVXsehLqqMxP9CgRKCIyTUCPSZ5xxRkqWNP/888c8tEHggAMOKI466qgUhzjqNm5CzTutlJLERdGmG4FOsd51IKbt+l6Hfk9ixQldUU6sSp5qmbOXWmqpyki+vROVvfOduPLKK09imuKeQ0QgCPUQwYxLJQSCUMdCCARqgMA4CfVNN91U/OhHP0qeqGjtEZCIbKeddhqLjHSchFoJMGWSclbnmP9AIBBoPgKMqD/84Q/TO78qnmqKCFm+q+KhVt5uySWXTD/R6o9AEOr6z2HVRhCEumozEv0JBNogMC5CLV7y9NNPL3hgo1UDgXERah499Xp33HHHagw8ehEIBAJjReD8888vXvOa14ykjvhYBzLEm/FMX3XVVSnWfIkllhjileNSk0QgCPUk0W/mvYNQN3NeY1QNQ2BchFpt3NVWWy2k3hVaP+Mi1L/97W+L++67L9UjjhYIBALTiQBPtdjzRRZZZKIAqENN8j3pChNqxlcxxnyik9OAmwehbsAkVmwIQagrNiHRnUCgHQLjINQs8ddee22x8cYbxyRUCIFxEGre6YsvvrjYYostJr6BrRD00ZVAYCoR+PrXv55qKy+66KITG7/EmPI4TEry7fuQx37TTTctXvjCF04Mh7jxaBAIQj0aXKf5qkGop3n2Y+y1QWDUhBqhQtyUgooyWdVaFuMg1DL9Pu95z4tEZNWa+uhNIDAxBHiqX/KSl0yMVEsApkTbJDzUYsp5pldfffViwQUXnNgcxI1Hh0AQ6tFhO61XDkI9rTMf464VAqMm1DI7L7DAAkliF61aCIyaUD/11FOpdM4GG2xQrYFHbwKBQGCiCPBUv/a1r524/HucICgldsoppxS77rprMe+8847z1nGvMSIQhHqMYE/JrYJQT8lExzDrjcAoCTVr/NVXX128/vWvH0vW6nrPxPh7P2pCfccddyQvDG9UtEAgEAgEygjccMMN6d2w2GKLjRWYe+65p1huueXGWvOccdF411lnneL5z3/+WMcbNxsvAkGox4v3NNwtCPU0zHKMsfYIjJJQ27gol7TGGmvUHqcmDmCUhFqc4Kc//eni/e9/fxOhizEFAoHAEBBQSo+nepwlta644oriDW94w9gk308//XRx0kknFfvuu2/x93//90NALS5RZQSCUFd5durZtyDU9Zy36PWUITAqQv273/2uuOiii5K8LVo1ERgVoaZMuPDCC4s3velNE0v8U03Eo1eBQCDQioA6zLJ/L7744mMB53vf+16x3nrrjUU19fvf/7740Y9+lBKxTSJmeyyAxk3mQiAIdSyIYSMQhHrYiMb1AoERIDAKQp0zO2+++eZBqEYwZ8O65KgI9b333lvwyqy00krD6mpcJxAIBBqKAAPc5ZdfXqy99trFwgsvPPJRejeNI8P3n/70p4IHfocddiie+9znjnxccYNqIBCEuhrz0KReBKFu0mzGWBqLwCgI9RNPPJHqDtsgRasuAqMg1Iwpl112WYqbj8Q71Z376FkgUDUEZL9eZpllRu6pHkcM9W9+85virrvuSgkZn/WsZ1UN6ujPCBEIQj1CcKf00kGop3TiY9j1QmAUhPq0004rdtxxx0i+UvGlMApCffvtt6dEZCSc0QKBQCAQ6BUBWbAlsVxttdVG6qk+55xzUhnHURHdRx55pPAe3GijjcbiCe8V3zhuPAgEoR4PztN0lyDU0zTbMdbaIjBsQn3bbbcVf/vb34pXvvKVtcVkWjo+bEItXvDiiy8udt5552mBMMYZCAQCQ0YAqV5++eWLF7/4xUO+8v9cTn6HrbbaaiSE+pe//GXhR4x2tOlEIAj1dM77KEcdhHqU6Ma1A4EhITBMQv1f//VfxU033ZQSsESrPgLDJtSMKUrgLLLIItUffPQwEAgEKokATzX594orrjiSd8kf//jHYv755x/62O+8885C3PRaa60Vnumho1ufCwahrs9c1aWnQajrMlPRz6lGYJiEmsxNWRAboWjVR2CYhNpGUuz0tttuW/2BRw8DgUCg8gh8+9vfLlZdddWhx1Q/8MADqf71MJu4bER9zTXXHOZl41o1RCAIdQ0nreJdDkJd8QmK7gUCEBgWoSb3veCCC4pddtllLOVIYvZmj8CwCLVEZCeccEKqszrPPPPMvmNxhUAgEJh6BHiqb7jhhmK55ZYbaky1HB+77bbb0CTf+sjjzZAcpbGmftkWQahjDQwbgSDUw0Y0rhcIjACBYRBqZU/UnN56661H0MO45KgQGBah5p2Zb775RhbzOKrxx3UDgUCg+ghccsklSUY9rDrVp556arHnnnsOZeB33HFHItErr7zyUK4XF6k/AkGo6z+HVRtBEOqqzUj0JxBog8AwCLWspg8//HAkIqvZChsWof7Wt75VvOENb0hy/2iBQCAQCAwTAQqYH/7wh6mk1jDqVP/qV79KuR5m26666qpiySWXLF72speFKmu2YDbo/CDUDZrMigwlCHVFJiK6EQh0Q2C2hJp3+vLLL0+EKuS+9VprwyDUEvFYA0rdRAsEAoFAYFQInH/++cVrXvOaWZPhRx99tFhooYVm1U3JN5HyJZZYYlbXiZObh0AQ6ubN6aRHFIR60jMQ9w8EekBgtoT6xhtvTPWmJY+JVi8EZkuoxc1feeWVxTbbbFOvgUdvA4FAoJYI8FRLKLbooosO3H8x1LvvvvvA50uWJq576aWXHloc9sCdiRMrh0AQ6spNSe07FIS69lMYA5gGBGZDqGV2trkIQlXPlTJbQn3ppZcWG2ywwUhK0NQT0eh1IBAIjBoBnmp1ngcl1V/72teK7bffvu9ukp5/73vfK9ZYY41iwQUX7Pv8OGE6EAhCPR3zPM5RBqEeJ9pxr0BgQARmQ6hvvfXWtKkZRjzagN2P02aBwGwItZrjP/jBD4rXv/71s+hBnBoIBAKBQP8I8FQvtdRSA333PPjggyn2uZ8m47iY6eWXX37oJbf66UccW30EglBXf47q1sMg1HWbsejvVCIwKKF+6qmnijPPPLPYa6+9phK3Jgx6UELNU3PUUUcVRx99dBNgiDEEAoFADRHgqV5//fWLRRZZpK/e++563vOe1/M5ckRcccUVSY3Tz3k93yAObBQCQagbNZ2VGEwQ6kpMQ3QiEOiOwCCEmrXeZmaLLbYo5p133oC4pggMSqhvueWWYoEFFkhxhNECgUAgEJgUAmpA81T3U1LrwgsvLN785jf31OWsxOGZfvGLX9zTOXHQdCMQhHq6538Uow9CPQpU45qBwJARGIRQ33fffalEko1MtPoiMAih5q257bbbUhzhs571rPoOPnoeCAQCtUeAWubiiy8uXvWqV/Xsqb7ggguKrbfeesax/+1vfyu+853vFJtuumnxnOc8Z8bj44BAAAJBqGMdDBuBINTDRjSuFwiMAIFBCLUyWa997WuL+eabbwQ9ikuOC4FBCPXNN9+cZI8vf/nLx9XNuE8gEAgEAl0RkM9B9u9ePNW/+MUvUobubk0Fg9tvv71YccUVZ11iK6ZuuhAIQj1d8z2O0QahHgfKcY9AYJYI9EuoEar555+/WGGFFWZ55zh90gj0S6j//Oc/F6eeempx0EEHTbrrcf9AIBAIBOYgQDnDm/yKV7xiRk+1kKW/+7u/64ie6hXXXXddSrgYMdOxyGZC4GMf+1jxyCOPzDlMjfJXvvKVc/7/ghe8oDjmmGNmukx8Hgh0RCAIdSyOQKAGCPRDqJ988sniW9/61kAlR2oAxdR1sR9CTVqpRNpmm202dTjFgAOBQKAeCCDCyyyzTNd4Z+8xMu527dFHHy1+8pOfFKuvvnqUxqrHlE+8l2Lyt9tuu0KIQGtjuDnuuOOKgw8+eOL9jA7UF4Eg1PWdu+j5FCHQD6H+/ve/nzzTL3rRi6YIoeYOtR9C/cQTTxQs75tssklzAYmRBQKBQK0R4H2+9tpri5VXXrljneqrr766bbm/xx9/vPjxj39crLPOOuGZrvUqGG/n//rXvyYDzTXXXPOMG1uHDDhLLLHEeDsVd2sUAkGoGzWdMZimItArof7DH/5QqP250UYbNRWKqRtXr4SanPLcc88tttlmm5SMLlogEAgEAlVGAGnulJn7/vvvL1760pfO1f1f/epXxT333FOsvfbaxTzzzFPloUXfKojAKaecUuy7774FJVe5HXHEEcWxxx4bCTwrOGd16lIQ6jrNVvR1ahHohVD7kvjc5z5X7LnnnlEmq0ErpVdCTZmw5JJLRlb3Bs19DCUQaDICPNX/+Z//mUr7LbroonMN1fdZuULBww8/XPgh8w6DYZNXxejGJhxulVVWSesotwUXXDAZafqtkz66XsaV64pAEOq6zlz0e6oQ6IVQ33XXXWmjseyyy04VNk0fbC+E+i9/+UvamG644YZNhyPGFwgEAg1DgNxWRYJyDekbb7wxeaI1numf/vSnxXrrrRelsRo29+Mezte//vVixx13LJ5++uni2c9+doqdfte73jXubsT9GohAEOoGTmoMqXkI9EKoxQbFhqN5c98LoRZTyNLOQx2tGghkWWHZy5a9bq3et2r0OHpRFQTarY8mrxmeaqFKL3vZy+Z4Cm+99dZijTXWKJTPEje92mqrFc997nOrMkXRj5oiIDSK4dl+iRHniiuu6BjHX9MhRrcnhEAQ6gkBH7cNBPpBYCZCbfNhw6UcSbRmITAToSZjO+OMM6JMVsWm3fMoQdw3v/nNFIKBWPOK7LHHHsXCCy8c8XoVm6+qdCcbYk4++eRCaSgE4L/+67+KlVZaqXjrW9+avGpNbZdcckmx1lprpTrVZLnPec5zCsqr173udY0ed1Pns6rjOv3004u99tqr+Jd/+ZdUKqts9Kxqn6Nf1UcgCHX15yh6GAgU3Qg16z0r6/bbbx9INRCBboTaZpuEbeuttw7vTQXn/mtf+1rx4Q9/uPjMZz6TFATmi6cNwdZiI1fBSZtwlzKhZiSVmfiBBx4ojj/++OJVr3pV8fGPf7zRkmdjJ/WWjOx3v/td8ec//znFTDfZiDDh5TaVt7dnkriVAScye0/lEhjJoINQjwTWuGggMFwEuhFqNac33njjQi3FaM1DoBuh/uUvf5m8VzLlRqseAplQixFtTbpUvd4Ov0cIEq882e6ll15a3HvvvcmIsPTSSxdvfOMbk+Ry0k0fETcqD2oPsuK3vOUtqY/6evHFFycvqaa8zpZbbjk2Y4i+qbd80EEHJc/txz72sUYT6rwWvvGNbyRDYY6hnvQaifs3DwHP+j/8wz/0NDAZ5XffffdIhtcTWtN7UBDq6Z37GHmNEOhEqJXJ4sl47WtfW6PRRFf7QaATobbZPuuss9LmP3s8+7luHDt6BKadUCPTn//859PPgQcemEJSGIH22WefYueddy7+4z/+Y+Lex0z6eX+PPvro4h3veEfx6U9/OikKfCZ7viRGyPWFF16Y4nq1cagLppVQj/7JjDsEAoFAIDBcBIJQDxfPuFogMBIE2hFqm60vfvGLqUyWWLNozUSgE6G+7bbbUgKfxRZbrJkDb8Copp1QK0fzhje8oTj44IOL973vfXNmdJdddklSXn8bBzHttpSyxBrpl+2X4occNDde9U033TQlfBR7SQk0rj4HoW7ASyCGEAgEAlOBQBDqqZjmGGTdEWhHqG+55ZYkQaqCbLLu+Fa5/+0INbnaD37wg2KzzTarctenvm/TTqi/+93vJmm3HA9lFc3PfvazgoyyXCapnAHdwvn1r39dPPXUU0mWyVuMxJYzXf/2t79N4Q6MSs9//vPTZ63tscceK6h4KDhe+MIXzjE8tiPEPOinnnpqcf/998+VNE45OoRaeZ299957rGs6CPVY4Y6bBQKBQCAwMAJBqAeGLk4MBMaHQCuhlqxG8hZek2jNRqAdoSbz/8d//MfiJS95SbMHX/PRTTuhvv7665O3V0bdE044IZFiP5Kz8fS2loLyfx5hkvAHH3wwxTb/8Y9/LA4//PDiyCOPTMczJiG2pNjzzTdfSl5Fov32t789yccdo27xfvvtVzA6LrDAAimxl6Rel19+eUc1D8IvfpqHmuInE3gqoAMOOKC4++67i2WXXXasKzII9VjhjpsFAoFAIDAwAkGoB4YuTgwExodAK6G2UeS1GfcGb3wjjjtlBFoJNUKBqGy++eYBUsURmHZC/eijjxbbbbddqjF86KGHJmI8//zzz5FMt3qKf/rTn6ZqBbvuumuKueaBViqKCsc7EDHeZpttUiw2go74nnnmmUk6/rnPfS7FOmvis51Los17LfYZMb7ooovaeqkdu9RSSxVvfvObExEve8MlAhNecfvttyev+jhbEOpxoh33CgQCgUBgcASCUA+OXZwZCIwNgTKh5rFBsg455JCx3T9uNDkEyoTaBtsGX/3MKCUzuTnp9c7TTqjhpJ7wVlttVfzoRz9KCb1kzVZnWCsTamsbeUaqeYnJwX3OgCS5Gcm2pGH/9m//lq6x4YYbzpkGSvkfzykAACAASURBVJ1HHnkkZcRGoJdZZpnkkZa0z3PifN5uZL7dc3PllVcW//RP/5TiujPhzxJynnAkXxbwccVO54EFoe71SYvjAoFAIBCYLAJBqCeLf9w9EOgJgUyo//u//7v4zne+k2L6glD1BF3tDyoTanJYUlmEIVr1EQhCXSQJ9u9///vimGOOSV7lHXbYYQ45LRNU8c6IsbqwPMrk3Jl0u8bf/va3VLrmsssuK26++eb0DGTSKzHjl770peTB5mk+4ogjUsyzEle77bZbSoxG+l2WmJfvfdhhhxVf+cpXkowc2c+fed7WXHPNVP9ZwrJxtyDU40Y87hcIBAKBwGAIBKEeDLc4KxAYKwKZUJNQ/vznPy/WWWedsd4/bjY5BMqEmjEFOYis7pObj37uPK2EOhPdMmmV9+Ftb3tbMggqnSVkJRNm/yLD66+/frHqqqsW6hBLuFhuPMw8xZKE3XnnnYn45vu8+93vLk488cT095VWWqn4y1/+UsD+Qx/6UPGb3/wmXRPhVke6fE+/u8Zqq62WchJ885vfTB7q/HfnINJqIm+yySbhoe5n8cexgUAgEAhMEQJBqKdosmOo9UUAoZYY5/zzz0/SxOy9qe+Ioue9IpAJtbhpXjab/2j1QGBaCbXs3JKK8SJnJQ3iSja9//77Jxn4C17wgrkmUVZvHuoll1wyxTrnOtD5IIRcbLXEYjLcr7jiinNinSUxEy/90EMPFQsttNAc0ixhmRjrY489tlhrrbWS57vVGIXIi8kmS/es5bJY+iuZmgzlJOjuN+4WHupxIx73CwQCgUBgMASCUA+GW5wVCIwVAYR67bXXTl6Zl770pWO9d9xssgjY5PPMkbnyTkerDwLTSqjvuuuu4h3veEchNlnJqtzkfbj66qtThQLEtizBFs4ilOW+++5LJDYnXETOJQ1TPuuDH/xg8alPfao4++yzUwKxfL54aZ5lZJsnmyx86623Lp73vOelY97//vcnSXeOsS57zr/97W8nabj47FwX2+dk6kp+ubdx8GCPuwWhHi/i8Ga4sW5yE2ogBn/cCenGO/K4WyAQCMwWgSDUs0Uwzg8ExoCAGD5eFN7paNOFAEK9/PLLp4ROSEW0+iAwrYSarPtNb3pT8eEPfzglGuOlvuGGG4r3vOc9KakeT3O7dtVVV6UY61e/+tVJkaOde+65qYb1HnvskUpquS5vsVJZEpBdcsklxSc/+ckk8RbvzOPM03388ccnCTmCLcM4j/dpp502p7SWayPx+uhHzPVBBx2UPkeoKUJkKBfTzUPNoz4tScng/Kc//alYZZVVUimxcmNoUEfcO6lpSilqhqOOOiqVSKNU0KyJU045JZVvi1Cb+rx7o6eBwLgRCEI9bsTjfoHAAAiIEXzve9+b5JDRpguB//iP/0ibel60cW/opwvp4Y92Wgk1QvKFL3whEWDExI+a6cpavfKVr3xGfDTkczw0Uv35z38+EeOll146JSKT0Rt51pA5RibZwHkSZf/mDWdwQoYRHwT5nnvuSfdBgkjPSc09R/kZcj+Zx5XbeuKJJ4qXvexlqdY14q1OdiZWrqGU1ute97qxP3+T8lBvscUWSRGj3Jkkb+XGo6/m93nnnZcMHU1qFAwM1wcffHCKnf/FL36R1iy1g/UcLRAIBAKBTggEoY61EQhUHAFxgKSOYgCjTR8CPEW8dUGm5577TMDyXyeJT6e+9EOoy/LnOq/yckIyv/MCmxukul2ysjzWVgyR2k6VDFzP587JnsTW8/3fMY7N18n1pd2z3XopX6P180nMz6QINQk9RYEEmIwa5aZkmXhzKoSNN964zkv1GX0n7/7oRz+aYv0pG6wtCUAZcCYh+W8UuDGYQKDhCAShbvgEx/DqjYDNqE35NttsM8dDU+8RRe8DgcERyKSGl8xPJlauyIMp7lZYxGKLLTb4TQY4E7nQH/3jMVWGyWa8G6Euk7dbbrkl1VamQinHHM/UlfI1MjaTNCzM1N/4vD8EglD3h9cwjvadKws9pYNnWM6Sfp7JYfQhrhEIBAL1QyAIdf3mLHo8RQiQnPmCJ7sTy9a6WeaB8XlrnNs0QPS9732vOOuss5L3PhOo7373u8UFF1xQfOITn5grscw04DENY8wEUikkclMeJQmnyHRJhE899dREahFcEuNxeRVlqJZQ65FHHkkllvTNs9qNUHt2f/vb36Y+f+QjH0kKlEsvvXRO2aZe5tP4/JBBv/jFL06Jk4JQ94JcPY6ZFKEWwy6Tej8ean1FRCWd8/xZ3zzZvNgvetGL5gBOSu5Z9bx4biSY+/GPf1y8/OUvT/JqHvHyGpbxXaKwbbfddq5JI9NX5ow3PSewI/NXVk0Cz1wird1MO893plJomr6rQa7/+lwm0EqwOZ6hbIMNNuiomqjHiopeBgKBwKgQCEI9KmTjuoHAEBBQ5oWlXF3WD3zgA88omSQrLXLxxS9+ceoSpsBG9mu1YnfaaaeUjddG0GYIsS5nah3CVMQlKoSAMIh11103baQR2JyB16ZYZmYxnuJwO7VhE+3HH3+82GijjdLa46n2bztCXfYoi0FFJlZYYYUkKZVoy8a9H29YHocxS8ylpFoQ6got1Fl2ZVKEWrw4g6WM62LLy62T5BuRFctu/Ukcx1iEXC+88MJpnWfp+Dvf+c6U5E1JMu9un0tuhsBLuqj8WbmawXLLLZf60Srpv+2221LSuc9+9rPpWppa5GKfxb+rQd6piZNmgGLA0hild9ttt5TgDuEvj5nBS58RbZnip9F4PctlHKcHAlOBQBDqqZjmGGQdEZAQRt1hhIEHi6Xepj031n2eWQl7bOJzLGEdxzpIn8W4yeZrs4VQ3H///aksjhg4SWWiDReBdjGt3eJch3v3ua8mmdRmm22WMkgjzjlGlqfLJltJJRmdW1smoL0Q6l6Oyde/8847U394vP7f//t/c/rTzkOdiYEY1exF02dePBv8fgh1vj8v4Gc+85mUmCtacxCYFKH+l3/5l6TyQYR5hsvfLe0I9ZNPPpmk0RLOKVmWSSeSLcEZguxZcB3k9KSTTkrfbbJqI6pI+DnnnJMMozvvvHMi1dkwNElC/atf/SolKfNdC4cg1M15tmIkgcCwEQhCPWxE43qBwBAQIGe76aab0gYdQWxHqG3cWebVZf3nf/7nIdy1fpeAExLy0EMPpYy+ZLNIdpQ3Ge5cMlooU8T7s9JKK6WLy7Ks1JBSSDa942y8u7vssktSZuQSTMiHjM3/+q//mjxjyGU7UswIQPXh316ajf9Mxiok4i1veUvqD+94bt0IdT5GX17zmtcUCy20UBDqXiZkio6ZFKFWGksJMkqQt73tbem96p3qmeFJVnmgnJRMBmxGTN9J5ZJojieTFpqRZdOZUPMmK0mVGy8xAxO1B+l1Vp0MSqgPP/zw9Nz6XmhtvXiokejNN9889YM3nNE2CPUUPXwx1ECgTwSCUPcJWBweCIwDAZsWFn8e6HaE+umnn07yOht2CY3K8WJPPfVUIhKSNPn9D3/4Q5JDy1Jqc9CaOddmR5wYL4MNiHhUx7UjETY9rmXT4xhSPffJ3gReY7+X/wYv/fEZGXYmuzZb7uv/3eTZjtHK19RncXXt6qAas34O4unrNLcybZPcw9BGrdxfcl2lfmwOxfPl9uijj6Zj/W3fffettRTXGrMxZsBBrM3nIYcckjxY1BE23+NomSAj8rC10VVKzlr46le/mqSePGt77rln2+7kdWjTL965U8vZoHnahFuIn+zWEArGhgcffLBYdNFFuxLq1ut4PhmBevVQ58zVrpOfO4Y381L2UJclsmUZeKe/j2P+4h7dEcgx8eX5orrxbkFq1fAel7GQ9JnHmLHS901u+uY7oEyoJeE74YQTUk4L9anL7cADDyx4eoXheFYzoT7//PNTss1yE1ftusjsIosskj7KhPrWW2+d61gGPSXV3LdV8l0+UGy2smeOyd8JMxFqZdaOOOKIpPq45pprkuKFDD4IdTzBgUAg0HHf8P+1BqYEVoFAIDBRBJBVmxkyTpuXdoSavJlM1MZALHGZJNvc2Njb4EvYdd111yXiKt6UJ1sJJs2jb5Nz/PHHp4QsYt40sW7iycRnl0mpTZFNBgLl+siGDbyarzIrI7H6gxhIDCYeLjdx3ojlsccemzyLmkRKNlAkf+Lg2jXXJBlEpsXb5dIlp5xySvHxj3881bktN94+8XvOu/baa4c2jzaU5PY2t1deeWWx6qqrzrk2coZYKrUiqU5uZIs2cTI32wjXuTFSMODY7JovBg0hCLyxiFw7L9Coxmvd8ppdfvnlSR7q/6Tet99+e+qL+ehEOhxrbXi+jKlTK3u2rduZxrfDDjukmr2SIpXv3UvZrH4INTLtHtZjJv3+9Uwfeuihiczkr3T/istmGCu/H/ydssOzE/HWo1qlg1+XUoEx1ZxNykOde89QJYGY97215zmgVtljjz3mItS800IvvP+zZ7mMgO8eRjCGqW6E2jvUd4/vN0kFtUyoOyHqu6CVUPvu9KPPvme+/OUvp/c3Es8YOhOhFsLBKEfxIqRqlVVWKV7/+tcHoR58WceZgUDjEQgPdeOnOAZYNwSQy3e/+91zut1KqHmSbQ5sbGQBf8ELXjDXEG1IJH2xaebZkAUZoUU0ZW0Vu6m2JmLBc4qEkpTb9JD4IbxXXHFFOi57vJAPkjfE27Guqx8Iuk0WqZ9NPhItyQzCUvbq8QZKAmPTZUOl3XXXXWmjIjbt3HPP7UioJVriiSarzdli/+3f/i0R/rI90P1teq6//vpkFDDWYTaGC7Je0kXxsrl1ItQ8qBJF3XHHHSmDbRMaQg0HuDMeyGY97maeeZByvLL785gh2TfeeGPa6COS/dYZLo+jn1hrm3ZKEs+XBEblNmxC7Tm09jyz7TzN5b/BhHLC86hlPBwj4RQSnknbuOcw7tcZAV5bSos8X5PyUHfqYbsYat8D3u3WlTjq1lZ+FrsRat89vNyMuwwLWibUrSEa1CneP70kJRMG4nuLkdU53Qi17yKGXiT95JNPTmosCrAg1PHUBgKBQDcEglDH+ggEKoSAzZNNrsy/uSHU5MZIGTn23XffnQimxC48w60NoWbpF6NG6pYTxJCRiwlDppFTmxzeMTGi5ZaTnfFuH3300ekj57oX7yTSkL1wSPnDDz+cynpNklDbbJHd8tIhN7xywybUZN+LL754InISxeXWjlDrj9ItDBm8O60NVuYR1jwmJNOdJOqOdVy5WSM2nOb2scceS4SyU2NwsV4YNXj6s5e/3fGMJKT5+dqOMcd5TbSGC1A+MNwwloyria9EmK3xXEoHSST5tvYpGbIKol2feNdJ2Lt5qPN5nhHZxNt5qDPp5gGz4c7Z5sv3HDahtq5IXVvJ9P7775+MW2W5rWP8Pz+rZULNcNZ6nXHNX9ynMwLmyLMny3RWINSBUJNGMyDKIUDJ0q1lQi1Uphya4bn0ved9x1icn7lBY6jLWb55sffZZ59U633LLbfsSKgZCylSGKqpt3yvCd0JQh1PbSAQCMyEQBDqmRCKzwOBMSIgmRIpd1k2ilDbHIhhRYbEdNkQ77333m1LA2VCjQiVCZCNAUKNgIlHayXSeZjIGdkeyRxvn8YDbfPDA9jOA+GYQQk1QwFipL884jx9WTbob714qMkSkVKYkAvmGqrDnjpyep4YRDnHb7cj1GS5SJ/4W/F35cYAwQtFVmh8Ns42jTwjzmltPDAMKuWGSEvGxjjCU0z+3Kk5F9miGCAlJY1u1xAwm11SbvOe4/IpFawFxDF7O53veHJ8Gbe7xSMPew4YdEhMqSVymSh9IfemxpDdmxS8U+Pd9YzM1GfzwjAjfKFbDDXDFlk/zJRtK7dhE2rXzjHUmVR7xnMM9eqrr95x3GVCnY0BIfke9uqc3fValRGTlny3G007DzWjIfLpO8pz0FpayudLLLFEetdlQu0dj7TmvBNk2d6lVFOMo8PM8u37hRGUMU4cdycPNe84AySDWy7zFYR6dms6zg4EpgWBINTTMtMxzsojoMTI/PPPP1d8rk63k3z7G6+AOGJZlsstE+rW9Ag8jzzMPKPiPXlbeenIuxF5JJuXwIadVJSs3GcaUib+mfytk4czE+pMgstGAdeVtbyd5JtMPHvWxGnzeB555JGJpCALMxFqxEhfeTcQWLJsYxm2hxoO4tFhSHZLds4bLp4QGWZ02G677RJh5SGlJoBr2fPMA8zTLzZRaRobO4SUmoAnyma0TIrMIUMBI4jkPq7FYGDubUbJEG0+M0nm2RHjzmOZm8RCskjz+JBKI8adCDXvEgyNM8vUEVdJs8qJgsxx9kpZs5QO42juy8NkDLCVAMzGm4HJptnaZmjoVD4qPxP622v6EIanVs98Nih4VhhMhC+YO/iWSWovhFpG5XZJyTqR3dZ+O66clKzduNolJZs0mS7HqXdaO63H9HLOONZhv/doN2ednsHsmc6f18FDra9KYAnD8T6wHj2b3sFk1uKQZQb3HGVC7W+IK3m174f8PCuf5Z2fWz8e6n//939PxjbvO9Ju71lGYO8FiiuhSvDtRKg9r6pmyD+SWxDqfld7HB8ITCcCQainc95j1BVDAFFFkLKEtdy9dknJeNm23nrr5Inl6eR5zK0ToSbPtfm3ucgxzq4tYRZiJm6b18AmxIaoTKh5/pD3Xgg1Is1DSF6cm/6S3bUj1AiqBF6a49QW1kfjQvq7EWp9RR4lBWMkUNKJh1uSqlEQaoQO4WTE4Mkn10Z2GSvEdyO8CJKMsDymrRlveYp5NMVhwzw3cdaING90eTPHSGFjyvOJtJsfc+7/1ov6ruXmmO233/4ZZNGGdZiE2ibZWmI0sCbGRagpA2Q7hhWPljGZZ/GRiLQ1Zv3YuI+aMFoLYj1t3JFuYRQyE/dKqJHxnCANlp4X3nCGjNZEYjMRznZZviv2intGCbN2Ncy7Ec9ysrVy7HfZ857HnEmpc9oZQ4aNTbt+57/pSzkze7mPfu9mJKiih1qogPcUoyevc2766lkk+5bwzph97v0u/CUbYjOh9q7i1Ua0GRqRYFm7c+x0vq5kZppwnnKj9PGdRDmFIGveD94FDLPenTzlFFWMrIxduXKF83iis+FR3xlEfe+IXy8nVvMdIxkn9ZB7zVRCb9hrK64XCAQC9UAgCHU95il62SAEENvWTKiSudh0lEloHnI7Qm0DgAhLtmLDoYRRbplQ2wiUpXc2GTyryBWvqH7wfiJFrPj52Cz5LhNqJNBGSIZrnoV2bVDJd2tSMsSIFxJps8nqRKhlF0ekyQR5Jnhi4TJKQg0zGy/3cy+J3LLk2aYO+bUp85n4c4aFvAGjBjDHSCDiVPb0uy45tQ0ej3Nu4rZtOhEuMYeuNRtC7R48y9aADaVNpozljCD63IuHmjfY/PBECSGgXhgHodY/WXcZI/yeYyz9S50gKVn2qo+aTGcipD+ItHkx1+Us747p5qEmpTeniEEuS2QeSFJ52STs67VRPVBMdJN893qtUR1nzrxbeCKNneKClL48VwwMSBmlhXUv7KD8ufMZn0iIvSu9GzKpywSWkSO/35zPw+kao1oTmRB77r1jNYY1c2FtejYoZjKptlYpSsTpMqrpXyfSX0VCPdv10S0p2WyvHecHAoFAIDApBIJQTwr5uO/UIsDKzYuIjGi8myS2vEztNn3tCLXzSH/FeTkvb+r9PRNqcdfITiZ0Mn/zFvDgqafJmo8A6gcSm5vNrE1emVCL23acTN8keVnOjQgg4zymwyLUkjuJhbbptPnsRKh5SGzIZWOFUSY5oyTUvKLu58f9eaWR0Cz5ZhwgQVdGSRw1mTvSrSGicBLHpyRMeRNts03aqQyVZFu5kTYj6pLLyRiuzYZQlx86c4jUm1NeJd72mQg1vK0DtWkRW/HMCPo4CLW+Mzy0egORFmt8VISp24sq90ef2tVT70aoPS+MXu2auejHE2atIZbDrL0+rBd0JpzWP0+fBHbWmXdPnjfrX0iBMAjvE8+895QQiuyNhpV3GmWGd6iwFCT2vPPOS+9B849oC7dAxl3fe0s4RY7THdUaMUaGEe91yhqyYWO0JqwR/2f4JO1nRJF/QTUCih3Z1smetdb+BaEe1iqM6wQCgUAgMFoEglCPFt+4eiDwDATIgHkneFR5lsWRIcGdat12ItQ2W8iNTaONpU1kmVAjcqRuEkfZ7IlJtuEWq81Ticg7n/eE5NqmFIkl/XZtcag5hhph0kfJr/RZ8hkbRWVFXEcfBiXUvDSZLJJqS0rDMy3jqo1nN8k3DztjgFjmURNqHmYE3waf7DF79NslJUMe4EkmCO8c54tQIw8wbE3co/+SjBlTbsgCzyd8shR8NoRaaIC1pyH2rinJEIMAL/hMhJrc3fpAwBEXRoUTTjhhbIS6bq+TXmKo6zamfvubPdMUG94V3mee63KssOeJkYpiQq6GXIO4TDIZBEmCvWsY/HKZPGEiyKlrUo8wYlmTnlPPj9j2cpKrfvvfy/HZyMM45R3qfUz5kxsjpOdFYiwGv9y8+8mPqW28W6aFUPve8C5h4I0WCAQCgUATEAhC3YRZjDHUCgGkFhnVEFteCxsM8ZftGs8GTzPi0xoza/OGpCFo2UubPdSSSYnZtcEkpXQfxCx7a2wCkTOJWiRVEgdqI3vMMcekOF/elXJ9aKTcZhf5JkXWbIjEnIlrtcFV7iVnIpdsLLfsDUfEeJ81Xk4liXyWM46Tcdpw8lS5Vk5wRl7MC5+zLfP4kLzbSJczYxsTz5YapTztw2ykqvAn8+VVyq1THWp/pwSwuWbcIFcl+eZ9ZJhojRVs11eJdGy2SUl53LTZEOrWpGT6Ju6clxlR7kSoGT3E3fOkWWtK5CAsQai7r7Ag1P+DDxLs3UN9kmXe2XPNwOOZF3rgPViuPlCOj5aXwLtFuEQm495VfjxPlDrIKU+9d6DrI6zeWd5jo5J9l2OlGUv1Uyx/WYHCMy9MhOLEc5/P8a94ZPhQprRWXmiih9p3DXWVd2Ev78BhvsPjWoFAIBAIjAqBINSjQjauGwi0QYBsEaFqbTwuNpyIS7ss2u3irvM1eE7L1ywnJbMhI6W0uetE2F1H3CHyaoODSCPHzmkX28cjJPEWj1CZNLuOa/hp521HKP29fE19583N5aPK9Y/z+HymP+Ux8vL6KWcSz8fD2Oa5nQd40EWZs0szUpCcMiDMRKiRVKoApBMpNhe8cEg27wxvVrm1jonRwnqAl5jT3IZJqHnPswxVtvJOhBpJYGzxo+/ir7Ug1PUm1Jl08uJ6T3hGEVuqCB5Wa5JxyucMX95NDFaII7m2872byK+tUcmlPCueD/HkckX4v7UlnhmxzEQ6I+fZkEjK+eXszvnzLOXmwWXIYkzT9E1maWsWkfasKflGRs1DzXDJY50NP4M++zOdl8kxA6E+ItOtZdty3gle9vxeyjHVkikalxh4YTbl1kRCPROe8XkgEAgEAnVEIAh1HWct+lxbBJSE6lTTFjnkkZRRux1R7HXQnbJ893p+HPdMBMRmyuZMUcAbVp7DTh5qnhgSbgmjxF4zCPDyI7B+RwAQZhtsKgIxyWKvJY5D2nnWEHgEupxsajaEWtZ0ieU0sZ6IjJhvG31EqpvkW59t/sukJwh1fQk1skZtIsaYAoZRj4f4q1/9aiq9Zj2o6W2NIMKUMFQyjkdUM/kTNiBRGIUMD6trekasKaEYMj57RiRQlMyutUkkJzzCvShOrEf/pwbJhjl/F2biHkozZVKuP8JaqGxk1Scp1z/9R8Q9N47P6o5RxlDDTp16RqqyaoYBErbivj/xiU/MGX4m4gxnwi0Y2JxfNjgGoY5vo0AgEAgE6oFAEOp6zFP0siEI8GLI4tvaJLdSiomUtp9kRO1gCUI9/MVi406qzvPE81xuCAVpr/IvNsa5yaQtHprXTxb3HOdNpr/PPvukpGW8dxpPnk0/75ZzZPsmbSXDJn8vb7JJr5FuMebIebnpJ2+g2qnlxhuGpJTrLyMrVAv6vf766yeSkmOqyeszKZAkChFClFq96mT3zs9x2cNHvt5XrKrk21yTH5Pdiku2ppFNBj+kT5Zx/7fOhCuI/fVeQnZ5p0m0KS2UjEO8HSfZFuOQdY+US9DHS2ydUt+QNrtfuT3wwAPJq+u5IgMW2kH9wltNwk0izituXXu2eKeFsWQyyjNuTTIE8Uzn5yQ/Vzl7fTsiTfXSTzI9qoxuhByx58lneCgrdJSVYzDz/MhEn1vZU28OjB1GZWVNEOp6P//R+0AgEJgeBIJQT89cx0grgAASZQOZmw2getJIk83mMGqm8tQgcOeff34FRtyMLiAaCIgY5FaFAbk8D7Z5JYMvNwYU5FYJpPJGmSdNAjaSd5t0BhUJw8SQ20Tz6iHivHeta4LElvcb4W29H2+YNVZObJb7o48SkSHXGkkvz1m5hBuCgwCQ52aJvfuJtc7ltcrjIwPmdc91YJsx28MbRRUJdSajCB4jEW+zhFmt9ZypIzbeeOPk+SVJzgRQXV9hGtavvyG+koox/vDCZm9wRhHRhYPEYOL1y6T0kksuSUSZAYkyRwZwzwT5M2MNQo2EZkKNmDM8au6dCTUDFc90P+9PWfUpLGbyWvuckaBdjHMeI2LuWfUOQPrLz/rxxx+f3sXGIGdEu/t5/3tXyDFRLp0YhHp4z2JcKRAIBAKBUSIQhHqU6Ma1A4EWBNRHzWSHx0MZGEmeZtrUBZCBQCBQPwSqTKiRViSWNBtxLr+DEDmJvFQiQASFLWRCTb4tsz4DkxwKDDCOY8Rj4JGkkMfV785Bgh1PfcGAU25nnXVWKhXHg8sok+/BSMMTzvMsmZea9OKQSdNdPx9HSSExImWPEIl+3qMMYTzKM5HwbIDigS6T3fI4qEbkGWCg4O13TX3hKXceg4N7SZjWro8yoAvBYNwoG8mCUNfvTO+LXwAAIABJREFUmY8eBwKBwHQiEIR6Ouc9Rj0hBNSbFjfLKy0uUfKefjaBE+p23DYQCAQGQKCKhDp7dxE/Mbudyhfl+GSeWYQ5e7bVWhbHT7VA3eDvFBdih8nA/ZBw58RgPMfIucoBrR5qZflItmXQL4cvkGNLUCgBmlrnlBPO1Q/S8tx42XnFkXWhDpN6l+ayWPrG4JCb7PzGR7aO/JfVIOXlxENNPWIc5WOCUA/w0MUpgUAgEAhMAIEg1BMAPW45vQjYQIoV5HmZ1OZvetGPkQcC40WgyoQa8eVJlnSMhzcTZl5VHlYlpyQCQ1R5iTMRV85OeEKuUS+plvAB5/thLCSn5vkWIgEDpFp8MLl4uSHiJOKk10hlvgcCLaSB7PvQQw9Nfxdy4D484fnd6XNea/LzciKw8c5ykTDUj+xpz2W9br311kSo4SwTeSdvuO8DIRZwihjqcc9e3C8QCAQCgdkjEIR69hjGFQKBnhEgH5xJYtjzxeLAQCAQqDQCVSbUYnYlo5MTAGEmx0ZMlZ5CbhE73mgJ53hXJSdDGJ3jeCXgkG6Z6SUtk1FbrLH/u7Zz5AaQhG/fffdNFQw233zzZ5TNQiZJuh2PrCPZMoLznEto5rqIOi/wfvvtl2TRZN7ilrfYYosUlyzOezaVEWaziPRNHDiPPhl5uc60PksSCS9y8HZGVAYJRgjGC+OOLN+zmY04NxAIBAKBySAQhHoyuMddA4FAIBAIBBqOQFUJdYadbJsHVcI6hBS5VttZySrkjwxZDLCkfOKsJSrjbZVpW9bvnHGed1Wmb7HPvLK8366h8XgjwJtuuukcb3OZWCKhEo8h82Tf9913XyLL+iFjdj4WWT/mmGNSjLLjct8/97nPzfHqjlP1kz36vOQ81H/9619TQjIJ3GAJG+P6+c9/nhK3kYNLutaa/E1eDQYHHu5ylQDYheS74S+IGF4gEAg0BoEg1I2ZyhhIIBAIBAKBQJUQqDqhRtiefPLJlDUe0ZOpWi3pTBZhicj6HKleaqmlkhc5t3y+MBaZv8X/ynQtZjhfw3WVgONZFo+tPFRrAjTHIsi//vWvC8kaXSPHEpcJqON4zBkAeIIlLit7psdNqHP5sSx3l1BMrXdeZtn9JWzTGB8kJGvN4O082c954hkQ1LkvtyDUVXqaoy+BQCAQCHRGIAh1rI5AIBAIBAKBQGAECFSdUBtyzphdJtH5b+XP/Z5jg8tQ5b+1+yyfT9YsFhqpJP1GMMukPP+eCXHOrN0aHlPuY7vpGhehzv0o41QeQ7t+lnHKuCg7J6maag/rrLNOukSrsUE8+kEHHZQSWPKGT0raPoLHIy4ZCAQCgUBjEAhC3ZipjIEEAoFAIBAIVAmBOhDqceGlPjpCuPbaaycpNE/0NOaTQLZ5/UnC1egmlS/XAS/PR3iox7U64z6BQCAQCMwOgSDUs8Mvzg4EAoFAIBAIBNoiEIT6/2DJ8nDJxiQ+k6hrscUWm7pqB3Ag777ttttSBnXy9ux1bvWwB6GOF0sgEAgEAvVAIAh1PeYpehkIBAKBQCBQMwQQ6mOPPbb45Cc/mTyypMyyVs8777w1G8nsu1uWR5OAi5FGIMcl0579CGZ/hYyBTOYSufHQdxq/ZGVPPfVUSgynpverXvWqkHzPfgriCoFAIBAIjASBINQjgTUuGggEAoFAIDDNCCBPykopByUZFfL09NNPpyzZrcmnphmnGPvcXvwca33KKacUf/zjH5MRRgZxnmwZ16dRJh9rJBAIBAKBqiMQhLrqMxT9CwQCgUAgEKgdAuUs1zrfLvnXNHlnazeBE+pw67rJa8e/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ydBbRVxffHR8UERTGxOxALFeOnmBgodouJraBioWJjd2K3GBiIgYndjR0Y2I2N/V+fvdZ+/+F4zj3n3vfu497L96zlUt+955yZz+yZ2d/Ze+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4aJJpqo+Q/SE0RABERABERgPBGQoB5P4PVaERABERCB+iDgoo9/c8UC0P+W/Hu1aubv8zJRlrh8WWWLy5dWj5Ysb8zk22+/DT/99FOYZ555ml4Rf+7lak1hXar+cdnGjh0bPv744zDvvPOGSSaZRMK/JY1EzxIBERCBBiIgQd1AjamqiIAIiIAItCyBWGBdddVV4Y033ggTTzxxmGyyyUxgzTLLLGHllVcOCy+8cGjTpk3LvjzlaZQHoTdq1Khw7733hldffTX8+eefYaWVVgqbbbZZmGGGGZqEH9/96quvwgUXXBB+++03K/MGG2wQunbt2iTCq1Hgf/75J/zxxx/hnnvuCYMHDw69evUKPXv2HKdc1OHNN98MQ4cODR988EH4+++/w/zzzx822WSTsMQSS1RVvMKLcr322msmlGk32nLqqacOXbp0Ccsss0xo3759+OKLL8KAAQPCbLPNFvbZZ58w44wzVrVc1WgLPVMEREAERKD6BCSoq89YbxABERABEWgAAiNGjAg9evQIK664Yujbt6+JwBdffDFccskl4eijjw577bVX1WuJSD7hhBPCqaeeau9cdtllw7vvvhsOO+ywMN9884UbbrghzDrrrE3lQNhec801Yffddw+77bZbOOmkk0wsVvP68ccfwxlnnGGRaTjNOeec9jqPQv/666+hT58+Jqj33XdfK/cTTzwRjjjiiLDVVluFCy+80IRu3kX0+5FHHgmrrLJK6NChQ2GxSzloy3XWWSd069bNyuCLD+eee67xGTJkiC2W/PLLL2HYsGHhzjvvDIcffnhYZJFFCr8nr/z6XAREQAREoDEISFA3RjuqFiIgAiIgAlUm8Oyzz5p4QwwiTD29mqgvn40ePTpMPvnkVS0Fwg+Ryr8Rf35RpksvvdSE35prrjlOGvhtt90WtthiCytfLLarVdDrr78+3HzzzRYF9ki+R/oR+GuvvXb45ptvwjPPPBPatm1rZUW4rrDCCiZud9lll9yicc/IkSPDTjvtFK644oqw+OKLlyV0aS/ed+ihh4Zjjz3W7uWZLEjsuOOO4bLLLrPIul/8/5NPPhkGDRpU9TbOrby+IAIiIAIiUFMEJKhrqjlUGBEQAREQgVolcPnll1uU98orrwzbbrutFRMhxt9uvPFG2287zTTTVLX4iL6vv/46TDXVVE1ilDIgChH5w4cPN9HvF5/17t07PPDAA+G9994Lk046aVXLR9m23377sP/++4fu3bs3CVXKQUSf9HM+u/rqq8M222xjItYvBDZp36StF7leeeUVE7+0B2ni5Vyk7++8887huuuuC1tuuWXTrQjqHXbYwYT1xhtv3PR3Uuf32GMP+y7/6CC1cmjruyIgAiLQ2AQkqBu7fVU7ERABERCBFiJASjLp1u+//76lMbsYXHDBBcNMM81kactpQos9xYjJ5GFcacXiO4henpMn2vgu/7A/etVVV7W91Oyrpiwu9nl3x44dw/LLLx9uv/32FiLx38d43UjXJkp+0UUXhdlnn73pi3z+888/h7XWWssWHkhTn2KKKXLrWKrACGqPUJcjqCkLKfKkzb/00kth0UUXbSoHiwHs/X7nnXfCdNNN1xTpp/1YtHj++edt8aRdu3ZVY6kHi4AIiIAI1BcBCer6ai+VVgREQAREoJUJuFjk0K+nnnrKBDWp3d999104++yzLULKPuU4MhwXETF25plnWspwnkhGTPfv3z8sueSSJWtJmSjH22+/HW666abw+++/m0js3LnzOPdx4Bf7ftn/e+SRR1aNHOUhnZt95H/99ZcJagRzfD333HN2gNvJJ5/clLbOAW+VXpUKalgRZb7//vtNPE855ZR2eBvRffZ1I5xJB/fL24xoNvvlibJ36tSp0mLrPhEQAREQgQYjIEHdYA2q6oiACIiACLQsAcQikV5++oko8EYbbRS+//778Prrr4eZZ545nHPOOXbKd1pU2cU4B3QhOEtdfmgXp00X2Yu92GKLmagfM2aMHbCFuOdE6vhCbG+33XaBdHXS1LMEPQeJEUEuchG5RYQmL/ZF77rrroGIPZH85MFi7FfmsDIi1JyYzZW3wODvgD91ZXHCr7feesvSx1msgL9fvJcyZh1sRlsQsYfbQgstZG1KRJoy3XXXXU2HqCXL99BDD9miBXVbbbXViqDSd0RABERABCYAAhLUE0Ajq4oiIAIiIALNI/DZZ5/Z/t7jjjsuLLDAAhbdvOOOOyy9ORkVTr4pTvUuIiBdWOeVGIHOidmPPvpo6Nevn4lwTqTmd5O5eM4BBxxgB2yxh5oTwbPef95554Vrr702V+ASUYYBKeZxdJl3ffrppyao+QkvhGfyXfwcFcKdhQgi8dyDkCVyzoFpLBAccsghdup38mIB4+CDD7afsvILIYyIZ881h585Z07nHjhwoC12xJd/zrtoM9LTfS880X4WSriXlG4EefJ64YUXLAJP3TbccMO85tHnIiACIiACEwgBCeoJpKFVTREQAREQgcoJcHI1YpGoKFFgxOxcc80V1lhjDTvYqpQIJrrKffzMU96FCGVPb5qgSxOHfJ/nk3LOIVuIRE7JpjykNm+99dZ2mjbv58C0LEFN1JZ/igj+aaed1sR7UlAjVPl5LsQ2wpjLn0d52NtNqvTDDz/cdFgZZUf0X3zxxSb6SbXO2oeOGI8j1KRnc7o5p52T1u4XkWmi/JQv+SzKQXvBCBHNqecutA888ECL5PNTXJwanrxefvllqx914/eydYmACIiACIiAzXX/FjklRaxEQAREQAREYAIlgIhDOH/++ed2iJWnOxOl5JAq31OdJUa5n7Rwfqqp1JTL/W3atAkHHXRQqqBz/Ajl+OAyj/QiVtn/69FhTtzmJ7Smn356i6inCUx/pperiKDmnuQCAv//5ZdfmlBdaqmlwjHHHPMfwU3EmMPD7rvvviaxzX3rrbeeMUTIIrqzyuDv9H+zh5pFBERwfChZVl38PqLStCMC2U8957NNN93UDpZ77LHHLBU8ebEHnkyAo446Kqy77roTaG9QtUVABERABJIEJKhlEyIgAiIgAiKQQcBPp+bEan4/mbRoF7MnnniipSvzc1Sc+m2r1BNN9J8n8QxSszmsq9Tlgo+fxEJYZwnL/fbbz37SqVu3biZsEcqkehM1vfXWWwO/i83fKdfSSy9tEWA/kKyoYC7XIHgfEW4iuO3bt7eocbIO66+/fvjoo49MyHp0m6g9Apx071tuuaWsk7/LOZTMRTaZBeyFX3HFFe23sv3vpKGzaEJ2wNChQ1N//oxT0jkZnH3gXbt2LReRvi8CIiACItCgBCSoG7RhVS0REAEREIHmE0BwcfozUVQO9+KEZwQvgpC9tvyNqOWAAQMyf0qJZ7jwzRPU/nkp4duzZ8/w4osv2unepJ+zr7hv3762l5gTx4nyjh07NgwaNCiQxnzWWWeFPffc0w7pqpagptykb3Pw2KhRoyyFu0OHDk3Vpf5Efzldm+g1iwHsgWaB4vTTTzchzqFq5Zz6XY6gpiBkCvCzYiw48PvVMKMM7I/n3ezTpn2XW2651EURhDS2wG9okyquSwREQAREQARsMV0p3zIEERABERABEUgngDA95ZRTwocffmhRS8QYJzwjEPkbYpWL3y/m0K1qX7z36aefNmHI+0n/JiLMgWOIfj+Ii5+oGjx4sJ3czd8QrHPMMUfVBLVH10lr5/AwUtyJOscXgnbEiBFhyJAhVi6EP5FiUqzh2r1790Ll86jyyJEj7XeoWURI2/OcbAveSbkQ/G3btrV/iKLTrhw0x/7ttIPMWIQg+k5mAIsWxx9/vN2nSwREQAREQAQkqGUDIiACIiACIlCCQLznGWGV3AOd/Fs1I8BezORe4rj4RIm9DHFZyt0jXYlReLmIhnNgG9Hx+Ker/PP4oLK09xRlSBo9e69J4SZrIO++UnurzSHKSNfnM/bKk4Vw/vnn2ynkee+qhJ/uEQEREAERqE8CilDXZ7up1CIgAiIgAq1EwFO2S4moIindLVncpLD3Z2cJ/KJp55WW0cUy93OieP/+/UOvXr1srzeiOq28XtZKFyXidxYpdx6zLEHN6eWc7E2qPaem8z0J6iLE9R0REAERmDAISFBPGO2sWoqACIiACIhAqxBAuLK/mUPbevToYb/vTFp6PV3UgUPk2KtOVJrU9N69e5c8LK6e6qeyioAIiIAItBwBCeqWY6kniYAIiIAIiMAET8DTzr/66qvw+OOPh44dO5ogracLQf3DDz/Y6eldunSx389WZLqeWlBlFQEREIHWIyBB3Xqs9SYREAEREAERaHgCcWp1ct90vVQ+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0UXnnllfDXX3+l3jnppJOGTp06hemmm67MJ0+4X//zzz/DRBNNFNq0aVN1CH///Xd49dVXw5gxY8Z517TTThsWW2wx+1upzyeZZJKql1EvEAEREIFGJvDcc8+FRx55JDAer7LKKmH55Zdv5Oq2et3y/JSOHTuG+eabL3fO/eWXX8Ltt98ehg0bFtq3bx/++eefsMwyy4RevXpZ21144YVh1113NX/nm2++Ca+99lrJuvLO2Wef3eb71riyOMwzzzxhrrnmCm+++Wb48ssvxynKFFNMEZZaaqkw+eSTW32x02uvvTYsuOCC4euvvw7/+9//woorrhguvvjisM8++4SpppoqvPTSS2Hs2LGpPoV8htZoab2jCAEJ6iKU9J1WI4CQZpC+9957w9Zbbx1OPPFEm1D8ev3118Ppp58eFllkkXDwwQeHDh06tFrZ6u1FsGQiGjBgQDjyyCNtoqr29e+//4Yff/wxfPTRR2G33XYLk002WbjkkkvCHHPMEaacckp7/W+//RY+/vhja9c//vgjXHrppWHeeee1z1vLEag2Bz1fBERABMYXgZ9//jk8/vjjYeeddw6nnnpq2HbbbcdXURryvaX8FD676667wmWXXRb69OkTNttss/8Ia+bJp556Khx00EFhu+22s3/atm1rrL744gtrM+ZO5u/rrrsuTD/99DZX4hvx//vuu28YPHhwWGuttcbxjY4//vgw//zzh+OOO65VfKMkBwQw/sY000xj8zlz/eeffx769u0b3nnnnXD11VeHJZZYwsQ0c/31118fnnzyyXDyySdb/eHy0EMPmd+HUKauLCb88MMP4f333w+9e/cOCHLENoKd98hnaMguVpeVkqCuy2Zr/EI/8cQTYaWVVrKVy6QzwKonYnvllVcOp5xySpNQa3wqxWr4+++/m4hl9ZvJ5pBDDjHnqjUEtZfw22+/bWo3dwji0rMqjxPBSnTa58Vqqm+JgAiIgAikEXj77bfDlltuaaJNgro6NlLKT2Fe23PPPS3KjL8SCz+isiwoH3300f/5zEX1LrvsYpl6yfmR/yeCnTanjxw5Mmy11VahR48eAXGNcG2Nyzkce+yx4YgjjhjnlYjq/fffPzz99NPhxhtvDAsttJB9jn0itM8555ymv/F3RDV1xPeL657nU7RGPfUOEShFQIJa9lGTBEpNVL/++qut0LIKfMcdd4Sll166JutQC4VyjrUkqD/99NMwcOBAW6GfZZZZJKhrwVBUBhEQgYYiIEFd/eYs5ac4f1Kwr7nmmqZtasx/LCaT4nzmmWdmBgRuvfVWi8SWI6iJYO+9997hjTfeCDfccINFq1vjqkRQ33///RYQIdI+44wzjlNMMtzIqjvjjDMsOs8lQd0aLal3NIeABHVz6OneqhEoNVH5iudFF13U6pHXqlW4Sg+uNUHNivt5551niyCsoHMpQl2lxtdjRUAEJlgCEtTVb/pSfsp7771n0WJSlmPRSCo40WeytDbYYIPMQn7wwQcmKs8666wmUenzZVaE+vvvvzexzr95J2nRrXFVIqgfffRR40MkevXVVx+nmARN2NpHCrmflyNB3RotqXc0h4AEdXPo6d6qESg1UXE4B5MG4ow9ORx4xYosq7NcE088se3JZVBmPxIHX3ARDWVVmM9Jhyb9iBQp9mHz/Y033ti+x6FZfgAG+3U4TIv9QBwI8t1339l3Zp11VtvLw0oqh4dwUQ72Cr/77rtN93OIWufOnZsOHHnmmWcsMkvZSc2mHnPPPbfd/9VXX9m9HCLGxWEcvJvv+kFtlJ3nFd07XmuCesSIEVbPNddc09LW3EHwVWj+n/1SsIYD+6pgz9+cS9yOH374YRg9erQ9h/1UXOzhps3Zg0V7wznZTosuumigbbgfO2C/GvsOKddyyy1nNuJXlq1QNp6L45N1cRAcB8Xcd999ZoscPLPuuuvavjHeRxnXXnvtMNtsszU9gpS3t956K9x55532ObaIbS688MJNaYPUuYjtEaH45JNPyuob2NuoUaNs71vy8v7g+/2SnydtmDaBLc+M2wWb5+Ak7J20xJ49e1q/w2niu6uuuqq1XZwmSTvec8891mfhOvPMM1tKa1yWmAvvph2T9sB9MOY5RHF4xwwzzBDWWGONsPjii9texbRDcOK68gzOcaC8t912m/HlvzkAqlu3bk2pljEPykKZsCcu+rbbLP/PQiEMGLfg3K5dO7MRH4sYX9xuS7EoahukXtLGlNsvxi/6RVZ/gRuHDNFuPu75vdQPe2NsTLvSxjf6Bn3Qx+60Psvfpp56avsOXBj//DwG3kNff+yxx8LDDz9stoBtkOJM1KvIQU48j/Enr89ldvLoA8rCGM9ZH3Bcf/31w4svvmhj/AILLJD6iLi98upaqgzYBCKFuRAO/MNeVEQL9kq/YvzAVkhBAAAgAElEQVTp3r37OAKNZ2KTd999t40VzHEcKuV9i+eSDVakrzJGU3cOpaQu9CfeGV9xm9BG9CP6YB7/ImMt+3Op97PPPmt7cWkDnr355puHOeec04pBXZNzPIdk8XfmHfcXsGWiy6WuUn4KYz77p0mB7tevn/HwCPLLL78cbrrpJhvTsy7GgyuuuMLmyXicyEr5pm8yPu64444W+U6mmSffkxwn6GPYaZb/UoRDOSnfjD3bb7+9HUTGnm/m3rhfJ98nQV1kBNJ3xicBCerxSV/vziSQNVExyTBZMPmz96ZLly72DCaTY445JnBfvBqMg4GTy/cRMlw4hOxtYrLzSQeRe8stt9jAjmPIs5iUmbxwRrgQdfvtt5/dxx4ldwK22GKLcOCBB9rkwOUp6ZT1/PPPN4eCyfqEE06wCWunnXYyp4/UrwMOOMDKQhm5mFy22WYb2+981FFH2Tt4L3uN+A7lLTXpJIHWkqCmbuwnI10fx8v39aVFqGHIQSWsUON0pbWj1xVHjNR/2oCLtkO4YwfuEPGduJ2wF4T0Aw88YGlnLFDgOJJiRvvTLrRRnq2QloejysIIEz5th6DCiaJ9Dz/8cDs8b6aZZgonnXSSpfBxaAsMEJLspWOP42mnnWb3cT3//PPmwPbv39++w5kB7Lcjou92wveSdcqyvXL6Bu/ea6+97PAX7BlbcyeQk2spQ95p8Wk27GXwdkF0YdekQsJjhx12sP6BU+f1pe1x6ukD9B844uTCjr9hN/Rb2i8W1Xn2QFk4DOfmm28OgwYNsv7t/ZN+jZNLZOjQQw81+2HRDrvAXhBF2BUikNRKHEj2B+Ks8wz+G5Ho9pPWp3k/HA477LBx2t3HMWyBBQbK4W3MGLHHHnsUZlHUNngn9eOdsYOf9l7sm/MYENK0FfbARaYQbRH3t6yBvYhtZPVZ+hnv4BBDzohgQYC/Ecmin2Kb2CtsGWfOPffcQJSQ/8d2KDe2g7BhDuFe6sM4RD8r0udKTdm0P7aMQMeeKRNjEnUmKlkqWphsr7S6lno378DmWJjDrugPsKIvI8j80Cf+xpyE3S+55JL2SAQU4xX3L7vssk0HQzFWnX322Tb+ltNXsW/48jzairHEr/gz5ttNNtmk8JiHjeWNtfRZWLJ4w3sZy2l/+il1RrxzMdYTGaW/EilebbXVmnwIPsNeivySSJqfwoIc78QuORSOOvpeZrd/3xudtfhUqq1dUA8fPtzaiwtxysIeCwXuT8SLwlnPK2ecKFUm58A8xRwYX/CAPQvP8R5qvsO8zuGlZFMw9uP3sMAMM18A8WdJUJdqAX1WCwQkqGuhFVSG/xDwAZpIlR9iwWTM5I7w4ECypLBEDHOfCzR3wi+44IKm1HAmMoQqp0zjWDCIEwFi8n/hhRfMCSFajZhGgOEIEbnySevKK6+01WafINPS6jwlnXt8jxRl4l6cV3dE+Zx9RAhAJnfEtk8aTCw4OdQBx4Y6V7JXvFYENYIVJxcHgJ8FyZscYYiTj0NI9KhUPWgDFkxwjriSdsDfku1EFIXFCdrH25fvEQXBwUbkrrfeerm2MnToUFtcQfwk247nXXXVVfYTIURqKBeOFrbgjpQ7mAhztwE/zIYIBz93gxDAFnBqcdKI0qXVib+l2V4ak7S+4d/D0Y0dH38mznrywJm0oSuNQ1a7UFfsH3ELI7/gQT/j79g9jjl9M2bnbcX9cRvm2YMf3INYIFrHxYE5nJiLINpwww1tgYYxwYU7p+46k88++8z+G8cP5xHRjyPv/Zn/jvcvpvEggoezzUJLch8l/49NMe4l7RZ7KcKi6LhEmWEa189FKgs68aGQWYuc3M/CSJGtG+XYRlodcMrpt/RNbJE+wiInvN1+6Cek1K6zzjrWV4i6M36m9Q3GXy4EGEIkr89lTdXOjOgwQp6IIn9jQY2IL7ZGxlHWVaSuWfcyPrCoRF1oB892SXsmYpEycWIyCyFkQTBuYofMi/4TRD7mIIb8cKsifZWx3W2KCDF1Zw51cYrww9ZYyERk+UGZRcY8FrWKjLUIZP7xPugLgohp76c+ViKc8QVg4RFh/paVgZNsA+8TsMNXYaGYRVIyyngO9YuFLWMWYwa2kLZ3ONNAog/SBDUfs4DL2EH7s3CU3Jec9uw0G6H8LAjRf0rt8Y6f5xxYzGHcji/8K/oqmRpJQe19j/GWX3Z58MEHzWZYfGLujBeQ83yGIuz0HRGoJgEJ6mrS1bMrJlBqT07WQ2MhRVSYKAYOMY6SH8rlExqTRSwOcKhwgBC7HhEjQoZjhLOCgGYFmP9POu/Jk1STjhvPJZrFJJqcoHyF2CMlscNJhJA6MTGT/lrJVa6gTvvdyLT3EoUhTTbrSk5+OMKUBaY4bXmTIwzZa83qNW2ZJ6hJ+cSJ5ioiqGkHJuzkBO/ZBZQRRxPRU8pWcAxJ3SUNPU0sINRYECCymVYuyuvRdxcvCAIcHd9q4HVCCCKmPIWyHNFUpG/wHjizoICz6xkd1RbUsZhze/J+waIWNkPkA45x/3HhRJZK7CjDpZQ9pLU9fRQbJTrKc4n0uNhOCk7SsHE6iWrRX7jHs1jgR3ppfFhi0i54F9ElFkfIWkj+RjB2T4QapzLZxl7nPBbl2EZcP8YZFjGIpLGQF58Qzd923313s+U4U6G1BDV2SB9hKwSLbfBB9CNiYzGPCOTviEfGZsZ0ypwmqInO0j6IrSJ9Lmu8I7ODzCWypnxfrO9nZb7wxb6s+5PtlaxrVro4z/M5DXv1rCb+nrWHGuHN4hGLB9gt5ea+5EngcWYGizvJfpDWVxHrvghFujVimvnL50wWPlnMw35Y0HZBXWTMo9xFxlrmaFLXSf8mm8bbnfmX/sYWFL/IIsCmWRBlXGW8975cZL7NWmTKOsXbxwK2/6SJy6wtCvF8W+qUb2yO+tAHWCTIq0vSRhjP6F/0KXyecgV1OSnfaXw9uk//ZUEgDkDk+QxF2kvfEYFqEpCgriZdPbtiAs0V1EQgmSyJBPLzWy6oS+15ShaWKBkRqyFDhlj0mMkFYRyngvmEhGPg6VesUpM+Seon97CHk6gKjjPCxqMAsdOz6aabmsD3SQNhxyRPpJwUcVK+K/m9xXIFdcUNlrgxnvwQZzjCpKz6qnne5IiDhUOPmCIToVQ9yCxgzy/iK09Q005EjInC+s9zxPu33fkipRfmRMLSfrotjVNW9M2/myWo3YbcBnx/L4KfCBvOKJFw7Cp2cMoRTfG7s/qGl5PFJSLpRBSIXJHFgcjyVPY8GyknCpnlpPsz6HeIZfoADi+LY7FDTFl8P7OXq5Q94FQjbmjfIhFVnplVRj5DZOL08RurCBrENocIxc6y1wVHn+/g9OJQsy8+GcHCoUSUUV/sMtnGjGmMJXksioxLnuET14/9o+xFpq09UyMWWvQP9gjzHcYx7IOFHvpfEZ7l2EZcB6LP3Mu4wPYK9pIzRjI+IAIQcthpfLHnHAHm421W9gb3FO1zabbPvQhEhAhbCdh/zAUXxCqLYL6dI6vv5NW11Njv2RUsxPi2o3huSf5slpeLvgRX9q4irn0BycuYFG5F+mqckUXfxVYQ/CxKexo7Z1RQzlhQl8u/1Fjre+opL9lmLLiRHcaiSVqGjS8i8hNWRGbLmWez/AlfmEXYkzXgi8++2INNeDZEbBP+W9MsKOJrcLEogR37uFdKUPN9xiPqkUy3T7O9eHzZaKONAtl82CxbBLiqKaixCzIB0hbmff85fcr7Tp7PkDcv6XMRqDYBCepqE9bzKyLQHEGNc8XhIkS1mNBjQR07E3lRAz80g0gdTgf3+kFaXqkioobJFacUgR2n7MZOj6eN+qTB6jpOGkKG/ZxE2+P0p6JQx7egJnWQg3lwCOKTPPMmR4QKKXEe0S5VDyK8RKPcISwSoeawHkR18qdF3OnGEWKVnIgFjmeerdAelQpqBCARSRxf0ldxynHu4janTp7S50KoiO35d51Jqb4R25RHWIjokNrs+zOrkfKdFqH2qBvON1wQmL6olXeGAAtgpPl65De2B0QWdaB+RU/BzRISCDnKhTD2PdPYKY5wmqD2bRxw9v3WCHz6uaeYMlYQWSLbAoGYbON4oaGUs1uObXj9WAjgoDi2WWD/Wb9h7FE9xAplZ+GxtVK+WYggAseYzgIdtlF0cSRLUPue+iJ9Lm3c9efSdr6NiO9hAyyOFLGztPaK68r4k3V2QdaclhWhjgU4cxIsGQdp7/hKpmFn9YO4r3oE2BcWsGHGTxZV4YPdkzHAu1xQV8I/a6z11HuyyTjQCxFdKsOGd1N3bJgMFezY91kXmWNLnfVCm7EwmdzOQlozYwb2xnfSBHyp+TFPUJP9Qmp8WrQ4WSe3EcpB+5C2zjjr8101BTX1YEEuuZBDGX2vOeOg22Wez1CkvfQdEagmAQnqatLVsysmUKmgZjUXcYKjR0QoKcSIDnFYCQ63p3J7Idn3hIPr6XW+v5VVUvaGsepLZCS+ijiurCyzzxMHPE7Z5Tm+Os6qMiuxaemhiPDYQSgH6vgW1JxmjUhkUSB2CPMmR1boSaP0BYxS9cBxxQnyPZRFBDVODXaAqI73pvsJ8kzynJbKhF7EVpojqHEsEAZEoUkfZvFlhRVWaMpm8P2M7C2DI2VmsQhHNm+7QSyo8/qG25ULJsqAUCQyjoNVrT3UaYKa9mYhi8gSe5rpP4i9ONrjzOm3vljDwgrOO33VM0mS9oDzzEINvLt27drUnXC8yWRh4SqOgqcJCW8TDkWL93WTlkpbYpM8i7Rwosm0aSyoeam3e5wenlxISo4vvLcIiyLjUhyhpswIK9+DmSXGXLBQb08pba2Ub28o2pPTjBGqbLlgz3IyfTatLbMENXvii/Y5P78gHoP9uZwT4RlIbh8sTMQiO2vszuId1zXrUDMyoNgaw2JRXgYL76fdWFDE/snuIFqMAIsXDT3qTp9jYQ/hkyWo477qh4yxh5kMK8QZKd9kipFxQRYOvOA9cOBA6xOV8M8S1L64wLjFwguX76FmXue97O32g9L4PtkW/D9p7xxiVyRV2tsxT1DzLBbv4gwF6g8TfknAz81I2kWlgjo+9K1IZpXbHQt6CHzmvVKZHFn2W8pf8+exkBP3U+yJ98d79/352ASL2fhxPj/n+Qzl+EX6rghUg4AEdTWo6pnNJlCpoEZssDruq8xpQowJjj3LpBS7CGPlnJQ5BvH4MA+PHrIvMinAqWRRxxUxzUo9gsidfz8gDRHgB7+kOQq+L4pyJU80zgPt+3M95T3v+y31eZy6nnb6b9rkyL4tnDsEA6lvOHG+xy7ZjqRD8w8OC4sNtJunjhUR1H4oF9ESItEu9kk1Y4JngQMHrBxbKRKhTtqn70slEosTSBSaQ2vi/ZD8jTRXHFJS8XBEOD2Ynz0pR1AX6RvOhXe6Y1ntPdSIufi3SN3hJHXT7Z3+QxvTVghsLpxHtlawCIGd+OnZ9BfSFmMBhv14SrLXEQGCrXnb41izoBLf68I3Kfo9dZO91n64kPdnImOIZPoeQgW7TApqryNtyInZtCfbCxD4RFx9+0La+FKERdFxKRb2cRuk3Z8VSWxNQU0fY5ELIejbaRBOLFzE22LS2jJLKKTtQc7qc2nZES5iSHv3DCTsgj7Lwk6R7JY03sm6lsrMYJwiM4KIuM8vaeKSqDf8ONST8YZ0eOZLhA79nbMguKg/C4osPHl/8wWgvL7K/bQNQgghyeIlLJjjyOjw6CMCjn5bCf+ssdbnayLlnv7uhxByFgbvZxGGNmH/PIsdjPcsvvlCIovm8bhQak70eYm5KE63dwYc0OWfMR6wOMkWHj+VnQO7fBErfo+XmZOuk1spsiLU2CGLBYyTvIPnxj+3lVYPtzvGPJ8HqyWoWayg7L6vm/8mY+ryyy+3/htH6ska4JAyDvPzOkhQt5R3pudUi4AEdbXI6rkVEWDCx0FF2DCgkvrMqjeHqCQP7/EXsALNIUQMvkwQ7Ln0vYoM2kwsTKA4tfxUCKduMvEwmRIBZdIaNmyY7U1M/i4kzjeOGiInPoyMd+PYEu1C5JDWjGBm/xzilQmdi0mKdHGcaqKuOM9+UimpqUwuRBtxlnAsiLwQPeAQGE7qxPGhfvw3qWMIewSI79dOg4yzj3hiAsOxJ8pA2i7ODTxx3Kt1+btJdcNJ42AaHDMi/EQnuCgbqfhMpFw4AAhKvuOH4+CQ9unTx/YQ85udyXZEiNDm/pvROATsX03aAU4UqWzJdkK40LacHEtaIu3HCjpRcU4qJSrtoi3PVmgfoqRE7bA12g7nFscsTh9E6FN37AEHgogvNotNEmHCBnCKiO4g4LAnnFLaHTY464h8OHKv1wlB4W3KHlOeSTQb22PBCIFWpG/QdtgnGRnYG32GyAXl4d042zjh2FFyv6rbU5oNUwYcxLgMtAsRN9oV55U+wd522gW7IELMu+LfW8cBpm8QOYcZ7UJ/JSOFvkU5KTuLZV4+IoU4tDizjAuUnTaBD22PCOZ3ev133hkP/AR/+jenIROhw57JtGAMYE8mz6c8vIu0WdqA6DSLQIgbnHP6Lv2Oeyk3fZZ29j5C3+CMBk5aRlATkeeZfjBS2vgCH8qXx6LIuAQLRCARfefmEcbk/UQaEWuILspAm9Fe2DwRYs56wDmmH2VFUmPb4N2ITQQdIoPFTcYpbyPsycvA99jfyUIJ4o9+RVu4bTBnsPDCgiMMGX/pS9zHYgkLlkQDOTsAO8a2sG/Kz1YU5oMifY5+m3XR3vQ37AeRxE9w0dcRn2kprfFz4nbOq2vW+xk3/CfkiLYSEcZumdewV0Q0bUgfpP2wMbdzFq6IVvNd5iLKj6BhPoyFTpG+Cmvuxd4Zq7BvDrpjTKWvIJpgwpzJXMb2AuYk7C9vzIN/3lhLfyYThwVRtnawCImgpwz0d8ZRbBzhjS2zqMavTzCesE2MMQffg7GXeYvxNz7zxPkn/RT6NuMQbe1+CqeH4zsw95N+zXt86wrPQbiSgQMP5i9snAw5ysv5FaSFUw/GZOpBn4etz+l839/FOEedaDv8HBZB8k4qL9d/SbO9PH+NfsD4Rz0Zc6k/9kc/oc8xtzNesL0Oe8Mfwu/jPnwoPmNehxH1w6eIfQbmwuSZGtXybfRcEcgjIEGdR0ifNywBnBDS5bhYBU3by8Skh8OIo1HkdymLwOKZTHw45Xm/6VvkeY30HdgggGFTaqL0tsMZJKW2yG9uZnHCCcNRQ7xnRYGK2EpeO8SRcxynUjZAvRDH1CvLNku9D/FBRAgxm4yc5JWzNT+P00hZjKId8toeBwsRFrc7bBGz/tvZyTpgVzi0MI1PQvZDgPLeWYqJl6c5/dnLgV3k7RGPy5LGojXbryXfldVGRd/R3HG1uX3O72ccYXEF0Vhk/3TR+hX5XjxOIXY8gwURmTfn5I1xlfTVImX27zSXf/wuH9NZtGLBanxdlINFKw567NSpkwnj5MV32BrAwifl5Xst5WuMr3oXeS9ReuZ4xnEWt8lQ8z32LFLKNypCUd+pJQIS1LXUGirLeCfgTgUDPY4tEUtWcklZ0yUCzSGQdcp3c55Z6l6iwmQ8sF+vVq+sfZnllBchRUSMQ6r8973T7mdfHqKaKGg5orWcsui7zSPQCG1U7v7p5hHLvjtrX3al72uJvlrpu3WfCIiACNQ6AQnqWm8hla9VCZDiSXo3KVOkFfJ7p6THkWKrSwSaQwBBTeqx77ltzrOK3Js84KrIPa39HZx0InnshU5utyhaFjIaSCkkRZMIb9aVPEG76PP1vdYj0Aht5AdfkvJfZP90tehWQ1A3t69Wq656rgiIgAiMbwIS1OO7BfT+miJA+hV7LkkpHTNmjB3wEp8EXFOFVWHqggD7vdm/x5527Iq9yOwhy9tb2dzKkUJJCh0pj+X8tmpz31vkflKv2TPJvkUizOyHZf9rJenpRetJ9gkp0uwtbM4WgSL103cqI1DPbUTfZt8y50OQbk2/44wHDvYqtdBTGanSd7H3lp9PYt8q2RidO3e2szdIry33asm+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P3338NLL70Uxo4dm1viKaaYIiy11FJh8sknz/2uvjAugV9++SU88cQT4dtvvw2bbrppmGyyyYRIBERABERABERABERABESglQlIULcy8EZ/3T///BN++OGH8P7774c777wz7LXXXmHiiSe2aiMC+/fvH55//vlw0UUXha5du4Ypp5yy6fNGZ9Oc+v3777/hk08+Cbfeemu47bbbwiOPPBJWXnnlcMopp4Tll1++OY/WvSIgAiIgAiIgAiIgAiIgAhUSkKCuEJxuK02AyCnib9ddd2364m+//Rb233//8PTTT4cbb7wxLLTQQsJYgADcTj/99HDFFVeE9dZbL/To0SMsvvjiYZZZZtFiRAF++ooIiIAIiIAIiIAIiIAIVIuABHW1yE7gz/36669NUO++++4S1M20heuuuy7ce++9Fo1GROsSAREQAREQAREQAREQARGoDQIS1LXRDg1XirfffjvcfffdFpH2SxHq8pv5+++/DwcccEA45JBDFNEvH5/uEAEREAEREAEREAEREIGqEpCgrireCffhCOrXXnvNDswqIqgR26+++mr49ddfA4eVtWvXLvz8889Nh5tNO+20YdFFFw2TTjppYD/xl19+Gd59993w999/jwOZ/drzzz9/mHXWWVsc/ldffWXv/PPPP+3ZlJN3ffTRR+Gnn36yv00yySRhwQUXDEOHDg0dOnQIo0ePtu/xOWVdffXVw3LLLdeUqs2e82eeeSY89dRT4a+//goc6rbddtuFueee2543cuRI24u+zz772DNJpYcL6fKkf7dt29buueuuu6xsHPDWs2dPY8l3eeaqq65qZZpooomamPAZe7EpF/+9yiqrhG7dujUdEPfdd99Z+1E+mHbu3Nn2u7/xxhv/qesMM8xg7xszZow9H/a8j3sfe+yx8PDDD1s527RpE7bddtsw44wzhiTLqaaaKsw333zhww8//M/zqR+Mva2nnnpq40N9/fA77IIytiOizW0AACAASURBVG/f3srAQgRl9baKjWGOOeawd7X0xbtef/1144AdkJbv5fF3ffPNN8aVCw6LLLKI8eV8ARag2CcP+3nmmSdsueWWxo3nvvzyy/Yd54vdvffee+GLL74wzlxkL8D9448/Dh988IH9jfuxFVjFNkr9saO0+/PK09Lc/Hn0FW9n+NHOlJn+4/YHi7feests1vsgB/L9+OOPoWPHjmGBBRYYZxsEmTI33HCDMYRr9+7d7ewBP9eBZ/AdskDgxjjTpUuXsOaaa9rz8w5YnHnmmcP0009feFzg+y19xTaV9Wz4UU7YMZ7Al76z8cYbh4UXXrhpbIjbgGf5uMu5GG639DVsKh734DnvvPPa+J1lU0XaoiXZjBo1ytrUL/oUfZ96YAveP5Zccsnwxx9/WP9j/KEO1I9xlP7DhR2ScUXd6NPrrrtuePLJJ60PwXLttdcOs802W9O7mKNKsU7aMfzmnHNOG9fefPNNm9+4mEOw6VdeeaXkQZ/YFWOJ23OazfPOovME83E81hdt37R+xLgfzw9pbYydUQfOXikyvybnhCw7xWfABny84N3YADYczymxf9GSNljkWeXYAv2Y69lnnw0PPfSQ1YN5ffPNNzf74Uq2nfskWfN0kTJW+p28eZh+yHkwzO0+LmN39EHqusIKK5hPUi4j7JU2HzZsmJ3pw9izzDLL2Ha5+BBc91Ho29NNN531bcZE+mGRcZVxgu+5fcX9uFJmuq9+CUhQ12/b1XTJ/QTqDTbYoKmceRFqnJDTTjvNHBmcPBySLbbYIuy5555hjz32sImDgYtoLQPwCSecYE40F4ecMZkPHjw4zD777FVjw8C8zTbbhP/973/hqKOOsjJR7mOOOSaMGDGi6f3HHXecCch+/fo1DeCI46222srS4Pv27WuTBnVg8N5pp53s+59++qlFpKkzIheOOMA4WYcffnhYdtll7X1MphdffHE4++yzTZgxaVxzzTVhwIABYYcddrDnIki4j33sCHIEGuVlkjv22GMte4BJGKHGfyOyeDfl8In5+uuvt/dfcskl5pB7XSkXrHk3f7vwwgttbzwcqA9Cnn3fOIbHH3+8iXH48L1zzz3XnKeiLCmL28KBBx4Ytt9+eysf/Pbdd19zIM4//3ybDPnvE088MTz33HPGBmeUOt9///1h7733tr37nCxfrQsWZ555pnG89NJLQ+/evcdxsv2zW265JWyyySb2GWL3iCOOsHvS2hdWTPzUiUP9qJ8fRPfoo4+aneCUsCDChQg86KCD7Lss4DDJp7Ub3/X7EROIhKLlqRa/ZDtjR9gZLLFBP3fh6quvtrHipptusrECm6Z/IK6xN4QQts+hiCeddJItYmHnMIbT1ltvbXbh3zn66KONI5xuvvlmW9hg8Qd7PvTQQ21M4Z1nnHGG2RB2RbkQYPS5cmy5pdnRF+lbBx98sI2L9AmcaGwNfoyX1AVHEkGFXfDfPjbAi7r7ldbX4MEYzLiEeGSMKMemirRFS3PheQg0xtqZZprJxh3sgvoxHjJ+M47jrMMAR5qxAWbYzOeff27bbLiHv7FQxt8Zd2lzOMORvkd/wx69D3LwZhHWSTumzMOHDzdbP/nkk23BFtFx5JFHFrLDUpwZ/1l4KjpPVNK+af2I+Yf5hoXixRZbrGnMefzxx8OKK65ocxmLxdSXBYoi82vWnJBmp3w3jXOaf1ENGyz6zCK2wJh1++2324I0cwtjO30fvoMGDWpaVCk1T7OghP2671S0fOV8r+g8THuzWIT/w4LwBRdcYEKasZrxjAUDH8+z2jHZX2BEgIL5n/6KP8L8yXiNj4KdeZ/GR2ER0fs54hg2zBMwLjKuMoaktV05vPTdxiAgQd0Y7VhztWDwwvldeumlm8qWJ6j5Ik4gq4jcS5QbJwBnBYeQC+dxpZVWCtdee23T3/g7YhpHgX8j/Kp1IegpC4MoIogLJ4YJgVVufz8RAlZX55prrqai4Mwgpok6MJAjqq688kobjOPJDfGHI08dEdjUl3fhAOIoc+E48zciK0w4OHa8m/sQBERH/WL1FWHP31mlda6wRSxw8U7+m3LjxMXXiy++GB544AFzphHpLBbQDryPVV0mNByZHXfcsWnx4L777gv77befPc/LgujfZZddwjrrrGPOQBpL3hs/39syzRZwZFk84HnYDaLdv0dmhLeP240L6mofhgcXnEQc4csuu8wYceGgn3rqqcYS5wcb8j6Bw5/XvjyDZ+J0bLbZZiYkvT/gnPI8BMTll19ugiG53z6Na/L+csvT0v0srZ2JtiOAycjwNoUxLOPDDcm4YJECFjjuffr0sagh9fZ+Q8QCYUWfw6lKfgdhjuOPYESgY2M4VzhpyXd+9tln9n4EG2KryLjQ0rx87CPqhpjz9vOxlD5B3+bCQaQP0zdZkPExhH7JeEQmAFeyDVgsYCGMhax4PEvrq+4IY6Nuk4x7eW1RTeceG2d8RuyxoMnia6dOnZoWEXwcYkHROfjiJ30p/hUFbAknG1vwLChfRGOcZczGgefzIqxjmyK7BCFOeZknaDtvjzvuuCPXDhl/GXNL2Tyci84TzWnfuB/BlLkZgUQmUnLMIfrPeAgv5rOi/agcO032XV/wZXEp6UtUo48WeWYRW/A2QVT7XA0/5jYyFHw+T7adz9PMH4ylvmhepFyVfKecedi/S/vHZ+74uE95GWOTY3BWf2GcYxGHYE68oO2c8El5HuNi0kdhPGeMwFcig6fIuErWU9p8VAk33VPfBCSo67v9arL0OGrnnHOOieE49bqIoD7vvPMsQo3jluZc49wx6BIhQkj6xDC+BDURWJxzUgFJ980S9B5pQ0QTyUDsMAniYLgY9Mb0lXMiSwittdZaK3XSjyNmiMSsQd2fR7QfkUD7sCpM1M1TUHFySBvDcYsXQbxM77zzjq3iImh4L98nasiCABMb93pKOU4RjgqpWzEP/zvpejhZON9J56mooGYRg8g572AxwRliYzhuOHQetR4fgpqVdcQ0ZVljjTUMI1Fg6ozdUjYEMI474hgx7YtGzjzZvv53IvN8n+eywMGCC+IFh+HBBx+0RRXsKnkVEdSVlKclB6Fkn6c9cXhpa/oN/Z4raessViCY6C/YHjbPOILojrm+8MILtg0FZ5Q2Sn4HccSzGFeIapCqisOU9k6iKwhuPod9bMtFx4WWYEfUhYUn2KQJajIgEI043PBlscHFGjZBm9OXfXtC3AbcQ0QWm0pLV49tivuJrDIO4By7oIZ5XltU86f/aFMybcgu2HnnnS2rhj7n4xWfM3bTZ0hbdxHL/EXkL86ySutDfN8zPVycsUhRhLXbMf9GTBMhI/IdCx7mliJ2iA2woFTK5uFcdJ6AT6XtG/cjuHo/IYMkKaiZFxA3ZEkwNxTtR+XYaVKsIpjwJbDteMG+Jfpjpc8oYgs8m7GFBewllljC7MT7PJyJyMI4nkez5ulKy1nkvnLm4TQ/j3d4Bhp1ZUGGlPUijLAlfCYff7y8HrVnix1zM/NJ0keh3LyP7SH0xyLjaqk+VYSVvtM4BCSoG6cta6YmOKQMgKz++eBO4fIENRMrQpxoAgNZ1kDLcxgU2ZtL5AknGqeQPXOtGaFmNRgHkj3KTNAetY0j5DizOFsM0ogpojzs62IVlZVXBuM4ghY7czj+TJobbrihRZXcsfeGpq69evVqmjiyHCWPwBA5ceGJM4FgQyjzXMTBWWedlfpzZu6QkkZO1J12wfHjd8T5N5M6UR93uKknEVJPU0f0xReRfJx6j+pNM800lpXgF8KTqFbclrEtbLTRRk1RWtK3uOJFCRYvSHsmEoyDhgONE0J0sjV+ro1ywxobZZ8eCxG+oELqMTbgghoBzH7dIu3rfDwjAgFFnyHtmcUSRBL7OrHJOIXX78POWNBh9d73hhLR5u/ufFRSnpYceLydWWwgswHbRZwQNabfuAiCMYtDpHSzoML3sCMfO7weLDzQP5MXaYWcnB/3n7x6lIpCxNkWRcaFvHdV+nmaoI4dSsbJq666yqLRLMiQakvKc9x/vA2IZrLohhhCpDEOJa9YcCFK6WcsovoiD+1YpC1wlqt5uYPPeEzUOXnGBmMWiyyM4fQdxAl180ySuA+ljfPJiBxjZhHW2BSCDhtlAYd5wqPcWTyy7LAo53LmiSLtm5yH8toxKajj75fTj8qx07jOcMZ3IKMD8V5LgrqILfi+X+rEAhBnPrCwzeJXnJVF27GQ5PM0Ns087RlTee3U3M+LzsNZfh7v9znL5+0i/QWxjF+QzNSLnwcH5obYJypV31LjKvfF8xH+KPv2yS5kPoJ/fH5Nc7nq/tolIEFdu21TtyUj9RLn1iNzXpE8Qc2KJAMdacGIsFIDLY4bkWomFCJ+pNu1Zso3e7+YwBCRTMxZkYu4EdmrQwoSe1Vx5BFWcZqhfzdOyebZOKc4e0RM4iuZVpjlKCHq2JeGmGMFm4UHBnr2DPqeaZycrJRoHGpEGBFAItHsMWKPEmn9TBSIHfZV+rO8ndlfWmqBo5KUb/Z6Yyc4oEyGfop8MsrvqacsXGBTiNDWSvnGiWGFGxsmUodTTpkpEyKFdnRB7c5lkfal7d3uSetEqLNYw2IEixAsjOAkIGziBY5SYiDp3JZbnpYepNL6PBE6+jr9gPZmASfN1knFZY89C0MstKVtDYnL65EM0ifjKGS5Qobvuy1XMi60JMMsx88XxejD8YIL4xaOX5qghjn9ns9YiLniiiua9mgmbYrFDfZm8n0WkmJBnbVNpyXrnfcs+g1ig77B+EsWg0eBk32KxSa3Q++neYLao/AIIhaSGQOKsMaOif4jGFi8gDljhO/pTKtX1jhflHPReYLFcJ/XSrVvuf2oiKAu0o+8jYrYqdeZsYGzKFiIY/EiuaUsz46q+XkRW/BUdXws74/e55kTkoKatmGe5jvM0/GcX826+LOLzMNZfp5ntDGeUAeyFoswSvpFcT2xZ8Z7RDdZcnCJs3OymBQR1MktSCySw5wsiLTFyNbgr3e0LgEJ6tbl3fBvI/Lpezg9ClZUUHMvAyfRTRzirIHWJxVEnQsHBtHWFNQ4+Tj3iOJkahwRatIwiS57aiUMYqFJdJj0doReckDH4WDlnO8QheQdiKb4J8hwkFlIQOz6HuxSjhZOJKvYDOxMurDj+x6pYeLFGcSxI1q52mqr2WIFohjxT8qmC+bk4kEsuP2wJyYs9qomI8Iw4PlEgZJpsqWcVrcFbApHFfGYJx54P7bIwkepBYOW7pRM2OxvRvCT8g1jbIKMA8pM2w4cONBSvsnmKNW+OH8IIFa9ibbj2HK6t9t90jlNEwflCOpyytPS3HheVp/H5u65555xHKukA+Oilv2xiBoWr7AzmMURArY7EK1BUGGvRPfpW/F3OJ2evhfvQy8Soc4bF6rBLH5mVp9gvzd2R4aJZ8T4Hmo/9MqzF1iAi4WGO8UI7+RCDc+irzM+MB6xkJq0SbepUm3hqfzV4MN8Qbo3ZaQuLC4yhvhYRZ1wruOIlm99QLSQhYPYZStM1sKpR86I+PPdoqxhHtuxZ5+UEj5ZdliUc5F5wg9MLNK+vte1aD8qIqiL9KPkWFHKTr19WOhhgQjxWWrBvhp2mPfMZLuk2YLbJXOx7zf2vcH0IeyO8zsY+4rM03llas7nvoiXNw9ntQP9DkHKljIWmPycmLz+wqIZC/8ED9IOxaVOjAecC0F2ly+Ae12ZR5gjONAz6bvy/8nFe/6W1qdYsGGsIRsvPqOiOUx1b20TkKCu7fapq9LhuDBIEZn2n/BIc/YQmy60EAAcpsKBQ6TGIOCYmLOc66xIS2sLak7HZmD1RYPk5MXCAGml8eFg7OtlokMccS91JYLJCa4+eMOQKCPiCQeVKAEDPrxw/NzBx7mFG8/jEA0f1BHFpAz68zzVkTQxJiX2jRKdYU+en9Lt78R5ZA+1Rz1xDBGEOGq8m9RprmRdaRMWBaiTH0Lmwg5h7geKcC+pdkyU7GGsJELNfR5dyhIPaQK/NQU1HHC+yS4gDROngLYkK8BPg8ahR1C7PWe1L4tLLILEdk87cS9XmnPqByohEsn2cKFYZA910fJUa2BKc66wE+pBNog7M2kODOnu2AcOF44M/YboAAtJ/jN0ON0sZLGXljRjvgNPvuM/e4QzzyIVB2nFC2JFBHXeuFAtbnmOn2epeBYDNsEYgm2y2EOKJPUjwk8mTTJyl7aw5mMBohCOPuYnbdJtqlRb+NjS0nx8TqJtEaleFpxtxknGZ2wKG/AT430822233SyahWDBfuhznoIa19fP9SADCKEDV+yvCGsyq5ILQ7yTcTxr60aWHRbl7OKy1DwRz2tF27doPyoiqIv0o7SxIstO0+qcdj/zLvvmOYgTXyZ5CF9L22f8vLR2TdqCZ0Jgv/5rFz7eczgncwxbnRj70+ZpttT5mJfmo7Vk/YrOw94O8dxOOfAlOKnbF8WzhGuSkQdcyMSLfTQ40acZ/zmc1X0UfE+fJ+lDjAP4Pj7H8t5KI9TUiTLgp41P22rJdtWzsglIUMs6mk2AgQJxxoTAyYgM7Ai35MW+WCZnBlBWEEnrInKK0OPf7G/D0cVxZnUWZwNHb/311zfhiVPDhIC4Q3yTKsfPnBBtZRWU32YkGsX3qzER4pQSJeNnizgEjMNjcMgYqBn4qRf7J6k/zrqLUKJCrFYSyYEL5eb0SC4OT2JvMhFooppDhgyx+pM66c48YpjIB3uA+TuMmWyIsCBY432lPJtnwQVGTEaIchw9ThfngjMHnpFuzio30WlEPhMgkwy/B4lzyMSDsGDCwbng0CEid8m6IvLhjxNIVJ5nE+FgAYG2xVmmfYlMUydO5sbpLMqSdOmkLZBSzfNwLLgQ2exHx77giQNNFJj9yaSi4pwi+nGWmOSq4UzQD2gX7INoAanxrK4fdthhxoR2wonFprF/0g75DVz+Xqp9EZSUHcebNHLsinrx29T0OSZsHCiiEzyPdkSIY3NEauGNbcbthrNP+6Tdn1eeau0Hi/s8ZWavPGXEAWT/NHXB0aefk0bP4gz9nc/YM0/KNwxoXz9UjJ8uYrGC5/lPzLAQ5RFRnC8ikxx6hjNKZgwLSjhevnhFudhrjg3xDsrBoiF7F2mPcsaFaoxL2D+2BwOiM0RD6POMT4wDREioO44nNsRYyoKPn/rP9+FBBgX9JtnXGEewH+pN9MtP46UPl2NTeW3R7IkoegDRd+YFThvHfuj3LA5y8TcWLcnAgRHzEAwYZ7AnolPwpH48A+eb/kX03QU1/Y+xF14woN9hM4xvOOV5rImctWvXzuwY2/Mxk/ECe2Vhw8dt7NV/ArGUHVI35oo8zp42W2qeYBEhOdaXGjP85+ZK9SP6CWd2IFgYz7Aj/6ky5sty+lHanJBmp4yDjJ9JzrBKs3P+zmIn8ybzH+N0tS9szce0PFsgWwx+zMtkmrEYxqItdkPUFVtlMYxxs+g8Hf8uc0vUFdth8azoPOyCmrLj4zEO0e9YGKDP0rfKYUR/oe/Qhozd+JRkUbAtim1fPM8v9jrTp/llE/wcxjf6NIvYjJl54yrzR3I+wo9jcZe/Uxb8URjzrNa2rZZoTz2jOAEJ6uKs9M0MAkxYDPSIKFbmk6neydsYhHBMEUE4NzimDMKkYcYRoUYAzj4g6sbgjFOU9XMVrIAilEt9B2eJA5p4Fs5dUtjEK9wITt7L8+KD4WKmHETGgUSl3tkSbVCkbi3xnnp/Bk4pi05cae3b2vWrtfJUWn/vNyxmIWLSriLfqfT9tXRf3hhS7bLWMmfGKYRaqTEzjvoxX5Uas8cn61Kcy50nyrGJWm7fcupBJJgIp2fLlXNva3wXH4r5vdSY1hrlaIl3xJkCBAnwcVqqXkXtsTV9lFq3rZZo0wn1GRLUE2rLt2C92dNJ9IbVt3IEMRFbUruSp1e3YNEmqEeVSkmdoECosiIgAiJQBQJFDp+swmtb9JGaJ/Jxkg1GpDLtJyTz79Y3yiFQa3vZyyl7Jd+VbVVCrT7ukaCuj3aq6VKS8ky6IWmV5VxaqSuHVv53cZRIJ/a9gPl36BsiIAIiIAJFCSCo2RLg508Uva+Wvqd5onRrkCVEyjIp/GQK6aouARfU/fr1a9oXXt03jr+ny7bGH/vWeLMEdWtQbvB3IIw5aIqfTirnYj+Yn0hZzn367rgESJFibyR7hUldYq80e5b90BLxEgEREAERqJwAB7WxR5VsLLbJsL+ebU71lF2leaJY+3OOCWejcE6KruoSYC/48OHDA780QHYjB7lyFgvntTTiJdtqxFb9/zpJUDd2+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VTgREQAREQAREQAREQAREQAREoEoEJKirBFaPFQEREAEREIEJkcC5554bHn300bDGGmuETp06hW7duuViGD16dBgxYkR49tlnw59//hlOOeWUMN100+Xepy+IgAiIgAiIwPgmIEE9vltA7xcBERABERCBBiJw3HHHhSeeeCJcd911Yfrpp/9Pzf7999/w+++/hymmmOI/n+Xd20CYVBUREAEREIEGISBB3SANqWqIgAiIgAiIQC0QKCWKv//++3DZZZeFUaNGhTPOOCNMOeWU4xRZgroWWlBlEAEREAERKIeABHU5tPRdERABERABERCBkgTSRPGrr74arr/++jDbbLOFBx54IMw888zhzDPPlKCWLYmACIiACNQ9AQnqum9CVUAEREAEREAEaodAqSjzb7/9Fvbff38rrAR17bSZSiICIiACIlA5AQnqytnpThEQAREQAREQgQQBCWqZhAiIgAiIwIREQIK6AVub01I/+uij8Pfff1vtpp122rDooouGH374Ibz22mv2t0knnTQsueSSoW3btuHbb78Nw4YNs8+//vrrsMwyy4QePXqEySef3E5bfeutt+w7XBNPPHGYc8457d/Jd8w///z2/LFjx2ZSJc3v559/Do888oiVb+WVV7ZnvfHGG+HXX38NnTt3DiussIK9269ffvkl3H333eHDDz+07yy00EKhZ8+eVvb4+ueff8Jjjz0Wbr31Vjsdtn379mHjjTcOc889t5X1gw8+yCxXmzZt7DTaTz/9tFBd4QlDL9snn3wSvvvuuzDPPPOELbfc8j9lgysH9Hz88cfWHl26dAlrrrmmleell17KZcbBPu+++661B9dUU00VFltssf+kS5ZjzkSK4P7TTz/ZbfCcZJJJwo8//mj/T13Y3xi/l0OEaGd4+n3cs+CCC1oKJ4cNjRw5Mtxwww1hookmCjPMMIOd9Lv44ouHP/74o1BdF1lkEXt/OXZJufiHsmMHlIX2ueOOO+y9tC3lfvrpp82GsIlVV111nHbiPk4Yfuihh+xeyr/55pubvXPB/vXXXw9jxowxTtQJG4uvb775pqmPzTjjjPbON998s6x7qD/vpt/deeed9i76FLa88MIL22dFrr/++sv2qX7++ef/+TqsaLOHH37Y2pf+Rp8iLRfu3AsfvsP7krbibU77cg9MuGaddVa7Bzug/Pfcc4/9HS5bbLGFMYvLT/+58cYbzWY6dOgQ5p13Xqsntlikz/Iu+pTbImMJz6CNv/jiC7MFrllmmcXKxefJKznG8fkcc8xhNpA2jvL3rCvmxPewD8Y7HxPp+9gTdkn5+HzdddcNTz75pH0PrmuvvbalRXPRftTPL8o133zz2VjDWEv9eA/fZ+yiLtRxmmmmsXfyD2PbEkssEdi7HNdn6qmntn5A+3v5eBZjMOXy8RQboT14zrbbbhuw67xLgjqPkD4XAREQARFoJAIS1I3UmlFdcGZxYA888MCw/fbb2yeIvj322CPsueee5rThID311FPh7LPPDieddJI5VzhRgwcPNuFx8sknNwmOq6++Opx22mnhpptuMqeey9/B83guTt6RRx4ZDj300DD77LMH7uHQGRzmBRZYwJ6LKN5vv/3CK6+8EnbaaSdzdC+44AJz4nCuDz74YHMQjz/+eHs3J8Hy3zjZSy21lDn6lBWRwM+quKjm76effnpgMcH/jhM/YMCAcMABB5hQ4jvbbbedCYZtttnGfsrliCOOMEf08MMPt3Ij1ovUFVGAI8r9PH/ZZZc1EYEYu/jii40poo4LQbXXXnuFo48+Oqyyyir2vZtvvtnaAwf1mGOOyWVGPRDllPt///tfOOqoowoLq1ImTll4Pyfy0j44yzCn3RBdpGamvdfv42duuI/25m/skaRugwYNsvrTpieccIIt0GA3ReyDulZql26/L7/8srXNZ599Fnbffffw1VdfhQsvvND4s5CDrbzwwguBn/fxdrr99tvte7179zZRQt2OPfZYq4uLfOpImiptfumll9p3/Yo/u+WWW8Imm2xiH1Vyz/PPPx/uuuuu0L9/fxO72NCuu+5qfYE65F3cj81RPvo/CyOIzr333jt07NjRnkMdWUS75pprrJ/ssMMO1lYILX/fPvvsYwtE2HuarfA3uCLueAbPpp/xN1jSp/zd1AXb3Xrrre15X375pY1Fm222WdPfaHfYIchYGCvSZxHKSRuGDz/bBCsW4xCteVfRfp/3HJgwVrJAgc0nx0nsjwUIxjHGCrjtu+++1s4sNB500EF2yuIhhwAAIABJREFUv//U1Isvvhh69eplY/nOO+/c9Prhw4fbeIwtsxiR1k8Z2+jDhxxySFh66aWbyhLPCyw+8H4WA84//3wT0z6e0kbYCm1If6Bd4z6TxUKCOs9K9LkIiIAIiEAjEZCgbqTWjOry9ttvmyOMc4Zow9nCGcK5nmuuueybOLw46RtssME4wsAdbxywvn37mvNLdPXUU081cYzo5Eq+g/8n8oLYSLsHccP9PPO9996z8uFQI3j8IoqMw80/fA+RTvmJyuA4IvKIZm211Vbh8ssvD8svv7zdet9995lQJzJKFIyLd/E9BB6RGRd1CGqeiXOP6OK66qqrTLBzb5G6+j7AmWaaycQtkSUunGWeSVQURxRx2qdPH4sg4WTyPSJFCHsWNBDyONFFmOGEJ8vdEuab5vwiAhAi/fr1swWI5HsRXCyIEHHzn8bxdmExoXv37lY0FmbWWmstEw0bbrhhIfugzVigqdQusXUWaVicQSxQdjICnD/log0Qm0QzaSfEDJ8jqrEhIsveDxDTCEO/qC8LJ9gmpxX7b+WyyEMf4cAlRDj2Vek9vIO+gV1j425XCGDvB6XanrogTOP+6jaLLbrd8wzehSCln3jf4e8IWtqfv5O1whXbCvVG1MGB/oo9cyFkuY8+RSaHX9gHgpBxiOwY+g3RV0QcIp4oKf2AhQ4WaYYOHVq4zyZt2BfnsIPHH398nLbI4pbs9y4qWQi49tprzY6KXiy6MN4wVibHSX8GZUak8l4i+1y++AJ73skiJ2MItkz2xXnnnde0iAhfbLNr1652b1o/5e8sFDB+Yo9pZWH8YTFlnXXWadrTnDaeYnu77LKLfS9eSEpjIkFd1FL0PREQAREQgUYgIEHdCK2YUofYccLpIhKC0+zROG65//77TewkHU6PRD3zzDMWvSKts4jIJIWR9E8XU8l7PNWbzxHOseD3Kni0hOgt7ybVmTRbUpwRP1xeN6KHiC7EK04v6cvx754iIHgOqcsIIFKkiYinOZ4IP95FJL1IXREHRNYQBUlHO47MU2ciVQgt/x58EV8IECKqRZkh8FpLUFNuImNEyZK8iFpRR9qbtnHmiAic/FjEIUpoayLYOORF6krkFDFSqV1iD7QnQjSLmds4os3LS72wF9JjaRsXoNge0cTJJpvM7I/6kkWBmEbokNLOxQIEQg6BjkhMCupy7oEVdh6n9SNSsDsi48lU8+QQQMYBtoKw9+hsKUGdXCzjeR5ZJdOFhR8WyVwoUYYrr7zS0qhJi/c0bhf+2E7yN4g9gkrUmIgr5UOcxeKeRT5shkg3CxNF+2ws4GBzySWXWJlYlKhEUFMvFhIoM2OnL0wWnS4QvvR7Fi9LCeq032r2yHos4h988EETsUSkEdAsCGFjRJ89SydLUJNJw8XYliwLC2NsK2DsZFGJPsyiX9p46uMsAj9vUUeCuqil6HsiIAIiIAKNQECCuhFasYSgxjFFzBCFwGkmSugXgoC07mRkis+TES6cY5xq0kiJynLh/BIBQkCkRW/ShKm/O8vJTHs3IoWoIc4nzjgCh/J5FNAdSaI5aafGJvFkOZ7+vSJ1xcFlDzSRHF9AiO9HMODIk+Lu/x0LrCyzK8XMy83+SAQnDi6p7ET7iHjniaysd+b97mvMi0gtYoX9tdiNCwLaBOee+iaFVLl1Ldcu08Sgv7NUW1POuG18zyh/Z/GGqDaikQWpZEQXW2PBicwHthggAomqLrfccpYFkiaoy7nH96KzQEFWBqId8c8e2SI27v2TCCjilj5LFJg2860Osb2mMUzrV9gKaf2IOrZU0O4XXXRRU5SevkqaOMLaI8/JtoADIp06FY385vXZ2IZZ5GFxhKjvSiutVJGgxhbYOwwrxrZyBDX98pxzzrEMDhbpyhXU/v1NN920ye48o4KtMSziUTYi1myFKWLraePuRhttZOM3C4PMA1zYFnWnDRHbjPnYTXyRlcJCh2flpPVvCeoGdSxULREQAREQgVQCEtQNahjulJFOTVo3jhIpoFdccUXTftBkWmmMIpn+WiRqm0RZiaD2KAhiBYGCmKAOpKn63mivm4sWT80lAlckepfnnBepK0ISZx2hT6Q9vmKulI0sAFKJiabnXUUEdZyqjlNNSjl1j4VN3nuSbZ0WKUs66iuuuKLZDlkOCI3YacbJRnSycEO7+baCUuXIqmtz7TJ+Z6m2pk8gJNmmQFSaqNttt93W1EeyIroISrIeEBpEQFnYIbMCMckCFvaQFNTl3ON70dlzz+KF75mGN3tiiwpqONAe9H8i7JybQEp1Wsp3mqBmsYA9+ywSeISeMpDZQhvDh4UcRB3PjaP6nmHi6fCUxduC9OMdd9zRhCr8/CeUStlKXp91W0QAsp+bOjOGVCKozzrrrPDcc8/Z4iH1SMukKVVWxC9RbfYlM36VK6hJeSe6jYiP2bDQhD2QucP+esqFvVUiqHkuNsvCGAsc8c9Y8bxyF8eSPCSoyxmB9V0REAEREIF6JyBBXe8tmFH+pBPnewpxyBFeiCIiOaRr4izHYi/td0KLiMyWENREvXDSSblEQBMhROjEUXRPt2ZxgO8jEEiTJB3ShUvsZHIA2uqrr17Y8SxSV1K2iUQSKY6dXsQQEXsccpxfuLO/lIgc34tPOOZEctIwSUP3q1xBzX2INyLHvt+2XJMuGqEmxZs6UO84/dcj0uz7JLJFJNX3dVIW7IloPcLQ06b5e1Zdm2uXRQS12zhZFggV9vISqUMY+p5+X6ihjRB/bBsg7ZbFEQ6bQoiQ8k0klEgkEUWey3cHDhw4Tsp3Ofdw1gDP4LR73/ftqdR+8B+LY4hGBFvWRZSWuvAc6kV0m/YrKqhZZCFdnD7oB6wlbcUFO+LfDxuDJ+cbJBdW4jGJfgNLTq2mn8en+tNfiXzDvahYpFy8FyFK/yOLwxe9ykn5RsQiwlm0gFOpTJos7mSN0Fd8TC1XUNMvKEeyH/n5EiyoYXOcGRFHifMWHSivl4U0cdqM7Jq08R6WHD4Wb98o1ZclqMsddfV9ERABERCBRiIgQd1IrRnVJc2J8/RjnE4cbC7EKj/NggPpe/EQrLvttpsdgOOHERURmZUIakQM+/X8QCMivhxqhUNONJRyIZz9dHEEK1FoyodIQfQgbDhECvGw3nrr2cE5fiox95HyHqdb5zmeRerqUUQcThYoXBSzYEH0DWFJer1/jzogTPzncHC42YdMdJkTdCsV1B6hRoTxPMrBoU84xETJSFvOu4oKan7uJ7aTrIOgiFazX9/blPRUFj5o6/jKEtR+GFSldpkmqJNlR2xx4jW2htD3qCCLS34qvh+yxj5f0nfZ04sghQEH9hGlJ/WfBSBEHN/xfcKIldjmyrnHI8OIHT/NHbviPQh30nNhx0nNse3E9U5bQCu1hxoBR/q1LzzxXRYLSP+NT9NPtjn2TXozC1me/eJCnvZmYcD7Iv2W6LZnUiDGOX0aO/XD0Cg34w6Hl8U/z5TXZ32LCuXwE9krFdQxh3IFNeMRC1wsFnj5SwlqFkbiMmM/jGNkBXjU39vVs3cYI5Nim+/kMYoFdTzupglqb8PVVlut6WBK7s/qy+UIaj8ng8WAtGyLtPGIsxc4qJAtGvy76E/H5Y19+lwEREAEREAEWoKABHVLUKyxZ7D3jWghjvf6669vaZVEDHHsiGoQaeNvnMRLhAjxyj04sURBOFwJscHeXA6gIeJCWiuH1+AAe7Qq7R3+Ez/vv/++RWjZw8k72S+JuPP9eO5kItgRxET3+MkcRAuOPO/mwsEkjRMnjH8TvaJMCAy+z/2IHCJSRBlxxhDXCGvqiYBF2HLQFc4u93Mfjhwn8FJPTiLGCS+3rhwyhWPLb3gTLeSUYpxdInU4ou70IRCJsMMP0YUjSUSdRQEX4vAvxQyRxW/6nnjiifYTXdzLwVU44/BDmPNvBA4OPT9/RMop7ZV1wYMoOaKS9iDKjSMf74+M3wsvnon4QWzG9yE6SfMmgspPblFnTuuGN/+NI+xRyLy6Ul7aoly7xMY4qT2OdrrIIJJLWjfpydgJCw6cIu/tRBn5G4sSpK4jXBHLZEpQH+yMOhA9pw2InnJyOZ8fdthhxpn2RozR78j8IGUYuxoyZEhZ91BObIU0bPop4t1P2mYBjHfTX/x3zJPtS6ozEXKeQXv5wVUsQHE/NodYY0GA/og4ZwGEqDH8GCtgTzYB3+MnmdJshTbnWUQyEeSU28cH0p55JrbCexhTeAZjAc/j8p+Zw15hy6IHfYn+4z/Nl9dn08rFQgTvp170c+qPsGdMSdv3W26/j+3L2Xs5GCdpL1Kp/WJMZezibyz20X/h7osAtCN2yFhFn6Kc9O+0xRJsksg/ixi+AMp7kv2UcY32iLdepM0LbF0ggs9CEheLm5SHgyhZ9GMxhYUBMhX4HmXiRHBfLMsaW9JEMYejMWfwCw8sRDJ+svjIHMRY4WNh2r0sePFexDR1k6CuMadDxREBERCBCZyABPUEbgBefSJRCDScnHbt2lWdShy1wYHOezdRFEQ1jmicNpxWUL6LuOW7eY5fS1QUYUCkmAthn+XstSZjHGz2BhMpHx8X0TRERpH2KlW+5jKLo3YI4Lx2QlhT7tbqB0XqzmJQKbtqbvvGmQIIrJZoNy9TETso2n+aW89q3s94RlYCiwgseCTHAOrIYgy/w85iFwsGsXAkxb3ImEXUnW0K8WFk1awXz65kPM3LeilV5ubcW20Wer4IiIAIiIAIpBGQoJZdjBcC5aZSjpdC1vFLySoguk+kfkK+iqTBTsh8qHupffsTOpui9Ufochia77/Puo90d07qZjtAEeHIggRp8Jzgzx54ItNE8+PDyIqWsTW/V6RuWeVpzr2tWUe9SwREQAREQAScgAS1bGG8EHBBTdq571kdLwVpwJcSZWUfKmnHvme7AatZqEouqPlNat+PXOjGCehLCGrS1P2cggmo6i1WVbZwcJHeXurie6SYk5aOcOT/SeGO94vH95NyTbuwlYR9zaRL+6GALVb4KjyoOaK4OfdWoSp6pAiIgAiIgAjkEpCgzkWkL7Q0AfapDh8+3PbbsiePiA17MCv9HeWWLl+9P4/DntgrymnFE/LFAVjsaWYvKCnc7K1nAYe9urqCbbNgnzaRVdJ62dvMXlktcJVvHfCjz+VtRyHizOGQ/P4z4pioM3uHiTonf8+eUrDvmPGS8wtI9SYCHu+dLr+krXNHc0Rxc+5tndrpLSIgAiIgAiIwLgEJalmECIiACIiACIhAixFAFPNb2RzGxkKWn7xe6gX8EgCLO0TsR48ebVsROBxQlw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SQI//vhjePrpp8Pzzz8fnnvuufDnn3+G5ZZbLmy88cahU6dO4auvvgqXXnpp2HvvvcN0000ngCIgAjkE/vrrr/Dtt9+GV155JYwcOTIsssgiYb311hM3ERjvBLDNN998Mzz++OM2xs8yyyzjvUwqgAiIgAiIgAhkEZCglm3UNIHvvvsuXHDBBeHMM88M8803X9hvv/3CGmusEdq0aRO+//77cNFFF4X3338/8L3JJ588XHfddWH66aev6TqpcCIwPgj8+++/4a233rKFp4ceeii89NJL4xTjlltuCZtsssn4KJreKQKBRdOHH344XHvtteHBBx8MU089dTj00END7969bbzXJQIiIAIiIAK1SkCCulZbRuUKX375Zdh9993D7bffHvbcc89w8sknm5MVX4iE66+/Puyxxx5hxRVXlKCW3YhACoG4n/z0009hrrnmCgsssECYffbZw6KLLhr+97//WcbHxBNPLH4i0KoEsM177703HHjggWaTLOoss8wytoA62WSTtWpZ9DIREAEREAERqISABHUl1HRP1Qn8/vvv4fDDDw+nn356WG211cI111wTZpttttT3+ndfe+01Ceqqt4xeUI8EPvjgg7D11luH9u3bh+OPPz506dJF4rkeG7IBy/z222+Hvn37hiOPPNIWRSeaaKIGrKWqJAIiIAIi0MgEJKgbuXXruG4vvPBC6NmzZ/j888/DcccdZ+K6lKN1//33m/hWyncdN7qKXjUC9ItTTz3VsjnYK61LBGqBANFptvPMPPPMYdttt62FIqkMIiACIiACIlA2AQnqspHphlIERo8ebSna7733XlhooYXC+uuvH+acc86yobE3mjRurhtuuCFsueWWJZ/B4Up33XWXpQsS8TjssMOavs+hNr/88ovtGf3555/t0LIdd9wxrLzyyuNE6X777bcwdOjQcNNNN4Vff/3V7l944YXDzjvvHBZffPEmQU9EfNCgQeGxxx4Lf//9tzmDiP2vv/7ank/abMeOHe2ANL7DP/Hf999/fyvL8OHDbe83F4fu9OrVK3Tv3t3+/9NPPw333HOP1eXVV1+15/3www//ec5iiy0WKM9TTz0Vnn32WXvuH3/8YZFIFiP++eef0K5dO6srafPsMy914eC+8847tofx9ddfDx999JHVD77wmXTSScP8889v+xrPOeecQHtzUY6llloqsLDB9ygDbb/VVluFtm3b2nf4jP2RX3zxhf1/hw4djC115jksmnC4HO/YbLPNrI2oG/t9r776attjyTXNNNOEzTffPPTo0WOc+lDXZ555Jlx++eWBbAW+x7XkkksGmLNd4KijjjKevIN9mZSV9ppkkknsoDuuE044wdolWdZ11103bL/99mXZMm2GkKU8MT9sA3tN2sZee+1li0Jc1HfMmDH2b9qF1Gx4xqnZRfhw7zHHHGP15PyBK6+80tqAv5NSy0Fk3k5jx461CDa2xDXrrLOGDTbYwMpKn6AsZIzAYcYZZ2xiwfMQRm+88Ya1Pf2NjBKeG7cT77755puN9UwzzWTvYnygfZP9gRRg7Aqbpj/TvlNOOWU49thjrT/m9VfK4f20aP+jQmntjm1Tv6w+VU5/TTMgeNDfaG9skfrRh+Prm2++MTvigj0LI7QprO++++7wySefmN3OM888Nl7S73juyy+/bN/x9qT/Mj7TZjD18WfBBRcMH3/8cSCbgYv76Tv0lQ8//DDceOONZi+UkXGWMsKY9sFusi7Gj6xFHLYfYAN9+vSxMtF/6ZeMp5tuumnT3MG48O677zb10ammmspsA3vgop6cD8A45dccc8xhz/L6pJWPzznUkvbze2GKTc4999yF+nry3VNMMYVxoq8wbpPGzjOxV/oHdeainWEOH78YBxlzmVe4GLP4nDr436g76fC0SfJZjAfJ+6kH7LyNaM/OnTubfTEGcCAhcyzMZ5hhBhsj4vmO9/g472MqdcN2knXIshPenaw7daBfptkhZaE977zzTnsH9zOPMx/nZTBk2QoH3XEAI/+mPWDAHES733bbbcaS/15llVVCt27dmuaWcp9XyGj0JREQgYYjIEHdcE06/ir0yCOPhB122MEmdL/Yq3nVVVfZJFX0wnE44ogjwoknnmi3cNIrezyLXjh5o0aNsv3XCJa11lrLnGGcOibwQw45xBxtRAb/jchkvzZOHe/Cucep4Dl8Z/Dgwal1QPhwIBpl5eL/EcVrr732OJHyrL8/8cQTYaWVVgpLLLGEOassQHDdcccdJiZxpCjL0ksvbU5E2nM4mI1y81n//v0tbRInE8eAiA97ExEIRaI/OFfnn3++iRf2MF522WXmnHORJcCzYQpLmPFu2ojMANr5lFNOMUcbZwVmiEOE/IUXXhhwbrlYIMDZxxlj4QIHiQuO++67b+jatWvo16+fOfOIgIMPPtjEXGxDbmerrrqqvZtD6HCSKBfl5DnUAWYHHHCAHWrHczjQbqeddjIByeICzOP2QiztsssuJr4po5cVJ6xcG0zaapIfbUT9eNcll1zSZDM4y/wNhvGZAZx4TMo2nNj+sOGGGxbm488cNmyY2T/twbPgw3NhgnN93nnn2WIJzjK84YhDT9l32223gFBgcYNFkGmnndZsE8ebCzuAOW1Om/Bs7AGbOemkk6wd/GApnn/22WebaOff8847rz3D+0Pcf7BJ/o5NkBbMQkq5/bXc/pfV7iNGjDB7wU7iPlVOfy01hnm0FlYcHMeilV/xZ/HhcQglxh/uWXbZZU0g0UYXX3yxsWUMoa/xywiMD7TT8ssvb4999NFHbVymPyEguBDHBx10kH139dVXNzvkcxaZGBuwDwQQY84+++xjooQ25vAw9uNjE2eccYb1LYQk4wAia8CAAalVZ5zCzvk35cIWsRMELnWin/rcwYLlNttsY3MBC2Npwor3Dxw40N7PIghtz9iw3Xbb2Tu4n7rCjHewiEfZGXu597TTThtnXCo65/C95P2Mjzwfcc2iAWOaL25h07CJF6X8XQjJLbbYwurOorIv1ibr7s/CLnkW/Ln8fhakfAGQxTD6M6KednQxTcYKC1zMh9gKYxJtzSJYPOfyTOycZ3IxLybfW8pOaMOsursdsijEoiUXv+bBuI8d0t8Zp3bddVfjWMSXSLMVFjcZQ7if8Y8xmDZigY4xl0UUH5MR+/GYVfR55diLvisCItBYBCSoG6s9x1ttcDKZvB944IH/lGHNNdc0Z4PV+iIXq9EuhPh+JWKmlKAkEoRjTkQHZ4IIKdFWBBeOFw6HH37G6j3RUpwLBIdHWylXtQS1i68iwjx2/mMnvxJBjbOFY0F2gAtnjwClCUIYZP0dxwSHm4gkQgsHDEfZy8u9OL04LghrmOPY4MS7o4ygR+Amy8JCB44WAvqss84yJwnBsNFGG1k0njZF6LEwQ5sh8PiHZyP4KAtCPim0iFbwGUKABYhqCmrEqR+mR2TE2xq7I0uCKDSLFH7xHaLaiGkcXkRAUT44oghS2nWdddaxZxCJ8guOfE6fw2H10/LTFodgCiPanf5+7rnnWibAkCFDzGHH4ebfRJVcILMgRAQMMeYXIo+INHXB5liIIcuCBSZnwUIAiyE43IguX3zBMS+nv7aEoI4PSKQOcV8rp7/mjX+UFUFMpJn29Z8AZHwl04HxFfHDeOT9lUg/AhPmXL4gST/x9uTv/osJjGew9Pb5P/bOBGyraf3/C1EpY0cSyRQimY4x4RgyZRYhQhGSZEopMmSITsfMQSJKxoOQyCEiDsIRhzIPUYbKPP+vz7p+9/tf724/z7P38z7T+z7fdV0uPO/ea6/1WWuvvb7rvte9bHxlsQbvDt5bO6YK0cmYyAIT72HYZxgbaWvKRN+xRT/KaQuEn332mf9v3lErX8jAxinKHP1G4NFCX4M1Vla7lrrbImaUp21tsOcj7hGH1DfufhaOEN6MF9F7c7VVrmfzdyyf9O3wG0Z/gX2m7Uk27rCwYQuhmeoel1fc/bYIyfvP+864TvvhQcLCi3lGcTQlC9AsgLAIaYk8Eby8qzbuh3XI1U/s2xlX3mg/tG8rCwqTJ0/2Cy3WpxHFjOWMn9lSlBffIxaZWExhPArrRd/mH8ZUEv2O/w7HrKT5pe0zul4ERKDhEJCgbjhtWdaa2CpzXCEQCfZhTFpIm6RyfWhBSXp/NkHJRxmhhvBigsDHE6HF/yPqwsmarUyzwo8VIBQ5CBQmJmYFyGWhxuqNddAmyYhAVuSjFmomGFinWFhggouLbSYLNZNqBCvCMoyEno+ghi3CCKsIohIrGRYom0CFFupcQpt7TKgRaMjYhYIasQQzhBT/Dt1CQwEZbZOwPIgDyklecIguQoT9Bdc9JoVMcBGBce2FVQSLN5O4UFAj/rAAIjYR7WlTdOEBqx0ikTqzOBBXbixrcEAYWd/ESkU9mVCawM7Fh8ksgituocQmr4jnsJ0y9WWux9KNhZwFMqxW4QTVuNAveW/j+nfIDvd7rEXES2Cyi/iBBUKQf6g77wCi0VL4/iZ5X60uSd+/6EIKixtY2+nz9B8EZCio07yvufoNZcUlFzGNoKHMJJ6LKIAJi0+ISlvso22jHiihpdg8X8iHcYzryZdxmQUMxB79jG0eCFgWMixZW0cXNfkd9iyo4PVggiwqSvkb/YC/x0XsRnBTdspoQs+ebZZWvIi4Jh9BjTjCNZwFgrj7EZC874x3hRbULIIMGzbM913ecVuMzUdQY0llYYO+GH6fkghqrLu4TuNyzfhlnPk3CwqhdxRjDu7lWLttjKc9eCfw9uK7aeNvKKhz9RMTp0kFNe84zwzd+rmXPs94H90OEX2vwrbm+8y9vE+42IfJ3MCpr7neUy8W3MOxLWl+ud5v/V0ERKDhEpCgbrhtW9KaMXFhZTtTSmtltg80+SFCQ+tI3DPY+4fVCrGBYM0mKKOWWCYoCFjco5nQm/tj+BwmQ0z87YxrWzFH7IaTyWwu30yGcAE06zcTHYSNdVfCAAAgAElEQVR8VFDzXMoPU6yJuK9j3WMyjPUqKr6w9uGqyd51JtK4rlFOfsP9PqnLt9UXawMTMJ7NM8kPN0/2Nya1XJOXCZmwfiZWsIZhEabstB0cEC026QzbL5tgRFgwKcTKwuQ+m6CO9ptsotEmkVgucPlGsNMGnJN7yy23+IktHg30lVx7+mwCagsSiBb6HCIBL4m4PsM9tB2TW/jYvmrEBS6LTLDNpT8XH8qLVSeXoA4FcjY2ZlGijPZe806x6MDEmbZFcNPPWbCK69/cay79sEV0kAfCjvtwheX/ESVRl/GwbyR5X60uSd+/qKCmnIxHTMhxfY/bRpHmfc02MFNWrLG8a7Q/7wSTfhakKD/iwAQ1AhjvHxYrbQyyvK3O0XHXXPwRkCxW4B2CezHi6bnnnvPbD0KXWvOCoI2i+6DxOKFtw6MM04pS6sgiEc9E9IRWbGsH9lLzvli7sxhGu1N+tg2wzxuxicjK9vxcgpx7GZ8Zi+iPvHeMhbihsxUl13se3o9w5XmUlfvtu2FjAW77eI4w3tEmjIOIVRYW4izMeGUgfBnL6ROIPxblGPdYKAyt3eH9eO3Qdiw8soBHQkiTeDfJI5OlPOynBAnlO0RfsTqEgjppP6GNw7qTF+MFv4d91fZ2M7azeMgCEJ477FePLrzEvU/W1ny/8E6gn9AOeEpE25FFc76bxA7hPWIRiAXqcKEhTX4lnXjpYSIgAhVDQIK6YpqifhfEjuVhIhhNTJZM6CWtJZMEJhxMZNlPHHW3jubD5BLBwISQiVU2QR1aP5k8IXRwc4yzUGcqLwGC+Dhj7TELUC4LdVTsZdpDbc+0yS+WBRYVmHQxccxkzUQ0YQlBzGDJwg0zzR7qsK7mIshvTGrwQEhrobbAcqHLr032aF8mh4g4Jjr0m1A4mUUGi3E2wWgsmDRSvmIJ6nCyd9999/mASXgr0GfYb54rmYWaPo0wQSThZo0AzSSowzzhwaIPLqRM9ugHiKskfLDw0h9gFF0Q4RlxCx/ZBLUtnpnnCfvs2VOLdwMu3NQLQZGtf1N/668IRUQ/E2sC2SHScIenjxCTAVflcN93Ngt1XDvUxeWbcjCRp/1YAMoWlyDN+5qpv/A8eMIWjxPcuxEFiHreFRZ4TFAb37igjdQ5dJnleea2TrA4RBnvNMIU6zdCgrGM7TC8t2atyyTMM5U/raC2cZqtH1FXXhsrzB03ThCzH5++x+IL5aYuoct5WM4kgjp6L4sVvGu4CzOuZktxdWefMdsgeGdtoTZqpUU8YnXlHWU8oe2pc+jybc9lEcECkeFJwJ7vqPu4cUMw03eINcEijblrI0jxFmCRgnE+6nkVV0f6CgHPbOEmWoek/SSJhRoevAdY98MFHu5lgSONoGYsMa58H6ILRvbOEvDM9kzDE++fOEGdK79c3wH9XQREoOESkKBuuG1b0prZRxB3YfvgUwAmoUwAmSDkWuGPFthEHRNqRB2r7XF5MNnkY8jEgT1hpGyCOhT/rJbzMc20J5O8mLRh/WWyb+7aTLQQFgTAscjZhRTU4Z5NE5rRIFpm9QjZE7EWcYKFJW1QskxCHss89UwjqJl8YdGDKwsPTODhFN1DzWJE2M4mnFg8sL262fZQMylECGA5ph1x7bQ91FYf+oJFgA/dtdNYqENBTdRkBDUCMKn13wQ17cLEGnGLFTZaBibJ9DUmrqFVi7pYHohMLFMIEH5Lwoe97FjA4hYczDU/XLjKxCYMjgVvLFO8C7x3vH/cR2RwUiZBHfZXApIhGrfZZptFgpIxdtg+c/7bAtNl20Md977WRVCzaML7R/2yjSlp3tdsAzNtj0UNAcT7A0v6Af0N0cg7zbuIZ4bFrUAUm1gib/ggIthSgoCgz/E+Yn0lkrYJ5uje1ajgxnpq8Sa4N+pWjgswlm7bb22LM5kEbVy9bU8+wibqykv52J6B4MNCmUkQ831h2w79ECtqIQU1HiRY0HE9zrV3N05QW5kZl+lHCNk4UWljCu8odc4kqKMMs7l8036IUsYS88rifhOkLAyykMyCERZ4S1zLeMdCuLnp8+1hIdCCEEafm7SfJBHUtg2AMcG8FswjjLkA3yGzcmfaSx3tK7aAx4Ik30fqYnnaliMbt/ius5hBneGAFxqL9PR/278fl19JJ1x6mAiIQMURkKCuuCapvwViIodrFRMjjtmIO3IqTe3Ij489kyX2EzORZGIZ7u3CXcv2qTEBtb+Fk9/QnTi0jIW/W5RvjqriQ0rwFsQ7E1EC2+AGZoG1cA3jo46QC90gCyWomTRgaWYyHAZ+issfRpQZaxT3ISZxvc93DzUumHakUxhMLFdQMrMyGg8TyUy2bQJD28cJ6lBghcKJiRXWa1wvEW5MsEgW8RpxzO+IchZVmPQjNLGQ0lfoC9Z+uKfye+hSmo+gjlpWcYtHVORKxg8+WBRtYhotA3Wi7dmvbZG4yRuXeybbLAxYIDYEVRo+vB+UN1ycsnwRWrC0yL5WrmiUfrPocJ8JXMpEWdmHaHWDEwKCBQ/EiEV0D/sr9Qqjt8dF+Y6zZMMwzftaF0EdvgOZ3qk072uufoLYwaODRRe8brCOIo5pZ4vnwHhHO9l7w3iFSA4DibE4gljCqhpa/HgXrY3jgkFZoCoEOv0N0YGQxOWXZ9iCIu2P1xHW4XA8TmuhtveZ8YsxlcCBJNqd8ZXFTNu/ns1CzVhBebAIF1JQI9Jxl6Zdwqjrce0YV3fc6LmfMtmCRCYLNYvCCD7eo0IIap7LWGLHA4YWajtlgDGBiP32baNeLE7igcWYyvtJu1MuovtbMMNoHew9zdVPkghq2wZgXhN8hy3oGYtLuK7DGst/2PfCNonrK3j5sPjIQiZ9ilgF8CGOg0Vct37He8IeavPioN6hoOZZ0fzCgKW53nP9XQREoOERkKBueG3a4GrExxFLlZ0PiyWM4CKs6vMBZFLHajpHvFgKJ79MRnETZa8dH0/EPnsh+UCG5zIzgWBSxj9MTnHvwsqDVQ9XXTtTmNVx3DL54IcCjQA3LAAgCpnQYlG3Pcy4XtvvWPER5UxWcJPFxY/JClYwhA1iEOFJIg/+n/3Q1J98EDlYTTj+CesebvF4BfA7iw8EGsLNF6skk33yYO8bixFxgYF4Dq6EiFGsPXbsGQsO7BNmbyzPhgVMeDZCH0YmFGHERIXfsC4jsgg0xSTRJvrwQbQhACgv7UI7EAAMFgheygsnrLBM9uDLPUx4CJpFYpJKGZjghsfOIJ6xulAP6snknPamb9B+NvmiHFgh+Acrm7ULrtvGKFpWysh+SDsLm72rPD/XWbUsxNAWxg/xT7+jfkzWom0KEzuqin6K5QhWtDET32i/RWQl5RP2b/ovrr/0J+qCF0FYl9AN3I5ZYjLLJBNO9DNbSOAdZCEHoY+LKedWI3ixKjIRZm877UqdLbietTOLVfxuR6PxPoTvCX2aa3Altz7ORBoO7KfM9r7SdxDyxjjJ+0f/CvsowYkoH+MN3hPRd4o+x8JBkveVts20+EI+LEZwrBXXEGWZZyLo2TcPN+qBmKBMvJuMZ/zOmEP/oI+z8Eg+LHBgWWMcZIETQUe/QhzR3oydtDFCEaFFnyQ/FsIQ4lhmefdZXKPf8WzeCcY12o6FU/qMvX8stOCxwSIgopZ7af/NNtus1h7rTB8nApDZcU0sxNIPcDu395YxiYVD+LDYRPszHvNdoN/y/2wRYDzkN7aJIChZfKHfEAcBSyT15R2kXpzrzt9hT324FzHJwhxlYJzhd+qMd1L4rQjrEXc/eTNmwwK2lAXLL+MN4xOLhCw2IdTo+yyO8V2AJ14KtDNjKowZA6LPpk6WF32P95FFYN4/xkDup8wsVPCuY2mln5IQkfQBnk1b8n7xDvP9sXOa2YYCb/qDnXtPHRjP4p7LewqHTP0ES3L0Pr6fiNJoP+QbQwwP+izlZ4HJttawuMP7wThNHeJS2FdoayLRc3wjzPhv8uIdwgpN3+b9YssBYptvAh4d1JsxjPtoB9qRvpcrP/qmkgiIQHUSkKCuznavt7Xmg86Hm4R7bK4V6nz3EMcBwqJD1GI+6kw44p7NxITr+HAzGcgVTK3eNsT/FTyT5bq+16vay5/Lel/tfCqt/lihbbGHhZ+022uS1MeiziOOMo27SfLJdg3jOwsliH87t7yueer+3ARsbzbcbdHV+hQLpLg8hwvW2XIsVD/huSya8Nxi9Wmrh/pd7j6iK0RABLITkKBWD2mQBPJ1ec4GA4si1p7wnOq4622fKRbBTOelNhToEtQNpSVr10OCumG2q2olAiIgAiIgAiJQeAIS1IVnqhwrgEAxBDUiY9asWX5vXy4LEC6YuA9aIJoKQFKUIkhQFwVr2TOVoC57E6gAIiACIiACIiAC9YSABHU9aSgVMzkBAqOw9zBM7ENjb1ymqKBJcmcPHEF6wkjRme7DhY7ri+2qlqTcxbiGvW/scWafryX2o7HPjMjNSvWTAHtwCYLF3tEwsb+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hVI4Ntvv3W33nqrGzx4sOvXr5/r1auXa9OmjZsyZYo766yz3LrrrutOOeUUt/XWW7uFCxe6K664wj388MP++r333tstscQSqWr1448/urvuusu1atXK7bbbbhnv/f33392rr77qn/fee+/5Muy0007uhx9+cBMmTHDnnXeeGzhwoDvggANc+/btU5Xhzz//dLNnz3bjxo1zAwYMcMsuu2yq+3WxCIiACIiACJSagAR1qYnreSIgAiIgAiKQkMDbb7/tDjnkEHfNNde4Tp06+bvmz5/vjjnmGLfFFlu4QYMG+d8QonfccYfr2LGj/ydtmjRpks8XQXzQQQe5ww8/PGsWiP2+fft6wWxl4IYHH3zQjRo1ypeldevWqYoxd+5cvyDw/fffu4kTJ/o8WrRokSoPXSwCIiACIiACpSYgQV1q4nqeCIiACIiACCQk8Nlnn3lxe/zxx3thTZo8ebIXvaeeeqo799xz3WKLLeZmzZrlnn32WXfUUUf5/88nYaHGKty5c+ecgvrDDz90hx12mBs2bJjbdddd/eOwXA8dOtQtWLDAjRw50jVp0iSfYrhp06a5Cy64QII6L3q6SQREQAREoNQEJKhLTVzPEwEREAEREIGEBL766isvbo844gj/73nz5rk777zTffzxx97NG2vwkksu6W688Ua3//77e3ftfFMaQf3444+7M844w1u011tvPf9IhHTv3r3dLrvs4vr06ZNvMSSo8yanG0VABERABMpBQIK6HNT1TBEQAREQARFIQIB9yf3793err766GzJkiBs/frzbdNNN3T333OOt0riCs58Zcb3XXnslyDHzJWkENUIe9+7u3bu7xo0b+0w/+ugjX54HHnjA7+vON8lCnS853ScCIiACIlAOAhLU5aCuZ4qACIiACIhAAgImcldccUXXo0cP9/zzz/v90wTtGjt2rLv66qu9gD3xxBNd06ZNa+X42muvOfZGZ0uI8A4dOvhLkgrqNPunyZNFACzrmRJWddzZzUVcgjpBx9AlIiACIiACFUNAgrpimkIFEQEREAEREIFFCbCf+J133nHrr7++O/bYY13Lli29dfiiiy5y++yzj+vatWtegciiT0oqqIu5f5oySVDrLRABERABEahPBCSo61NrqawiIAIiIAJVRwD3aoKP4ebdpUsXX39E53bbbedGjBjhg5OlPSIrDmJSQc3+aSJ7s5d7nXXW8VkVav+0BHXVdW9VWAREQATqPQEJ6nrfhKqACIiACIhAJRDg6Kr333/fn8OM8M119FTSMnN81PTp0714Nrfu119/3UfUvvbaa92qq66aNKuM17311lt+LzbW8J133tlHEd9ss83cMsssU3PPzz//7F566SU3evRoN3PmTC/yEfVz5sxxiOzhw4e70047zd/btm3b1GXClfyVV17xCwectU39Ntlkk9RnWad+sG4QAREQAREQgToQkKCuAzzdKgIiIAIiIAIQuO2229zs2bNds2bN3M033+zFZqEENZZjUrhH+rfffnMIXJ6nJAIiIAIiIAIiUD4CEtTlY68ni4AIiIAINDACb7/9tg+wxZFShRLUDQyRqiMCIiACIiACDYqABHWDak5VRgREQAREoJwEJKjLSV/PFgEREAEREIHSE5CgLj1zPVEEREAERKCBEpCgbqANq2qJgAiIgAiIQAYCEtTqGiIgAiIgAiJQIAIS1AUCqWxEQAREQAREoJ4QkKCuJw2lYoqACIiACFQ+AQnqym8jlVAEREAEREAECklAgrqQNJWXCIiACIhAVRMolqDm6KwePXoUjW3fvn3d5Zdf7po0aZLzGZVUlpyF1QUiIAIiIAIiUGQCEtRFBqzsRUAEREAEqodAsQT1559/7nr37u0efvhhD5Pzos866yzXqFGjxHD/+OMPt2DBAkdeM2bMcBMnTvT/cP5zu3bt/PnPHTt2zJlfJZUlZ2F1gQiIgAiIgAgUmYAEdZEBK3sREAEREIHqIVAsQQ3Bp59+2vXs2dN9+OGHrmXLlm7cuHFu5513rhPcefPmuZEjR7prr73WH/U1ePBgt8QSS+TMs5LKkrOwukAEREAEREAEikhAgrqIcJW1CIiACIhAdREopqD+888/3U033eSOO+44D3XjjTd2EyZMcOutt16dIJPvpEmT3KWXXurzX2eddXLmV0llyVlYXSACIiACIiACRSQgQV1EuMpaBERABESguggUU1BD8vvvv3dnnnmmtyiTjj32WDdq1CjXrFmzOoFGII8fP97nT55JUiWVJUl5qeMTTzzhllpqKbfDDjskuaXg1/z888/u9ttvd126dHFt2rQpeP7KUAREoDgEpk+f7r2DDjnkkEQP4F0fM2aM69q1q1t11VUT3aOL6i8BCer623YquQiIgAiIQIUQYG/zG2+84V5++WV39913uy222MLtvffe3tp74IEHehFXqDRr1ix3xBFHuBdeeMFnicv2gAED3GKLLVanR/z444/u8ccfd7vuuqtr2rRporzKXRb2f7/22mvut99+q1XelVde2bVv377Wb7ipv/LKK65fv36p9p4nApHioi+++MIHgDv99NMd5VQSARGobAJvvfWWXwhjS0x08ZLYFL/++qtr3LjxIpXQu17Z7VrI0klQF5Km8hIBERABERCBEhB48sknfdTvOXPmuFVWWcVP9nbaaacSPHnRR5SzLBZobcqUKa5bt27uvPPOcyeccIJr3rx5rUUBhP+IESPcRRdd5FZaaaWycAofOnXqVPfoo4+6YcOGxU7Ey15AFUAERMATIM7EOeec4wYOHOjWWGONGipff/21u/76693SSy/tsEazkMpCJ1tywgVJvevV0ZEkqKujnVVLERABERCBBkQAiyyWaSJ9k3bbbTc3evRo17p165LXshLKcsMNN3gx/dBDD7nNN9+8FgPKd+655/rfDzjggJLziXsgE3Dabo899vDu30oiIAKVR8BiRfzwww/u5JNPrvEC+uabb7y1mt/MEwYr9qGHHup22WUXN3z48JqFMt71s88+2+2zzz5u++23r7xKqkQFISBBXRCMykQEREAEREAESkuASV2fPn28ZYTEf7OfOqm7diFLW86y4KqOyzv71zkjO7qoMHPmTDd06FB3zTXXeGt+pSTc64nUfvXVV9d5D3yl1EnlEIGGRAAPoL59+/pjCjfccMOaqvHu4pkzZMiQmncX8Y2QJr5FdGGP6zmiEC+ZONfwhsSsWusiQV2tLa96i4AIiIAI1HsCWEWOPvromv3UY8eOdYcffnid91PnA6ZcZfnss898nTfddFN3ySWXLLJfHes1wYSYFCc5EiyfuudzD+XGPR039HCynk9eukcERKDwBBDCjKksxi2zzDI1D2Dhji03vLuDBg1a5Pc777yzVvAyxh+s2Qjqup7KUPhaKsdCEJCgLgRF5SECIiACIpCIAO639913n1t99dXd1ltvXXPPe++95xYuXOg22mijihI9iSpVxossOvfxxx/vCNDVrl07f5QW4rLUqVxlmTZtmnedvuyyy7yVPkxmve7cubMX3dHEHuwXX3zRYcUmqNt+++3nvvrqK3/mN/XZfffdE0fj5llYoQhEhAs+bWGJ/o3rZxgoDTfS/v37exfRpJGDS92mep4IVDOBiy++2L+3bBkJgz6yf5oYCH/7299qecSweMdYPHnyZB/c0ZK96wSqxPVbqeERkKBueG2qGomACIhAxRKwY6XOP//8monFL7/8UrMXOM7CmLQyCCBEeTTic6b7F198cW91aNSoUdJHVOR1tkcYawlpr7328udJt2rVquTlLUdZsu2fRhwjpHH57tSpUy0e9Jd77rnHBynjGC3crznmBn4HHXSQPz4MUYxQz+WmSb1vvPFGt+OOO/pI4hzPZa7cCxYscL1793abbbZZLWsWhcFqTqJ8SiIgApVDINdiXLSkHCN40kknOcQ2Y0HLli1rLmGsIcYDHjJ61yunjQtZEgnqQtJUXiIgAiIgAlkJ4EJ3xhlneCuqub6Zy2737t0XsTCmwcmxVRxflSatu+66bt9993WI6/qcsIpinX3ggQd8NRBqBL0qx2JBKctik953333XC+JoBG8WcJjkXnXVVW799dev1cT87amnnvJRebE+Pfjgg/4oK0Q2HhSwxIsiiYsmFm6OTDPxzqTa9rO//vrrXqDjNhparSgMiwH8nQBzTZo0qc9dUGUXgQZFwBbjTjzxxERWZcYLvm2I6bhz7rF2f/LJJ3rXG1Qv+f+VkaBuoA2raomACIhApRGwoC2cG4wFdbnllvNFnD59ukNM33vvvbUiNHO2J+64//jHP/zxULjH4mL3l7/8pWRVw7qI+C92QtTVNeH6jKBjvx6JCV653AtLVZZc+6cRzexdvPLKKxcRxizA4KHQtm1b795NQKFo30zaJpYX1x922GGOSbi5mCPU8chgXyXnkoeJvZjPPPNM2YLJJa2frhOBaiOQzbslyoL4EbzznHG///77x8aw0LvesHuQBHXDbl/VTgREQAQqhgB7fImYilWYY0RsTxpWOsRGXIRm23u21lprLeIuW4qKIaixWBY79erVq86PQBTCkLNQsbpjEV111VXrnG8+GZSqLLZ/GvfqI488cpGiZhPU4cWZ+mbauiOecb0fP368W3PNNd3vv//uXTyxTEUDG5G3JtlpCet6ESgNgaSCGo+c0047zW/rwDId7rXW4llp2qoSniJBXQmtoDKIgAiIQBUQiNs//dNPP/nJCHtU4/ZPY23F4jds2LBF3GWjyJjYYClIk7B2E2E50yQoTV7lvtaCguHejNthhw4dylakUpUFt2r2OMedP03lkwrquL6ZFp6J59DdO9v+afK/7bbb3HPPPScLdVrYul4EikzABDXnTWc6P5p902yvYQFzm2228SX68ssvHb/j+RImFo5nzJihd73I7Vau7CWoy0VezxUBERCBKiPA/mks1Fh8O3bs6GtvLrsc/bTnnnu6W2+91bvNLbXUUv7v3MOxJHHuslF8BDfD0pgmIeSbN2+e5paKvZbI1LjF//3vf/eu8eVcJChFWXLtn6ah5s2bV7MgEw1KFjYk/YyFnbvuusvvtaYvXXHFFd7qvfLKKydqcxPP9G0LPJRt/zSZMhlHiEejCCd6oC4SAREoGgHzjiLQYNwJAYhmFvOI3L355pvXlIOxZOmll14kCKICEBatqSoiYwnqimgGFUIEREAEGjYB26OKYDHREh6zxBEkSy65pPvggw/cwQcfXAMDCySr+nHusqUmxr5vgl5hjahrQmjdf//9buDAgQUJRkVALIJvsWCBRb+cQdZKVRbzXthqq61ivRtoI3PlJnJ3eDTVN99844O40Z64aJ9zzjnuzTffrAlsRvvwj53pzdE57LHGA4IFizZt2izSBWwC/te//tXnTf+mz9iWhuj+afPO2HbbbWsm7Nxj1+NpwHtrfAcAACAASURBVDFySiIgAqUnYJG5WXQNz5qmJET1J7YHi5ahmCbuBwvGAwYMqBUE0Rb/WOjUEXmlb8tSPFGCuhSU9QwREAERqHICJmwee+wxH7yFPcNE5OZoEVb0can76KOPXM+ePWssgoXa11oo9FgYKG/0rGPynzt3rg8CRh3WXnttb3knEaAGi2fUWszeX4RTIRYKEHlY+BH6p556as4jngrFIy6fUpQFIX333Xd7AXzLLbf4o6qInk0Atjg3dxZlsCaF+/YR1Ex6u3bt6q3RWJRoE8QtHgvUg2OzmjZt6quJoOZ+onHjLZFpUkz/pky4ibKwgCimTHHtjPWcYHQcp2MeG0ziCaB2yimneKEfncgXs+2UtwiIQG0CxERgOwneKowRlvh2HXroobEeUZwrHz1xgO8B3w0W5exdF+uGRUCCumG1p2ojAiIgAhVJINyjivjBmkeEZVy7//jjD4e7bLNmzWpcvalEmv3Tpah0nKC284cJLoVwwzpp4vnTTz/1FuP27dt7gUV9LRVKUNsRVa1bt3aXXnpprWeUgkn4jEoqS1guIsVjVb7uuuvcCiusUPMn63ccV4VwtnPMOSs20zYArNazZs1yBx54YEa8tvWAvnHCCSe4zp07e/EeTZQLCzb9hr4fJibgLNBwv5IIiEB5CLBAyuIWR14lOT4vUykZ70ePHu0Xy6LvenlqpqcWmoAEdaGJKj8REAEREIFFCMSdP50LUz735MqzLn+PCmoEGJMkxPLYsWNdly5dFskeSyeWDETViBEjaiyehRDUWF3PPPNMh3AvZ0RvKl1JZYk2Au6WWO45C3rnnXeuSxfwZ1UTOT108yRDnoH1Gq8K3MeZNE+ePNlbmceMGePWWGONWs9l3zSW6U022cQdcMABsWIbCzau6koiIALlIWAeIyyw5XsSA+86x+ZtttlmBdkuVB4SemouAhLUuQjp7yIgAiIgAnUikPaMX9xrX3rpJS9WZ86c6QM2bbfddmW1vgIgKqjff/99L5bZTxueqx3CssjPHOvEnmkTdHUV1Fg/EXDPP/98wcQ0btBY2pk4mqtzkoavpLJkKi+WZVyxL7zwwrwtRAsXLvTtjOtm1MpERGCCmuEKvvvuu/tFDqzS7GvnKJ1oojzXX3+93/u97LLL1vozPK+99lrXrVs3t8oqqyRpAl0jAiJQJAK8y0OGDPFjRz7HEBZi7ClS1ZRtAQlIUBcQprISAREQARFYlADWS4QFe4vDfaz1jVVUUE+dOtWLJfaEI25xHY5LiNQePXrU2hNbF0FdjCOp7Nxoym+BuJK0TyWVJVt5KSd7n0ndu3fPKwI6+7bZ/xjn+kn+7KvkyBzE9vTp0/3+6Lhr7agd4gWwHSCaiJCO2zmLSEoiIALlJ8A7+cILL3hPl0aNGiUuUK53PXFGurDiCUhQV3wTqYAiIAIiUL8J2N5UrJ52HFZ9rFFUUOOSjps3lsi4M7StjoUW1IU+koq9xIhNrKJYcdu1a5e4eSqpLLkKjeV3woQJbq211qo5MzbXPYX+O1GAsXITmRwXUCUREIHKJ8A3jLFu/vz5br/99ktUYKL444VCzJANN9ww0T26qP4SkKCuv22nkouACIiACJSQQFRQ446OWy6ByDJF67ajV9gvS5ApIlGT8rVQsyf7mGOOKcjxWAhpImVzluptt93m92MThTapBaaSylLCbqBHiYAIiIAIiEAtAhLU6hAiIAIiIAIikIBAVFCz1xsRiivg+PHj3ZprrrlILnb015w5c7xotT2x+QhqixqOG3H//v1TH4+FgOacb474+s9//uMmTZrky04iAjnnp8YFVotDU0llSdB0ukQEREAEREAEikZAgrpoaJWxCIiACIhAQyIQd2wWwdOIHs2xTHHRmglIw98JrMbeZEtpBbUdSYWVuxgJN0ZckVu0aJEz+0oqS87C6gIREAEREAERKDIBCeoiA1b2IiACIiACDYNAnKAmijdi+pNPPvHHYjVu3Limsrh7c8bwa6+95q666qpa0ZzTCmqCXLGHr1hp3XXX9Ue6LL744jkfUUllyVlYXSACIiACIiACRSYgQV1kwMpeBERABESgYRCIE9TU7PPPP/eByThaJQw+s2DBAu+aTWRYokOHKa2gbhgEVQsREAEREAERaHgEJKgbXpuqRiIgAiIgAkUgEBXURIzm2CPE8n333ed+/PHHWm7dL7/8snvkkUfc4MGD3ddff+3GjRvnjw/jSCQJ6iI0kLIUAREQAREQgTIQkKAuA3Q9UgREQAREoP4RiApqXJ9nzJjhDj74YPfxxx/7IF9nnHGGF8wkBHfz5s3d1ltv7YOAEcirV69e/m8S1PWv/VViERABERABEYgjIEGtfiECIiACIiACCQhEBfWHH37oDjvsMPfcc8/5u/v06eP3THPeNuniiy/21mlL7IHefvvtJagTsNYlIiACIiACIlBfCEhQ15eWUjlFQAREQATKSiDTHup8CiULdT7UdI8IiIAIiIAIVB4BCerKaxOVSAREQAREoAIJNCRBTQTyZ5991r344oveor755pu7Lbfc0i222GIlJ8/ec87A/uabb3xZ9tprL9e6deuSl0MPFAEREAEREIF8CEhQ50NN94iACIiACFQdgYYkqDnPmn3dw4YNcxz9NXToUC9kd9hhh5K2688//+yjo++6666uS5cu7v3333fDhw/3/6y88solLYseJgIiIAIiIAL5EJCgzoea7hEBERABEag6Ag1FUH///fc+2vguu+xSE5X8jjvucM8880ytPeClaOCZM2e6fv36ueuuu86tt956PlI6R5B17ty5VsT0UpRFzxABERABERCBfAhIUOdDTfeIgAiIgAhUHYHLL7/crbbaaq579+51rjuu1hyjReAyC2KWJNP//ve/bsqUKe7LL7/0opOjuX755RfXt29ft9JKKyXJws2bN88HU8M63alTJ38Pgnrs2LH+3y1atMiZD6L89ttvd7Nnz3bHHXeca9eunSNI2+TJk92hhx7qo5snSVOnTnUXXXRRzXNNUK+66qreaq4kAiIgAiIgApVOQIK60ltI5RMBERABERAB59wHH3zgz7VGwHIk17333uujiJ999tnu0ksv9cdyvfHGG1lZrb766m6jjTZyPXr0cNdcc00tQT1mzBgv8pMIc65bf/31/d7nDTfc0FuTKdMTTzzhLrvsMvfoo4+6jz76KGtZOnTo4ObPn19LyJugbtWqlTv33HPLsqdbnU0EREAEREAE0hCQoE5DS9eKgAiIgAiIQJkIfPLJJ65JkybegsweYxJiOm0gMazKWNmvuOKKvCzUBDQjj99++827Z48cOdKLayzKiHF+S5oQ4bfccoss1EmB6ToREAEREIGKIyBBXXFNogKJgAiIgAiIQGYCCxYscL179/aWaoJ5Wfruu+8cQb6ypUaNGvkgZEceeaS/f5999vGX4+r9r3/9y910001uueWWS4T/wQcf9BZqLN2I66OOOsqdeeaZbtttt3ULFy70v2VLjRs39hb1008/3T+/bdu2NXuo2U+dRpgnKrAuEgEREAEREIEiEJCgLgJUZSkCIiACIiAChSbAfmmiYG+wwQauf//+7qqrrnJt2rRxV199tTvhhBO8y/cXX3yR9bHLL7+8v//CCy907FPu06ePw+I8atQo98MPP6SyeI8YMcILeCzTM2bMcIMGDXI33HCD32fOXm/cubMlonhTnhNPPNGdd955rmPHjv7oLIT+KaecUmM9LzRH5ScCIiACIiAChSQgQV1ImspLBERABERABIpEAOE8Z84ct/TSS3vB2q1bNzd37tyaM6TTPHbWrFk+GBgRtn/66Se/j5kgZWmOqpo2bZp312Y/9pVXXulatmyZOko4Yh7LOHkhoh977DEvxFkwwJquJAIiIAIiIAKVTkCCutJbSOUTAREQAREQgf8jgBWZfdTsm8bFu1mzZm7xxRfPiw8u2d9++62/FzfvNPlgmX7vvfccQc4Q5Oeff763MPfq1SuvshCMjLrhBp40QnheD9JNIiACIiACIlBgAhLUBQaq7ERABERABESgoRPAooyFm/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8298MIL7pFHHvF/W3LJJd3s2bPdFlts4fbcc0/XrFmzRWp8wQUXuJYtW7o+ffqUlMZ7773nPvroo1rPXHPNNV3btm3dl19+6d54441af1t55ZVd+/bt/W/Rvy+//PJuo402cksssUSd6/Dhhx+6999/v1Y+TZo0cZtuuqn/bcaMGe6nn36KLXedH64MREAEREAEREAE8iIgQZ0XNt0kAiIgAtVHIJOgnjVrljv11FPd5ptv7s4444wa8fzHH3+4cePGub///e9ehG+77bZuscUWqwFXLkH9448/uldeecUdffTRbocddnDnn3++t5Q3atTIsTCAsEXkf/fdd+6f//yna9eunWvatKkvN39/7bXXXP/+/d3xxx/v9t57b7fccssVpDNQrnnz5rnTTz/dvfPOO+7mm29266yzjlt22WXdn3/+6RYsWOCmTJniunXr5i677DLXs2dP/+ylllqqIM9XJiIgAiIgAiIgAukJSFCnZ6Y7REAERKAqCcQJ6s8++8wL01atWnnRjPgLEwL0kksucbh333HHHa5Tp05lF9QUgLoccsghbr/99nPnnntuLaGPsB0wYID74IMPfJlbtGhRq06vv/66mz59ujv22GNr3VeITgHPww8/3Ful4RYVy6NGjfJi+qGHHvILGEoiIAIiIAIiIALlJSBBXV7+eroIiIAI1BsCUUGN1RSBd9ppp7kHHnjA7bPPPrF1QYAedNBBXkxfffXVNRbsclmoKSRW6MMOO8y7a1MHs0Dzt08//dQdccQR7ueff/YWdlzBLfHb9ddf7w499FDvrl7oNG3aNLfHHnt40Rx1hTehT9nHjh3r/vKXvxT68cpPBERABERABEQgJQEJ6pTAdLkIiIAIVCuBqKD+4YcfvOvzhAkT3OTJk93WW28di+arr77yVlf2H995553ejZlUTkFtZVpjjTVqCerff//d3XDDDd4CPGfOHF+39dZbr6Zejz/+uEPYZlo8qGvf4NnnnXderAXaFgG22mqrWOt1XZ+t+0VABERABERABNITkKBOz0x3FJnA3LlzHXsyf/31V7f44ot7F1IC8fAPexw33nhjt8wyy/igQkwwmQBzDdcuXLjQsW+TAEHrrruuI5gQ///MM8+4p556ylvGyIPJPXsmkyRcVu+77z63+uqr1xIMBDbieYUKSJSkLOE1Vi/KRsRl9lLuv//+DoFAMCgEwS+//OI22GADL2BwUUUA8fcdd9xxkSBRuLciHnAxnT9/vjvggANcx44da1xaqeubb77p24FASc2bN/d7OmknEi6/BGh69913a35beuml3dprr+1dZ7/99lt/Xdg2/P8333zj87V8wjq2adPG30+iHcgbkRNNlId2iAt8FV6bKw8CU02aNMl9/vnnnieWwueee87vpaXcu+22m1t11VV9lmE/5f+pK2WwPbb8mz7ZoUMHt+KKK/p+SNCu559/3l+DpRMrKO0RJvbQ4mZMRG14brbZZm6XXXbx/fa///2vb5tMievp8/RN42nlCi2wdj/C8NVXX3VrrbWWvy9Xigpq2rRv377uiSeeyOqCXMmCGq5Yey1qOdZ0/oHhPffc4+666y63/vrrezT0VfY1n3DCCTn7Wi6WcX83CzSc6QPRwG9Tp071e75vv/12P4YpiYAIiIAIiIAIlJ+ABHX520AliCGAqMAdExdR29+IGyb7GgcOHFizd/B///ufn8gTxIeEZefJJ5/0bpqrrbaaFy4jR450X3zxhRs+fLh36+TvuGyy3zOpiGCvJYGLzCqFUD3rrLP8M+P2ORa7Ua1eLCqMGDHCT+6x/g0ZMsS731J3RCwuowg/6stEnMUHeLz88su16v/000+7iy66yF1zzTVefCMo+/Xr50466SR/nyUE+aWXXup/Z0HCJvhEdkZ8kuLaDtfgaNsgHi6++GL3n//8x11xxRU+8BMBq7AAItIQ9xbd+KWXXnInnnii69WrlzvyyCN9O5qYW2WVVXzbIoyypSR5cD+ClTYlGBU8scA2btzYwYiAW5dffrnbfvvtM9aVRYaTTz7Zc8MtmLJ+//33ni/imf3GlJX+TFshzozxW2+95es5bNgw/xvcEHWffPKJ369LH0SEI9yN/bPPPuuDff373/92//rXv3z7sAAQfX/i2Dz88MOua9euvl4wJDJ3thQV1PQn2hVLMxbqXXfdNfZ23tODDz7YW3rZS21BvJJaqOkr9L2kiUWEuAWE8P64fdKhOzeClkBr8LV933fffbdj0eWvf/1r0qKkus72TyPgzznnnEX2T994443+2DLtn06FVReLgAiIgAiIQFEJSFAXFa8yz5eAWbSYyA4dOrQmm9tuu81bLG2CywQfMYfQJjFBZw+iBRJikn/KKad4N1OsrSQET+/evd3uu+/uBVquhMBDcISunzbx7d69e8mP/KG8cfWifJQHAXbggQc6Y4iFEy52rA9WNuqNVRIRhRBHpLFoEO7ZZF8plrpwzysiBEGJ6CNQE6y32267WqIjU9tF28aCQlHWsI3J0wS1udpy77333lurDUwQYTEO78/Unmny4FoWXkIroe0XxiMACyHiOFpXhDNCHMEdBowinzFjxjj6LwsAluhbCFLyw4rNIgb1sfairWgbBDgLIVhSzzzzTG8Nj7JngeG6667zAp0FHyyY0fcnyqauFmrye/HFF31gLxa1eA/DKN5hPbt06eLFdPjOJRHUMGCBjEWCpAnvCRYUsp2Vbf0Hq7/tk8aTBU+Mvfbay7d9jx49avo2CyAIahaTci3eJC1n9DrbP01b4yESJsp79tln+wUy7Z/Ol7DuEwEREAEREIHCE5CgLjxT5VgAAplEGa7gJKyZJEQZk2AEMikUbbiFY0XGnTiM1GvWZaxRTFxxF86UEFGITo7JCS1ruE8jXhF5oXDCzRaB8Y9//MO7JmPd/Nvf/lbQ4EFW/mi9mHBjycSCxoQ/E0OzFmPNRITDcN99960liuHx4IMPeotouOeVZyCwjzvuOG9lrIugJi/EIYIJy7hZLeMENb8hEBGMZglPK6jT5BEV/9Y/oi63IWMs59xHndhuYMks6YjgaPArs9zidYFVkiOYCEZl7ry0Ff2I9uR+rORYgXHLj7KnXyDQsWzTt5MI6rSvalyUb56F0MNFGnfoqIjFis2Cx8yZMx0W1jCQVxJBnbaMSa+PvgeUa/To0X6xCOu2CWr6PwHV2NsMext7cj2H/PEMwQvj1ltv9eNArqT907kI6e8iIAIiIAIiUHkEJKgrr01UIucyisEoHFyX2VeLO2lUUCOUsSbhRsuEH4EdJvab5tr/bGIIgUQeZn1j4stEO26fowVqwgI8aNCgrO1J+QcPHrxIuZiEc39cyhRMKXptJkHNdaH1DVHHgsS1117r2rdvXyubcM86f8C6jwUWroiObIKafe177rlnTX54EmD9Cxc3cF2fMWOG34OLMMONHPd8xHw0GBSWOazGnB+M+KE9scZjDU5ioaYgSfPIJKijVnVjTJsjiFlMwaUbl2/rK9QH128CdoWeApQnzI/2Di2iuQaCOPZ2j5XL2gCxTdk22WQTb/HO99zkbOdQ45LO9oMtt9yyVtHff/99Xy+2bmClDlM5BbWNF1id2SeNpTp05za+eA8wTuCtwSJFnAU+rq1YSOD8bepoUcGz3WsLRIxnWMyjMR60fzrXG6G/i4AIiIAIiEB5CEhQl4e7npqDQDYxGN7KZJjAVRZdOBRCWPSynSWbpBFM8IT7pwnKxd5X9tXG7Z+2SLzsg820p9SejdCxYF32G4GsEIuZ3EpN5DMBD63maQR1eJYtgjqpkCPYGUG7ENSkuliorby4SWPVReyyUMECSNTl267FQotwgzsBwmiHpC7fafLIJKhZAMGKzBYA+pb1UwLl4cmAwGfvK5ZY2xdt17BVIeoRYf0Ld3v25SI4sx0/FbZxEkEdunyzmIFLOf0GztncoTO9G5kENdZYFkreeecdL5xtewH5sDhCMDZc26N9OomgNrd0FlySJt5NFg9y7aPmPWCf9Pjx433cgNCd2/jibULK55gsuFB+ypFLiOv86aStq+tEQAREQAREoLIISFBXVnuoNP9HIImgZoKNC3DPnj1rxEFUCOGCSvCxqLWTSS7BhhA9uM9mShYgC6Fke7Bt4oslEgss7pwIFcuHe7BMh67ShWxY28uLVQ0hgFXNEtxwT99pp50yWvnNEoaAhQ/16datm7fARyMH406PiysRvE0c8d9mhayroKYu1IE2wt0WC3mcyzfPxtLLHu9tttnGC2nc6xG1aQR10jwyCWpEI2Iad3kYRPupBYu7//773S233OLrY4G7WCiILoCYGzp7q1kYQrThbRHdixxth0yLGWE/iHP5xrWevpntiKtsfTUqqAlAhzUVIYpghxseF3Y+MgtGLEZRrw033NC/hzCxdymJoCY6Op4R/DtpYlEKKzz/zpbMUwPmBHMLI66bOz4xBrAwF+uYLCuf7Z9mSwXbB8Kk86eTtryuEwEREAEREIHSE5CgLj1zPTEBgVyCGiGG+y/7b9nfaCkqhExAsX8xdMPlCC0myuG90WLZ/mmEqx2dYwLw+OOPd48++qiPikw0bXM5Jw+sXrgxI16ibuYJqp7oEqsXwZNw18b6RdkoJxG+sUwaQ477okx2pJQJViJrs6BgIhDra2i5xGKH0GOxAAsb+7MRT/b/mURd0qBk3G8WZ6z5iC7qESeozYpNYCjKSHT2tHuo0+RhAcwQ++YGj3hE0HMGMII+0z51+iTX4bJrEdgR0wQLw3rNYgcJ7lhzWRjCus2CDM9DiBPAzI7nirZDKMCiAeGyCWqzULOAYsHRcJ9nPzyBwujTuayoUUGNtwZ7vlmQob6UHSu7CWZY4PYMD8Qt7wTeB3YcVBJBneiFyPMiC+THNgZ7jywr8x7A+yW69z3Px2W9LfQaCeMycFOS86dxWacN8TZJ0pbFqIPyFAEREAEREIFqJCBBXY2tXuF1ZvKIWzH7iInyzAQcl9q2bdv6kiNOcIudOHGiP0LLRCuWQKzF7DXECsfeWsQQggRhw4SfgFZYphGIWLazRes11+rHHnus5sgmjhli/y5WaPLn2CryseO3Mu25LgZyzilGkHDMFcKaY5MQYQQYQ7yYsGUvOfw4o5p7sEqzuMAigwkoRB17RQm2dtRRR7mvv/7a77m1RYgpU6Z4d2Ws8uE+a0S4RXcmWjdsWOiwtiMoG+KK/acIeEQKbdO5c2e/IMFRUpT5wgsv9Gctv/HGG95dGksulk0WPBCC/J32Jj+stywO0AcoExZzBC7tkWkBA5fjNHmYoKZMcKKMlB83YgQo/SfaTykb9aIP8N94NSA0sWhvscUWDosn9cWrgf3WbFeg3+DCbq7JiGzuo66wxnWa/swzzUuA5+JazeIJnBDqtC1HjGEZDsvFc7kXCy9iHQssCyJmiaX96L/0IcRwLjfwOJdvc5u2Ph4eM8UWAYL38RwSohWObMcglVtQs3jD2BANlmYiloUGthcU65gsrO70Y8Qw0eMJ7HbMMcf4RRveJwLS0U94F/k358ezYMEWgWiMBWtLxDRjZq7FkWKMScpTBERABERABKqRgAR1NbZ6Pa+zTcLtPOJodbBc4qKJiLAzrLmG37GoZdufHOYV7p9mLzSBp7gXS6K5oSLsQpfxNPunC9UMmeoVEBbjSAAAIABJREFUWoo5TxlhSiJQVabJNoIOQYgIN5GH6EC4IQbDI5+s/LDAJRmhhPU4GkypUPUsZT7Rvfhp+k2ucibph9a/8IDgCKhiJtyyOdsYAc9RaNlSpj3U+Zav3IIaLxXei7gAgCwycaoAix/FOiYrX266TwREQAREQAREoHIISFBXTluoJAkIIEawfmKFMbfRuNtwa0VUYw3NFZgo02Pjzp/OVcR87smVZ75/z+U2nzRf9pliec4WYA3vAPagYlWzs6OT5l+J12XaQ12JZa1rmXDLxjsBt+xs8QR4TkMT1HVlp/tFQAREQAREQAREQIJafaBeEcBKzP5S3JLNbTSuAlyHtRQX03z2MWc6fzoTLKxZL730kg+sxXm7WMbZ35rPswvVICao2QMaWurT5o8LcocOHbylLluKBpxK+5xKuh5Bjat13PFFlVTOQpSFRSBSroj0EtSFoK08REAEREAEREAEGhoBCeqG1qINvD64whJcCjfYbHsEEcTfffed32ubK9JvHDKeQeRijjoKz5+uL3gRSVgd2T+O2zB7ZDkeiABlaRMsOIYol9sr3gPs+c1l5Uz7/FJez554gmix95co4uxbJshTErFZynIW6ll4ctBXiAieq30lqAtFXfmIgAiIgAiIgAg0JAIS1A2pNVWXghFAkLO3Enfx+iwQCwZEGYmAc+7dd9/1QbwI8FaIvfKXX365j0pP4DIl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NfAyz5o1y913332xtVx99dXdgQce6JZaain/94cffti98cYbta7dYYcd3NZbb93AKal6IiACIiACIiACIiACIiAC5SYgQV3uFtDzFyHw5ZdfepH86aefuvPOO88hsPfbbz93wgknuJYtW7qNNtrILbHEEv6+t956y91///1u5MiR7owzzvBCes0113Rt27YVWREQAREQAREQAREQAREQAREoKgEJ6qLiVeZ1IfD222+7Qw45xL322muuT58+btSoUa5p06Y1Wf7555/u6aefdsOGDXPDhw932267rVtsscXq8kjdKwIiIAIiIAKewM8//+zOPvts9+qrr7pbbrnFe0YdddRRbp111nEjRoyo9T0SMhEQAREQgeolIEFdvW1f8TXPJqh/++03d8cdd7i77rrLW6fXX3/9iq+PCigCIiACIlB/CPzyyy9u6NCh7uOPP3ZXXXWVW3LJJV2/fv3cSiut5BdxGzduXH8qo5KKgAiIgAgUjYAEddHQKuO6EsgkqLEaXHHFFW7mzJnu0ksvda1atarro3S/CIiACIiACCxC4Pvvv3ePPPKIe+GFF9yvv/7qNt98cx/Ho1mzZqIlAiIgAiIgAp6ABLU6QkEJfPTRR+6BBx5ws2fPduutt57r2rWrI5BYPilOUGOZxgXvu+++8y7gyy23XNasEd///ve/3W233eYWLlzor1122WVdt27d3J577uktDAsWLHCXXXaZ37f9448/eisELn19+/b1Qc+eeeYZ/7zFF1/crbLKKq5///7usccec1OmTPG/4YbOpIuESyBWDdKJJ57oVlttNTd48OCaMu6///7+2hkzZvg8V1hhBe9C2LlzZ58X6Y8//vDPxcWQvH744QdHvQm21qtXL7fGGmvUqrPVkevZd24TvZ133tnvO//kk098GciHspIXE0Pq+fvvv/vn0UYXXHCBu/POOxep74ABA3x5H330Uff111/7Z7OI0aNHD7frrrv6/6fdYTx9+vSasm266aax5bVrJ0+e7Bo1auTLseKKK3quW221lX8+1h8SdaFNKGNY3i233NKddNJJ3moUbbdTTz017z6XTz/NdQ9bE15//XXPli0Jf/nLXxxt07FjR/fuu++6hx56yLfzBhts4PsdDGkr2nnHHXdcZOL+wQcfuAkTJvi+Nn/+fHfAAQf4vGy7A/38zTffdD/99JNr0qSJa968ue/jtLm13fLLL++fbb8tvfTSbu2113bk/e233/rriFOw7rrrupVXXtn/P2UkX54ZTcsss4wvA21E/yLvOXPmLHId5SEGQhoxwliShhF95cUXX/TvPeWBC++7jUPvvfeeu/vuu32cBf6b9vjwww9du3bt3N577+1atGjh+zO/8X6Q4NWmTRsfzwGuJPLu0KGDH4No4//9739u0qRJ/m/EgTj44INrtYu92/Rvgi7y7nMvYwJtzfPef//9jN2Jd4U+wjv+1Vdf+esYM6hXdEzI1SfDv3/zzTfummuucRtuuKF/l3i3qT/tvs8++/j8586d6+uetL/kagP6Gc/guiR8uQ5uTz31lO87sDj88MO9pThN2Rgrw3al38Iu2q58u+i/xpky0v60ebRfwI3f0ya48z4Z0/B+nkWfStrv4/or5eK9t6CdlHGTTTbx/KjXgw8+6P8+b94899e//rXme2jlyDZucX80GGi0/rwbjGNJeNt7lJRhmvoytvFuTpw40Y9pvL+8c3i1MTbQt6iLfdv4FlEevptxbZ2JKfkwVn3++ee+Gswz+M3mHeF4we8s0Dz//PN+vKRfHnHEETXvcdinecfJi3LzD31/4403dvTdpONOEq70QzhZn6e8Nr9irmLjHmPhWmut5d8Z+1ZQRn6jvam/vdeMJXHfGr4B1JvtfPyb+2EOe3vX48ZIq0eub6C1EXWivzPviX4D+bbx3EJ/r6J9M9MYk7bPJ2lDXVNeAhLU5eXfoJ7OfuaePXv6j5AlJq233nqrF4NpU1RQI7gQ0wQhQ3ghINu3b58xW4TrmWee6cVpWAYrJ2IFd3Em0CQE5TnnnLPIfm1cyxGPu+22m3cz5wONyGSgvvDCC90rr7zitttuO/+RQ+ggYBDjlPG0007z4oI94EwIu3Tp4hcCKDcfqYEDB7rrrrvOB1/jvxH4fJS7d+/u3nnnHYfoJNDaf//7X//BRZCE9aaOMMFi/89//tMdffTR/iPHtdQbwYmwPfbYY93NN9/sJ1SU/YYbbnDnn3++v3fcuHHu6quvdrfffrsXdNH6Gp9p06bVqieTTpLx3Guvvfy+QriE7P/xj3/4oHKkqVOnuuOOO85PHK6//nr/b5hRX/oIohxOlI968jFm4swCBuU76KCD3N///ndHWcaOHetFSaZ2S9vfinE9E57x48e7e+65x7czIgU2F110kZ/AbrbZZl7E0j+YRMEEDgg5+ubLL7/s29BELay5FwFEWzF5wQWVxYXwHWNig/cGvyM64M7fsbTtsccevqpMpA877DDXqVMnd+655/rJJeWlLz755JO+X7AgRGLyTawCrqOdmdR99tlnvm0Qjscff7y//6WXXvILSSz8HHnkkX4iQ3/kfWAxioUS7k2TWFBJw4gFPVhSBiZM1IW+Dn/eO8YV3stLLrnET+JITKqoG3zpZ/RLJpfU7fTTT/d1IcGVcYgy0QZMOLmXduOZgwYNqqnzWWed5dkeeuihng3X0aZMuOw9QXgPGTLEl4dFAK7h3WVSS9tsv/323uUYEc27Sv68d7wnl19+ud/yUtftLjwLVieffLL729/+VtMPbrrpJt9e9F0EV5r+kqsNYJmGL9y++OILXx76FG0Kc3s30pQt6XMpYxxnu5/FSuv3afvzxRdf7P7zn//4cZuFHPrH448/7t8TxkPG7LT9Pq5eiELKSFn5fvHuIeJ4Lv2ffo6A4V1nIY8xg/E717hFfWkDvq+MVbwTiFW+bfRhvmWMDfT/NLzTcExaX8YkvoW8j3xfCWTK95C+ZGMm9eW7S7n5FvHeZ+qjxpT3E0+FqNs/Yy3jFWNG3Hhh4z/s+V7TJrzfjAG0k5Uprk9zHd9vysl8I8m4k4Zpmj5v3wq+xfQfvjP2jU/yrUHgMuZwLWOkLfZnGyN5Vwr5DSzG9yrN2Ja2bXR9ZROQoK7s9qk3pWM1nw/IE088sUiZd9llFz8xYUKdJoWCmo8HYhJLLtYlRDurzAgvG8ijeSMge/fuvYhAxtLGx5WPP2KPQZ0JTVpBbRPeOKFJfSkjk2EmrKEo5L8t4baO9YyPNBNXBDcfUkQSv40ZM8YLJyZXJoQRVEysSazi8lFncQAh3Lp1a38tCwNYlOFDIh8mUdQzFNSUj+chvBAdTNbTCGprd1bbeR4TKEuIQSx+rFwjUhAfTNxZEGEigIgkMcHjv7HaUjfqxOo3AgerQZQdEyn+du211/rFkEoW1FimmaDB3qz5TFxpZ4QUE1LrH4hr6mIR7LFgwQt+TP4QX4gtAvUZO/jRj3kOiyJm+aUPILgQtzCyPvrss8/WtJE9lzajH1iiDFxPP+Be63tMEu03rrX7KZP1ae699957vSiwBRe7f9VVV631nDRjQVJGTG4pA4IOjwDeHRP0iGneG/bDsmhjQtfKQf+FrS1i2fjD6QFWP6uLcWcSyAQarwgW7bAKWqJNjjnmGN/XEaTke8opp/hyYc0n2WIS7z7jBYssCOS4tiF/hBb30g541YSc0/AMr8WCxpjKomEoDgjExdjCOwmXpP2FvHO1Adck5RvHjck4Y/vuu+/u35E0ZYt7ri0Kkl8Y/DLK2RZF+H4wpoVjeVL+9nzYhu8d75wJant30vT7aL0Y1+l7fJft1AsWfRCTeB7AzZK9I7iz8z1kATfbuMW7jBWdBZ+4d4LFARJjXhreSRnG9Z+4+nIdbYhQtfeaBQC404cQb8wrLFEXmLEYvs022/hFbfq+jQE8g4U02GRayKIdGSvpG3FsKA/f4+icCGYsZtqCXqY+zX14E1GPJONOGqbGKzq2xLWhvefht8IW0vk2Z/vWcB0GAPoPfc5SrjES40Ihv4HF+l4Vq8+nbUtdX1oCEtSl5d1gn2YWsLgK4vJiH7M0AKKCmg8ZHzmEMlZOEqvsrOxGrV42QcCKiVAMJy72IUB0YvHEEoPYM2HGqjH/bR9aBB7PMws1vzMBZrKAgI0T1IgmPohY87IJapsYkh9Cl/rYGdvGCgsC1hksVFhtrT64YFF3Pl5xUdDtflZhsSYibrknKqixlDOhxnKJi5YJagQukwuswCQsKlxjlngmfUwCEIfhb/bcsP0QOBx5xrW0TfixjfYJ3GbpMwi9OHZYZRE/LETgDRBtNzwIuD+tJTRN30x6LZNzhFAofJiU49qL9RdBlmniZBaAf/3rX/5+eO67776LsMN6TJ8wAUnZmMghsOm39O26CGryI2+eQd9A1JHiBDXPYSKJNdgs4YUU1FHxH2VEn+RdYTGKPkkfsOfTL+LeL+qC1Zj3gsU/BAf3JRF8vKuMLXiphIsN5GkWJiwwTMgR87j4htdRNsrKUX+4qOMKyTsY1ycYU1jgwEpTSEEd15dZzGHBBxdMxKO5CZvVMdsCDPklaQPzxIF7pgULFpd4fpSbLYriKosoYoKetGzRdsViiTswz2BBIZOgxkWUcZp2RQyECy1JxwN7N1lIM1d7c6vNJqiT9PuwXiweUUYEmnm38Gwbr6Pjr71HLIzyzeSfbOMWrrrWF+NEIwui9GEEUBreaTgmqS/58Y3lWt4tOyWEbwYLXvbtD5/L+MwCKFtBWAijX9HWmZhGy0w7UncWLaJsyJtFE8ai6KklZnE3636m7wJsEdMI61zjDnOGtCefxI0tSQQ1/fjGG2/0z2MBI5OgZoEH/rwDvFOW7J3ONkbiYVXIb2CxvlfF6vNp3g9dW3oCEtSlZ94gn2gf6kyVyyagMt2TKShZuAqKcOLjzyAbplCIZRPUTFRwyWW13YSZnXltwpZ9e0xMTFCbC7Q9L5MrtP09m6AOLc8mihHsCC7EM8KRjw7iHeGEuLL6MCFD/CNWswnqkEv4vDguXGuCmlV6PsgwJjHxxOIZime7NpegxjUTDwUWMEhJ+0M2dlavaLsxmadcWAnYn46oRBgkTVjWw33v3IfrOW6aWIuTpkyW3ej9mSZOYVvAiwkXVjkWUKJbHcJ9dTaJZEKN5wGTyGyCmv15WEYtMWnBahkKPybcCD/+hiUVrxD22DEhjQoLrGC4gzLZYxGF/oMQMfflpPzi3ueosIgy4u+2B4/y015Y/rEIwSwUgogxthJgsYYtk2f6p1n5bfwhzy222MIXhz15uFljIWJCzLNgzASXBT97V7jW2hXXTp5r8Q+iE+k4Htn6hNWZd5P3EcbUAXdQxgPiC6SdRJMndUHUI3SxzLHgw+TXxjsrU5L+kqQNEBewgD2Lm4gMxhgs4jAL+fJ7OBYZM95LhBL7+hE+ScoWTnYZ63mfaHfcnUmZBDV14ltAPzaRlY+FmmdQd+JS4NFFP+R9YtxijA8X35KODfRRqxfjLG2H1R1LY/htZDGaevI+mpdEOI7iXYKQZkEs6pGS6b2NE9ThtWl4pxkbktSX/GwvOPXi28pCMd9R3uW4d5F24HvKYg4LLLQ53zdjytaXqHdLWG7akHeGNomyYVzlXhYaQm8k7o96LmRre+ZAScadJGNNlHm+ghpvO9hhZGALXJygxgUeyz7bWxirzDswOl5mKrd5HRbqG8hzi/G9KlafT/N+6NrSE5CgLj3zBvlEBCAfCla4o8n2xqYNTpZJUJM/VkrEBXuj4vZTIzZtH3E2QR2K5KQu34UU1KElnckxbroIZFaxsUQhWNjnGSeE48R4eE53XEdLI6ijCwhxCwfmsppLUJsbGx9aUjEEdbioYO7SuJdjxU9zxA0r5RZsxRiyFzet1dtcC5nYssfM3C6j7ZJt4sTEgkkxwYkQHrjlJmGHKMLSz6SLVFcLtU1MWXxiQskiFu7UCIrQ5dvqRp2x9GIRph/RBoVw+Y4T1CEj+iEWS9rdYg0ksZAjlrCuUC/bZpHEQk19sbCy2GB7+o2BtSviG2YwoCxxVrE0fYJr4ya9eAHRFiykRBcY0350ECH0HxZL2DYSeovk2iJgbtFJ2wAmTLRJLAxhoSPRrsY3l7jLx+WbduO5bJdBwPP/9lwbR40zW4Pw0GGMpq1DN+C0bO16WxhmQg9jFg0yuXzn6ve4zVp/ZRzk3YMfAjmMuRF1fw7Lbm76XIP4zDVu2b1JBXUS3mlYJqmv7QXn/eP9tv3J1JUFqKhwszbhb7QJnl20NWWHK4KOf7LFb8EziK0D4VYt61f0N8ZMxoSou7nVh+fhzZLtu2DMc4070Wck4ZuPoGaxi8Bu9DvmgJkENeOzxWVgES1sE5sLZRsjbQE/yTcQTxK+u3wDWRyJ+wYW63tlbVnoPp+k/XRN+QhIUJePfYN6sn24CIASihEsg1hu+EiktZpkE9TAC4Og4f7LB9DckxEzWJX5cEatt+EeaixH7MdlwC2HoA4XIpj8EBTIFgLCfcaZhLCt2IZ7qK1jYUnk44YVxqzthRbUtgecyWD0I2d7qLEi4VJOX7B99mHdKC/txQScDy4LCVFRYkHJ4ixCce1m0eAJ/pTJs6AULyDbBfigYxHBchhOQuHFBI/3Jc5d1dqKCTftzOSOfs7kJcqBPcFwsyPksJLw3/bMQghq2pg9wezvZ/HM9rdHBbVZeNiegYjEEsTEohiCOsoISy3WRp5r+8xtogYfuNEWuKNHrfzGyPbGJhHUCC/aZvTo0YssmoT3E2+ByTvWbRYlcPEO+zgutDvttNMi/T5OSHFR3KSXyTXPwWKbZiLNlg/cLMP+yTOSWsyie+5xpc3VBljCwz282cQZfPFwie4Xp+1zvUPRsoX1whMBoYX3TyZRCGcWFRAItB99OJP7a5rxxL6X1Iu+Q19M4/Id7fd896LliopDXL9tvGahC5fkTNzxjMo1bkW/KdHFCMvbypWEdxqGSeprgRMZi8wibAudjF+IOr67CEGs0VdeeaV/P00wJ3lGWGYWclmMwOWZ/KL9CmbMSxhLowtr5n6MKzdeELm8VJKMO/l4UKQV1JSD7WQIZTxEknxr4hbdeCdyjZH04aTfQBag2e7GIjQpk6AuxveqWH0+zfuha0tPQIK69Mwb7BMZEHHl4UPBnkRce5iAh0f6pKl8LkHN83hWpv3UfExxK2KSzaDPR5XExwxBwP5bfrcAMKUQ1Fg4LMJvGODGfudjT32YPOJ2zMcXq42VmYk3CwAWlZmPAQIHwcpkgA851yMi2HtIEDcCqEQnThblO7q33CbrYVTzbFG+aQMmhAgmJiVEPbdonUzaqCvP4O8sWlAvrDAEb2LSwko9eTDBpi3ZuxYGmUvj8h0unMCLtmdBgTIQvMWCfaXpg3W91ia1LCpYW5InboQEGUN4WB3x4GBCYS7HNsGGCcLb+gsLFeHiEd4aTMLoB7BHWLEyb/+faTKRxqpnkw4EhfXfuD3UcZP4JBbiXJyTMrJFHPqeRea2wHBYjegTdhwL71y4z94WP9gvzoQ2qaA2NrQlE1iLlk5/ZiuMtZVdR1wFvGvsOkQ27qRhQL9ck+lMFmrKQB+KE6uZGNNmlJEyMSG2xFjOYhweEtQraX9J0ga4OptFOCxXnLA1biw2hi6ice9QLut5KKhhxRgZ7rOPikIT1Cyy2IJHIQS1eXCE7sPZBHWusSGsV7gFA8s+YzmCh0UmEostnDwRjjW8I3x3sK6y9SHJuJVJjEe9pIxXEt65xoHw73HtEK0vlmYWmVg0sW8mv7EIyHcN93famEj+9He+YXi02Tcz7hl2P/OJcEzHy4WxA08ke5fj+jPfJr7TiHnrU3bKAO7/5k2VawxIOu6kYWrf/zRByViQYBHCFiiTCGqew+ID32y+9/ZNyTVG4o1op1/EfQOJgUE/pl0wnLAdxtoirlzF+l4Vq8+nbUtdX1oCEtSl5a2nJSBge1j5GBFpFnHIRwoLE3uPsNCxF4rVfazfDF6WCJjEpBkxQcLtB9GMwNh22239b88995z/yDLpZDDHQoMoZNKEWx8CmwkkR4ARbI3fsZBSBu4jf8pCcBCELFGqCWqDSzCWeNzvmMQg2EmhKORegqRwfBWRVFl44APA8yzCLgsAiHvyxPLMPlDKiBsnHx5cMS0aN8/io8DknX1vlIvf4MakgEkME0Y+Lnz42NdqUdLZF8pEi8kGXLmGyb3VF4sye5DxOmBPJSvv3Es9WSghf+5jIsEEEUHPR9LcvbCa2LEYdsY24pm9gwge2pkzlGlfficIEnvZSdSXclAPnok1AUszQocVauoZbTfrI9zPh5kPPGW088YTdL2iXELZOeqLSRPlsbM3Laqy9Q/6NBZ6otfbIlB4lBGFY8IFFwJU0TbkzUTQhAZnozPhoJ+FFlhYM2lExBBdmIkG+5zZF05f4tgbFr6YWCPgeadwO6Rv0M9ZFOHdoN14b+hz9BUm5UxY7PlMUOm35GdHy7GFgTJhMWdSTxuGe42TQE/KCMa87ywwUGYmzTAhDgFtgFig7xKcj/eI/ZRYPXCpp5z0dd4Z6ozApj5du3b1E2CsylhEYUBCjDGBI3gRixpM4mBI/dhrTr8mqne4f9/ebdxBEdYsJLFIwbvNO8I99A/GFNjSNrYARXvS/rQ37zqCkrGQhUvGNH6nT1De6FE+uRhTX/oVbcm7RT3hSF9kfMJLAl65+guLFtQnSRtE9/CywITQzsSXsY/xGu8CyodwY4xG4CQtGy63SdqVNkR0wpn+jBs6YxUpej+W/aS8aV9c8tknDicWIOlDuMvi/so4jqCjD9LeSfs9Ii2uXLzH9EH6GX2YhUXGWL535nGClxT9lX7Gd8lSrnGLvshYjtWb9xvrK+8932C8JFjAjCtXtvcoVz+1vyetL2MQ5UMgUn++jXYMHGWmr9OfmCdwDYvwzCsYm/nmJWFKnfkWIaY51x6RGFrvGU8ZHxgvEOF8p7Ce2tGJvL984xiHEPT0a7zLwj5N2/BtiG4bSjruJOEaji25+jx9k/Em+q3g+88CBWOXBRtkHsDCYjh2sNDPuwA72oNvOgtBzElyjZHZvoF8lzBEMJ9ifsU8kO8q84houZjv0AaF/l4Vq88naUNdU14CEtTl5a+nVwGBJFbWKsBQ9VW0vdmIyTCSe2iJYFGBwDUkrIWZtkkgHJmQMFkwixAr8EzImSTEHVFngaKYBGU7bq4SGyotI+ND4DRb2IrWi0UcWHMtgijTdWl4ZGrjaB4sFiLq0+7LT1OWfK5FGDBhZREuW/9LkneSNkiST3hNpXJLW4+zcCM3AAAgAElEQVSk16ft90nz5TrGAxZ3s70jXJe0T6d5dqmvtbqyaFXXfh33LhOxmoURFsniTpdAaGJ5ZhHJPGfIp1D9uSG0UdoxMu4baExZOIt+Z0vd5/S86iMgQV19ba4al5iABHWJgdezx+Vy7UtaHVbgsTzbeddx97GlAKsrVmrb6pA0/3JeVyhG5ayDni0CaQmo36clVvrraSOs3Xj0ZPO8wfsHqzPiW0kERKDhEZCgbnhtqhpVGAEJ6gprkAorjvUP3Odtn18+RcR1jojwuBBmS+xjx2Uv6nKbzzNLdU+hGJWqvHqOCBSCgPp9ISgWNw/cxRl72S6SLfBqNOp0cUul3EVABEpNQIK61MT1vKoiEHemMXvubB94VcFQZRchwN4y9q6yFw7XS/bWss8x7RFzZMz+MVyX41wOwwfjZsj+xtDtvJKbppCMKrmeKpsIhATU7+tHf8D1mG0SFkwyU6lxO2eMZmtJ2hNP6gcJlVIEqpuABHV1t79qLwIiIAIiIAIiIAIiIAIiIAIikCcBCeo8wek2ERABERABERABERABERABERCB6iYgQV3d7a/ai4AIiIAIiIAIiIAIiIAIiIAI5ElAgjpPcLpNBERABERABERABERABERABESguglIUFd3+6v2IiACIiACIiACIiACIiACIiACeRKQoM4TnG4TAREQAREQAREQAREQAREQARGobgIS1NXd/qq9CIiACIiACIiACIiACIiACIhAngQkqPMEp9tEQAREQAREQAREQAREQAREQASqm4AEdXW3v2ovAiIgAiIgAiIgAiIgAiIgAiKQJwEJ6jzB6TYREAEREAEREAEREAEREAEREIHqJiBBXd3tr9qLgAiIgAiIgAiIgAiIgAiIgAjkSUCCOk9wuk0EREAEREAEREAEREAEREAERKC6CUhQV3f7q/YiIAIiIAIiIAIiIAIiIAIiIAJ5EpCgzhOcbhMBERABERABERABERABERABEahuAhLU1d3+qr0IiIAIiIAIiIAIiIAIiIAIiECeBCSo8wSn20RABERABERABERABERABERABKqbgAR1dbd/Rdf++++/dxMmTHCvv/66W3HFFd1aa63l9t9/f9esWTNf7j///NP973//c5MmTfL//+WXX7qDDz7YdezY0S222GI1dcuVDxd+8MEH/llLLbWUmz9/vjvggANq5bNw4UL35ptvup9++sk1adLENW/e3C1YsMD9+uuv/jmtWrVyyy+/vHv33Xdrflt66aXd2muv7fP+9ttv/XVLLLGEW3fddd3PP//sPvzwQ/f777/735dZZhm3xhpruFmzZvlnkJZccknXpk2bWtfxjI022sjNmTPHzZ4921+3+OKLuw4dOnhGcWnu3Lk+Xysr5SKP3377zb322mv+3/nkkaluK6+8si9GJqY8b+bMmZ4zPGiv5ZZbrlbRacs33njD/7bSSiu5VVZZxd8T8uI+0quvvupoY9I666zjVltttYru1yqcCIiACIiACIiACIhAwyEgQd1w2rJB1eSLL75wJ5xwgjvooIPcoYce6gXy888/7+699153wQUXeLF5/fXXO8TioEGDXNOmTb1oPeuss1ynTp1q7smVD/c9/fTT7qKLLnLXXHONF2Sff/6569evnzvppJPcDjvsUMP1hx9+cJdeeqn/HZE3depU//dHHnnE7bHHHv66efPmucMOO8yX4dxzz/XlRvifd9557sknn3Tjxo2rEXwsBrAAcPrpp7sjjzzS388z+vfv73788UdfHoQmYvGyyy5zd911l7v77rvdhhtu6K8bMGCA22CDDdxxxx3n658txZWLBYGTTz7Z1wHG+eSRqW65mHLfqFGj3GmnneZuuukm16tXr5rih3+jvVncICHAKW+jRo3cVVddVbOw8sknn/j2Gjx4sNtiiy0a1HugyoiACIiACIiACIiACFQ2AQnqym6fqiwdFkzE6Mcff+xFJdZbrLaIr5dfftmLUkTUqaee6m699VYvMC1hzT7mmGO82N5kk01y5tO4cWN3xBFHuEMOOcT16dOnJh/EHnldffXVNcINkXv55Ze7E0880bVo0cJNmzbNbbfddu7ZZ5/1Apr01VdfucMPP9z//9ChQ2vyYxGA6++44w5/L+ntt9/2zz3jjDP8PSSEaM+ePd3uu+/uBaeJXAQx5cNSO2LECPfWW2+5Z555xgtJBGauFC0XIv2f//yn23777d3mm2+e6/ZUdfv0008TMYXFv//9b/f111+7m2++2a2wwgr+OVjfWUB44okn3HXXXVfDlr/dd999bsiQITULC/yG5RpuLMCEngmJKqWLREAEREAEREAEREAERKAOBCSo6wBPtxaHAK7QWHkRlaEoxRqN2G7ZsqU755xz3CuvvFJLoFIas8Ride3Ro4cXqpnyQZw+9NBDbt99960lisnnwQcfdOeff7678847vdWahKBGYGMRxnJcaEGNSJ44caJ3LUfoh4Ka5/P3o48+2ru946KNsDf391wtEQpqrOEI/DPPPNO7nydNSRcLYJeEKYIaTwPENGXZeeedfVGw+CP4hw8f7hdUbLHCxDblxyMACz0J0U17hwsrSeuk60RABERABERABERABESgLgQkqOtCT/cWhYAJ1dtvv73Gchs+CLGF2zX7ac2CbX830cd+ZNypEWmZ8uEexFzv3r3dtdde69q3b1+rPlh+N954Y28hJ+EijVWXZ2M5ziaol112WbfnnnvW5IdIZB92Jgv1fvvt58uAiztu5aSooOY3BD7i85ZbbqkRoEkawbjgKr7++uu7F1980YtzXKiTWnUtj1x1S8oUFrTTCy+84PeJY3lnwQQPhK222sq7wUcFtbmDP/roo+62227zVR8zZoz3VmARQkkEREAEREAEREAEREAESklAgrqUtPWsRARwtUZY4sJrVsjwRizF/I7b99ixY2tchbnGRB8Bs4466igvyDPlw/WIOizZodt2pkISBIwAaAhqUqEs1NQFobvjjjt6gWl1jgpqxCZ7h5966im/mMDeY4KhJUnGhQUCLL/33HOPt/LfeOONtfaJZ8srqYU6KdPx48e7Nddc0y9Y0EZYmuHAggneA7jDRwU15cPFu1u3bu7CCy90iHsWBMy6nYSFrhEBERABERABERABERCBQhGQoC4USeVTMALffPOND1JFhGuslqHlkajURKkmINjo0aO9NbNt27Y1zw73JWMhzpXPL7/84sXZ2WefvYg1nD3K7dq1qxGtuDIjYLfccsuCCmrctocNG+Z23XVX71aeSVA//vjjPpI5LuzspyYwGnySuH1HxTDifOTIke7+++/31u6odT6uMZMKahO8uZg+8MAD3lrOIgJW99atW/v95QceeKDnwGIIojl0+aZcREjn+s8++8xHUSeIGwJcSQREQAREQAREQAREQARKTUCCutTE9bxEBAgyNXDgQO9ibccjYblkDzNBx/744w8vKrFkI7wsmjZWW4TnDTfc4C3XufLhGoQlwc7sHgpIpG9cign6hXs31nDEu/0/1xTKQk0diE6Oi3kmQU2Ec/ZXY1VmgcH2U7NggMt6LrftODHMwkUaYZ5UUJtYz8UUCzwB0QiMNmXKFB/IDOs5rui2F56Fhqighr3t06btWIDIVf9EnU4XiYAIiIAIiIAIiIAIiEBKAhLUKYHp8tIQYK8sEaBx+cUle/XVV/ciiuOdsGqa6OU4KgQ3oox9yhyddcopp9ScyZwkHyye7LOePn26dxMn6jR7jG1/MWIP4YbQCy25CEaOvELQYVUlWBpHY1188cVuvfXW85ZTyoYL+xVXXOGjenPEFxZmXJuJWM1+6a5du3qXZ9yfcT2/5JJLfP0Q2VjIH374YX//Ntts46OXc84ybt/U87333vP/Zr84Z1HHJfYn46oelqtz586eFWXE/RsrPdHGMx07FZdHprrhMZCNKW7a7AWnPNSPqN0ER+PYKxZREMe0B2woF8HXiNjOmdWWiATet29fH1xNwchK807qKSIgAiIgAiIgAiIgAosSkKBWr6hoAghignmRbL9stMC4bSMO2Yu71FJLxdYnST5YVsmnSZMmNcdVYYXG6s051XFuxVjKcQ1H8GLhxg1b6f8TiGNaCD64vuPyz4KAgpEVgqjyEAEREAEREAEREAERyIeABHU+1HRP1RAgwBaWZ/Y3Z0oECMOaipUay7RS4QmwcEGUdfaLs2iCt0Lz5s3dTjvtVPiHKUcREAEREAEREAEREAERSEhAgjohKF1WnQRwh8aV2tzMM1GYMGGCdwe3/d7VSat4tcYFn7OnOVoMEY3rO9ZpvBaUREAEREAEREAEREAERKBcBCSoy0Vez60XBAiEhksxAcOyJYKJscc3k8t5vahsBReSdmA/PW73H3zwgevevbvff60kAiIgAiIgAiIgAiIgAuUkIEFdTvp6tgiIgAiIgAiIgAiIgAiIgAiIQL0lIEFdb5tOBRcBERABERABERABERABERABESgnAQnqctLXs0VABERABERABERABERABERABOotAQnqett0KrgIiIAIiIAIiIAIiIAIiIAIiEA5CUhQl5O+ni0CIiACIlAnAjNmzHBDhw518+fPdwMHDnRdunRx8+bN82fD33333T4afM+ePd2KK67opk6d6oYMGeI23nhjN2jQINe6detUz+Y8+9mzZ7tx48a5AQMGZI0yz1npDz30kDv77LPd0Ucf7Q466CB/EsALL7zgLr74YkdelK1z585umWWWSVUOgiDeddddrlWrVm633XZLda8uFgEREAEREAERKCwBCerC8lRuIiACIiACJSZwwQUXuE8//dSNGjXKNW3a1D/9/vvvd8OHD3d33nmnW2eddfxvXIPIPumkk3JG7o9WYe7cue7hhx92RJyfOHGi44z6Fi1aZK3p448/7oV7WAbOU+/du7fbZZddXJ8+fVKTmjRpkl884Kg+RPrhhx+eOg/dIAIiIAIiIAIiUDgCEtSFY6mcREAEREAEykDghhtu8NbgsWPHuhVWWMEtXLjQ9evXz2G9xpLLOfK///67GzNmjNt5553dGmuskXcpp02b5hDwSQQ1Ap8ycOSbWaFff/11f+zb6NGj3dZbb51XObBQYyHHui1BnRdC3SQCIiACIiACBSMgQV0wlMpIBERABESgHAQQt4hpE7n33nuv++6779zIkSPddddd5zp16uQQsm+//f/aOwsoOW4sXCvo0IYZHKYNwybZMDNznDjkMDNvmJmZmRl2kzi4G2ZmZmaGdz69p3nlSkN1T89M9cync3xszxRIn6D0615dvRytukMNNVTT2SwqqL/99tuw9dZbh2mmmSa6fad33njjjdGSTl4bdTlPmVZQN1193igBCUhAAhJoOQEFdcuR+kAJSEACEuhOAuyN3m677aIb9CijjBJdsueff/5ovT3qqKPiv0899dSw8cYbRwt2Z1JRQf3222+HAQMGhIUXXjhMPfXU8ZW//fZbQOxPMcUUUeyPMMIITWVFQd0UNm+SgAQkIAEJdAkBBXWXYPWhEpCABCTQXQQQuQT+QlA/8sgjMVAXLtYI6oEDB4bRRx89BhDDRTqbEL3sqcYdvFqae+65oyhOqaigLrp/mnez3/v111+vmgcWCRDnaTFAQd1dLcv3SEACEpCABOoTUFDXZ+QVEpCABCRQYgK4cq+11lpRdE4++eRhjTXWCCn4F27V7KHedNNNGw5EVqnIRQV1V+2fJk8K6hI3RrMmAQlIQAJ9joCCus9VuQWWgAQk0HMEEIO4Pd9www3h9NNPrxspu0hOk3s10bxPOumkaI1OovOpp56K+6uT23WR59W6poigTvunOSaLKN8ptWL/tIK6szXo/RKQgAQkIIHWElBQt5anT5OABCQggQoE3nnnnUA0bo6aQuRyDFWRSNlFYH7++edh0KBBYdddd40ByEi4UnM+NRZrjqnqTCAynodIfuKJJ8LVV18dBg8eHJ8966yzxrOlswlxf88994T99tsvbLjhhtFy3r9///Doo4/GaN88h/Oy55133tCvX78ixRvimhdffDHyI9I4EcsJsjb77LM3fJZ1wy/2BglIQAISkIAEKhJQUNswJCABCUigWwkgBrH0tkpQ//HHH1Gosm966KGH7igLZ0YjWocddthuLZ8vk4AEJCABCUig7xBQUPedurakEpCABEpBoNWCuhSFMhMSkIAEJCABCfRJAgrqPlntFloCEpBAzxFQUPcce98sAQlIQAISkEBrCSioW8vTp0lAAhKQQB0CCmqbiAQkIAEJSEACvYWAgrq31KTlkIAEJNAmBBTUbVJRZlMCEpCABCQggboEFNR1EXmBBCQgAQm0koCCupU0fZYEJCABCUhAAj1JQEHdk/R9twQkIIE+SKArBDVHZ6277rrhP//5T5cQHXfccePZ2fPMM0/d5xPBfP755697XbMXrLjiiuHcc89tyRnezebB+yQgAQlIQAIS+L8EFNS2BAlIQAIS6FYCXSGo//zzz3gM18CBA2NZZplllnDZZZf95ZzoegX98ccfwzfffBM47/n+++8PV111VXj22WfjbXvuuWc8/3mYYYap+RiO69pxxx3DWWedFa/bdNNNw3HHHRdGHnnkeq/v+D3lIR9ffPFFPHeahQLywv9Jt99+e1hiiSUKP88LJSABCUhAAhLoGgIK6q7h6lMlIAEJSKAKga4Q1LwKIbvbbruFU089Nb554403Dscff3w8n7rZxBnXd911V9hrr73CTz/9FK688sow3XTT1X0cgnyjjTYKDz/8cLz2vPPOCxtssEEYaqih6t5b7QLKd+aZZ4aDDz44rLrqquGEE04II400UtPP80YJSEACEpCABDpPQEHdeYY+QQISkIAEGiDQVYKaLLz//vvRSn333XfHHB166KFRZNezKtfLPpbhPfbYI0w11VRh1113LSSMsSKvvvrq4dtvvw0TTDBBuPzyy8OCCy5Y71V1f//444+H7bffPhx99NE1XdCfeeaZcN1114Xdd989jDDCCHWfW+0CrOV33nlnGH744cNCCy3U9HM6c+PPP/8cLr744rDkkkuGSSaZpDOPKv29tDXayvrrrx9GGWWUHsnv008/HV577bWw0korhWGHHbZiHs4+++wwzjjjxGtMEujtBB566KHw9ttvh7XWWqtQURmzzj///LD88suHiSaaqNA9XtS+BBTU7Vt35lwCEpBA2xD46KOPokj49NNPwzXXXBM++OCDODFBoGJtnXrqqVtWlnvvvTdag5n8IGQRYosuuminn//xxx+HAw44IOyzzz5hwgknrPu83377LRxzzDFRiJOWW265gAgZf/zx695b7wLKyKLBv/71r6qLBezlPuOMM8Ipp5zyFys9Ih/RRB6zabzxxvuLmzzveuKJJ8K2225bVVzVy28rfg9/FhF22WWXQD57Y8ILgUWg9dZbr+HtCq3kwSIK/ZW09tprV1xAYmGM2AKbb755K1/tsyRQOgJ4HPEdwVMpv3UHLya8lyp5C/WFMat0ldVDGVJQ9xB4XysBCUhAAl1D4Pfffw/HHntstEyT5p577rifevLJJ+/0CxGhiI1ZZ5210LNYQEBwYCkmbbfdduHII48M/fr1K3R/tYsoI/uqKdtYY41V8bJagppJ4Ndffx0GDx4c1lhjjbhQsOWWW0aL6IgjjtjxvFdffTXmF5GHNbKn03333Rduu+22sP/++3eaYU+XJf9+6pQtClizELE9nYgngHcDlvI555zzL9lRUPd0Dfn+7iDAGL7vvvvGvjDZZJN1vPLdd9+N/XXmmWcOY489dlyAmn766cMWW2wRxhxzzI7revOY1R382+UdCup2qSnzKQEJSEAChQm0IjBY4ZfVuRDrxjrrrBMtwqSLLrooRiTvzH7qInmrJajT/ViwEdM33XRTmGOOOYZ4LNbr/fbbL/4cL4IyJNwosfgvs8wy0f27NyVc9PFoYJI+xhhjlKJojzzySNy3zwLVqKOOOkSeFNSlqCIz0YUEWDzFq+iHH36Ii6FpzOb7gsDeZJNNOhZX33zzzTjOc8LDIYcc0rHgx5i19957B05naMWWny4sro/uBAEFdSfgeasEJCABCZSXQFcEBmumtEzKsJBjucDVeqaZZgqXXnppmHHGGZt5XOF76glqLJBEI3/55ZdjhPS8G/vzzz8fXcpxGcd1vizpjjvuiPxOPvnkhiKnlyX/lfKBdZqFjUknnTQMGjSoNFmlvW6zzTbRSr3YYospqEtTM2akOwh8+OGHYeutt46nO8wwwwwdryS+AF4kbN9hgZQFMEQ3sS347jDeZ2M9MGbdfPPNLfFO6o5y+47GCSioG2fmHRKQgAQk0CYEODuaIGWtDgzWaPGTlQILJAlrBcdqsQe1q1I9Qc0+dizls802Wzj88MNj0LFswnrNPvQiR4V1VRkqPZd8456OG3p2ktudeWj1uygTWwOwbOFCWqZEOyDYH94K2eB+WqjLVEvmpSsIIIQRzPk4FHjv4HHE1h3GICzXX375ZfzWsGUGq/Zoo43WkSXG0bTdZ9ppp+2KrPrMHiagoO7hCvD1EpCABBoh8OijjwaCRGHRwmKU3dvIXi/OKib4FZYuU4hBt7oqMFijfAlQg2hC5JMQJLgvV4ui3Ojz89fXE9T8Htfpo4466i+BpZL1eoEFFoiiO5/Yg407MFZsJpMrr7xy+Pzzz2PbxCK/9NJLF47GTVTrW265JR57xnNS0Daew/M59izbnpMlaPHFFy8ccbezLNP9tKdrr7029O/ff4gI62+88UY8Nxzvg2YiylMXHIdG4KNKe+JhS9R43vH3v/89zDXXXJEZk3h4LbXUUoXaEUwfeOCBKAammGKK6DY/9NBDx+Kxp/6VV16Jgj67x589oOyjT5a4xEJB3apW5XPKSuCwww4LLIaymFRviw7j4ZprrhkXJ/MxENKYtcIKK8TFVFPvI6Cg7n11aokkIIFeTAChg2jhjOX8vlcm+ohH3GGrCepffvklWmuLJibWPXV0T9E81rsuL2QJVoYlsKuEbK38ZCOQc92tt94aRW1XpHqCutb+aQQcQhqX7/nmm2+I7CHKrr766hikjGO0aG8cD8NCDseEbbrppjFqO0K9XvA1RDTnhuNSzF7dX3/9tcMSilVnwIAB0bKTP6oGMUcif92ZcI8nLwceeGDHxJg+lSK5V7L0F8kfLvf3339/OO6444YICse9tN8LLrggWuWZ3G+22WZxkYF3Monfc889w/XXXx9Fdr2EOOZ5iGaed9JJJ3VY+Xk3QerywpkyUwcnnnhiyFrXFNT1aPv7diZQb1Exle27774LL7zwQuwfG264YTxRIi1SpWsYM9nSwWJbd49Z7VwH7ZR3BXU71ZZ5lYAEJBBCPAqJCTQTX6KLkhAm7HXEhZiJbt59l2s42uOKK64IHGFVNA033HAxCnS7n/1LwCesBuxvI3VXYLA85xTkBlFEmmWWWeJ+O6LDtjrVEtRpsvj6669HQZyP4I2Ioj0huKabbrohssbv7rnnnijssNrceOON8SgrRDaWWyzw88wzzxDiq1rZEHAwIVo5exWnmWaaGMCH5+Juyc94bt4Nmj6Qgnh15oztRpmTJ84hpx8lcZlc52lfzR4hRZ/F6yRvCeNnlJVFF6LUY0UmEBILFtzD2bjs82QxIxudvVK5GCNOO+20mEfuy5aDRTZYTzzxxH9x8ad8HOOFiz31mpKCutHW4/XtRCAtKm611VZVrcr0R8YhPEfYI804xeJg/mgtyo21+7333ouL3t05ZrUT83bOq4K6nWvPvEtAAn2OAKJ45513jpa/rDUMSxUf/nPPPbfb92B+8skn3VIPndlvnA8M1pVCth4MhA1WciyzJCy6WAcrTcLqPavW72sJ6nr7p6tZJXnfc8891+GGDVes/bgQ5/cNFsk77scI07feeiusttpqMThasohXs5jy3FoW3fReJrnPPvtstHoXSVNOOWUUlNVcO6uVFXGKmOZ89Xyk9CLv5ZpqFncWPh5++OGA6z3WrUoW8qLvQCBwP9tEsG7jhpos4rW8Aap5Kyioi5L3unYkUMtLp1J5WKhmsQvvMLZI5MfzImNWO3Iyz/+XgILaliABCUigjQgkIcSHO+1tRThsu+228bgOfl5vr1eri7vXXntF4dKViVV9rJedSYgThCzRoUm4JzcjAjuTh3Qv5zsTwAaxROJYIiJutzLVEtRp/zQssKjkUy1Bnb02WTazluVmyoCww+X5nHPOiRFza1lMeX6RySkikaNsiiasRgRoq+amXq2sWJA5g7ZSpPSi7y7qwl7JQl70Hem6JJ5ZmEvHodXyBlBQN0rY63sDgUYFNWXGCs2f66677i9R8YuMWb2BW18tg4K6r9a85ZaABNqSQN4aloJuvfPOOxVXxbOFTJFJG9lDjVUMN7ZsxNK2BPf/Mp2sCOwlxULMHt38frfuKt9dd90VXWlxk0bYt/oYrVqCGgHLHudK509T/qKCujMW08S5klCtZTHlvgsvvDAG16q057ir6q9SWat5jDSahyKCurPeAClPlUR5LW8Agh3ST/bff/8h9tNroW60lr2+nQgkQc2Ccf78aPoQMR84izobGBTRnLZHENsgm1h4e/LJJ7t1zGon3u2eVwV1u9eg+ZeABPoUAT7K7Cll3yuWvNNPPz3uoeSjX89lmAk51myEddGE2CQAUk8E8Cqax0auSwHK2LO700471Q2a1cizG72WAGWcW4p1epFFFmm5Z0E1QV1v/zTlqCai8mVkYoml88orr4x7rQnQdcIJJ0Sr93jjjVcISRLPbFlIXhe1LKY8tNqe40IvbPKiSnlKHiMbbbRRWHbZZTuCh7GP/Iknnohu7Ow7pozsOycKMIHocJvH7TpZw4ssEKSFB6Jzp73Wjz/+eHjppZcqRmKvVkzE83/+859oUSeieD1vgGr76RXUTbzsZPsAACAASURBVDYkb2sLAiky98ILL/yX/kXb33fffWNU/uwpCFin+RbjsVKWQIptAbsXZFJB3Qsq0SJIQAJ9g0A2mjDig7Mx2W+K22ZPWVnbiXzau8zCwhFHHBEXCnoqERyNSO0EguoqK3k1QZ0ELIsK1aJSJ5FFsKvsxJBjmghqRRAzglQxqSTCbQpsRoAe/jDJZOsBUanZY015WTioFNwuiXfc8ZdYYom44INgZF92PuI09ZWswvPOO29DQrIzdZ2swywcpMWD7L782267LRDAj73gBAokmBhHaRFfgKi+iFcs6mxdwM2fM8jpv8nzA7HOQkS+vAhzgr/xN32cY8WoMxYs4ITLPkEDJ5poolg8RDwRuQcNGhQjDlfa/oF4v/POOzvO1k0B+2CeFwE8E68YjvQiknsKgpgWNYhrkAKxwSO5vxPMjiPETBJoVwIpMjeLXnlrMx5OLIiyKEa/J6WtV++++27sx6lP8ru0iMnCaaU+1q6MzPf/J6CgtjVIQAISaBMCyRqGJRq3Ms60rGeV7s6iMTFn7xhucJ2NYsriAaIXq1+zgZ6yZWdCQ6AYXO4QMtnJTncy4l0IWoQ0iyFdaSXPC2reyznlCODzzjsvYHlBwHIuaiV3cyyZLEKkqNvkHUHNXu/ll18+WqNHGmmkwHsQtxyvhnAmyFqKOI2g5n6EZCWrDc9k4opYI7AeYhDxiOWHfGEJyp/rjABHZHIMTT76d1fVZVpgwLLLYhaClXOgEZSIYVxC2XaxwQYbxEUEykTk8y222CIGFGPiTfA1xCf5h/8OO+zQEY2fuqHstNHs0VS45HMcHu9kjznWad7HkVdYuqk/9n2n9Nhjj8XYANRnpcUIrmPCz+LFOuusE0YdddTYH1i8qBRNnesR4FjB83WRt1BTZo4OolwstuRFSFfVjc+VQFcR4AQD+iCLXYx1Kf3xxx+xX7LYlLxx6G/0Ub5b+ZMR+HbT91lc7K4xq6uY+NzKBBTUtgwJSEACEmgJgXrHNDHZwDI21VRTxcjLTOwXW2yxKEbygaDSij4us4iGzqS0zxyx3xV7lRvJW3I5n3DCCbvcSl7vHOp6+UbgYlXmqCW2F2QnkxwXw6IJwjltJUD4VjuznMUWArFRn9USdY71GcHJJBXXSUR1PpEv6rErIqNXy1t2/zTtEXdQPBw4no7JNTxY3ErH1eGKzUICUff5GdbiffbZJ7p/8zuOK8P9OyVEOCKXc71ToLD0u8QFazZWahYyWOiothUD63iKD4BLd6WU8sxWDqzlDz74YMUAfeSLxQAWUOir2VTN5RvxwKIIot8kgXYmwCIZC0S4cmcXulKZ6IssUH711Vdhsskmi6cEVNoexVjMWMCCU5kWwdu5bsqWdwV12WrE/EhAAhJoUwLVBByr+ExKsFxiWU/imck6go29pVgAsqv6rRLUyS2XgErsN++KvcpFqyu5nL///vvdYiXvrKCmDrCgY/HMi6miZU7XYenBKyDvbUDgHyzNHDWD5RsXZcQyVljch7NCnmchFrl+1lln/YvwbDRPjVzfaHRtrNdYthD9TMqxPjOZZjGJ8i211FJxAp5NuJFime/sQgFeBDwHi1j+PHrqAffzAw88MAoE2iJinzPHV1pppb8gef7556PV/Pjjj/9LXVQT1Cx4sCjCdgGTBNqZQPK6YKEQr5RmEmMW/W322Wev2Meaeab3lI+Agrp8dWKOJCABCbQlgUoCDssk1kYm1wih/Oo9IhMhxXW4zE099dSx7K0S1OxzQ8iz17er9ioXqayesJJ3VlBTLuoF92T20DZrWWFvISISgZd/BpZfhBltALHN8Wu4ChOBfPrpp/8LWvLDwgj7iHFX7o7UTHRtPBGwSLOXnH3NiGXOqibBAItvfn8zbQTOeGwsuuiiTRcN8Y+3QKVnYGljzyfWY/oiYhnRTWC5fN8kPyxEkZ8ll1zyL/mpJKi5B+s4+7onmGCCpsvgjRIoCwEWnejL9M1mtgq1YgwtCwvzUZ2AgtrWIQEJSEACLSGQF3DJjZV9u9WOZ+LFCAAm7ARvIjASYqAVgrorAn8RfGr00UcP//znPwszS1ZyAjXhXtuK47Fgy5nNuA1nA0VlM9UKQU3e2ftMQhA2c8Y59c++wUoukwgwAprhOo7bNJNXFkBwic8nFl8QcexTriS2C1dIgxfyXiy4U0455RD7yYs8hnvxyECsfvfdd1G85q3G2ecgxI8++ui4/7polPTs/bhb058Q8pVcT3G7v/nmmyM/tl/geYALe6VrOdaNmANEoq/0+0qCmgUs+u/8889fBI/XSKAtCNCuCSaIx04jJ1701JjVFlB7WSYV1L2sQi2OBCQggZ4ikBdwKXozLqiIMtxdK6W0P5X9ZymQUmcFdVccj8UZ1ogIRD/BqIqmrjgeC7GDKz37W6tFeMf1FrGKVTIFCSua5+x1iN4rrrgiBsRqZCGhmXdVu4c991i5iUyO62R3prRHHIa1xHCr8kSAsmuuuSZakTtTb53JD8d63X333WGTTTapmgeEP302Wd478z7vlUCZCTAGMI6zV5pI+0US8SDwpmHBaoYZZihyi9e0MQEFdRtXnlmXgAQkUCYCeUGdopITuAVhxz7Z7hDUXXE8FpZT3JLnnHPOaD0sekxZq63kaWKHpYQjk4iubZKABCQgAQlIoOcIKKh7jr1vloAEJNCrCOQFdXKV5efVjuQBAPtLiW6MYE3nIjdroU57lYla3Irjsdj/i7WQo1CIjIylNntMUa0KbKWVHCGN5ZIyEayL6NfZc4x7VUOyMBKQgAQkIIE2IqCgbqPKMqsSkIAEykyg0p5dzurkqCREaf44oFQWBOKuu+4az7BO0aSbEdQIXizhBFpiv3Ize5UR0AhXjjXCxY9ozV988UXMKsHVeG6RYFicW8x53LgIciYvRxw1mjhWDLd59rHefvvtYfDgwR2POPPMM6M7bjN7mhvNh9dLQAISkIAEJFCdgILa1iEBCUhAAi0hUElQs3+a6M5E/EXo5s+bRnhuvfXWYaSRRorHBaU9o40K6hT4a4sttgg8syvSlVdeGY+Qqidik8s50Y67IrGPOBsRvSve4TMlIAEJSEACEihGQEFdjJNXSUACEpBAHQLVokrzcyJ4E5V68sknH+IpBM7aaqutwrnnnhsjQafUqKAmgjJn7xIpuisSwaiwtPfv37/u44mkjGW+qxIRsBH2PRWwqqvK5XMlIAEJSEAC7UhAQd2OtWaeJSABCZSQQDVBzb5m9kZjpR40aNAQOccqPcooo/zFfblRQV1CHGZJAhKQgAQkIIE+QEBB3Qcq2SJKQAIS6A4CeUH90ksvhcceeyyst9564c033wzs+9133307LKtYkzmCir3G448/fgyyxT5rLLAK6u6oMd8hAQlIQAISkEBnCSioO0vQ+yUgAQlIIBLIC2r2Tx9zzDGBfc3DDDNMPJOT/dQIZtJrr70Wo2bzewJ/XXDBBVFcE8BLQW2jkoAEJCABCUigHQgoqNuhlsyjBCQggTYgkBfUnD+9xx57xGBjpFlmmSUK6GmnnTb+/6GHHgpLLrlkRxAxrNX8IeiXgroNKtwsSkACEpCABCQQFNQ2AglIQAISaAmBanuom3l4GQQ1VnOCi/3www9htNFGCyuvvHL8uyfSs88+G+65557AfnSCt3Fu97DDDtsTWfGdEpCABCQgAQlkCCiobQ4SkIAEJNASAr1JUOOuvvPOO4cddtghCliikXPG9SGHHBJGHnnklvAq+hD2obP//Oijj47u8Mcff3wYb7zxwjrrrFP3CK+i7/A6CUhAAhKQgASaI6Cgbo6bd0lAAhKQQI5AbxLUgwcPjgKWo7jGGmus8Pnnn8fgavvss0+Yb775uq3uf//993DAAQeE4YYbLh49RoLzwQcfHM+iHnvssbstL75IAhKQgAQkIIG/ElBQ2yokIAEJSKAlBMogqN99991w/fXXh48//jjMM888gTOhP/nkk7DxxhuHqaeeunA5L7zwwvDAAw/E/d+c94ygXnfddcPAgQPj30USluXrrrsuTDHFFGGDDTaI1mT+P/HEE8e8FUm4m2+//fZh4YUX7ngvnLfeeush9qMXeZbXSEACEpCABCTQegIK6tYz9YkSkIAE+iSB5BZ92GGHdRyN1SyIn376KQYoW3HFFQtbhHHTPuecc8KWW24ZnnrqqeiyzVFchx56aDz/evbZZw+XX355+Pnnn2tmi6O7uO7999//i6AeMGBAWH/99esW68MPPwxXXXVVmH/++aObOC7bQw89dBTku+22WwzE9txzz9V8Tv/+/aOQ3mijjYYQ8ghqynjllVeG6aabrm5evEACEpCABCQgga4joKDuOrY+WQISkIAEupEAQcS+++67gBC95JJLwv33398hiBvNBosCb7/9dtMWas7Y5s/VV18dvvrqq7g48Pzzz0cxfcYZZ4RJJ520UJZYJECEs186Wca1UBdC50USkIAEJCCBbiGgoO4WzL5EAhKQgAS6i0A6rovjuTj3OiUiZGMZ/uOPP2pmhcBfuGYjhs8+++wY2Tu5fG+11VbRal4kIag32WSTsNlmm4UlllgiumjffffdUaSzN7qepZwo3sMPP3zYZZddwlRTTRV23HHH+FoENcKcIGlFhXmR/HqNBCQgAQlIQAKNE1BQN87MOyQgAQlIoIQE3njjjWiVXmSRRaKQ3nPPPaO7+MknnxxWWWWVMMYYY4Snn346Hj1VK80444xxD/Zee+0VTjvttDDhhBOGN998M2y77bbhmGOO6ThHux4C8rPddtvFe6accsqw9957h/HHHz8K4xdffDG+o1YaffTRw0wzzRTOP//88Prrr4eDDjooDDPMMPEor9tvv71p63u9fPt7CUhAAhKQgASKE1BQF2fllRKQgAQkUGICt9xyS7jpppui4H388cfDggsuGI+4wsK83HLLNXTEFKL7rLPOCt988010uWZvNkHN1lprrcLP4SxtooLPNtts0RX9wAMPjPuqG40S/umnn0aXcc7BnmSSSWL0cSzUlNMkAQlIQAISkEDPElBQ9yx/3y4BCUhAAi0kQDAzXKX58/3334d+/frFfzebEMK4Zo800kgNB1ojqBkJSzNB0tiXjUifYIIJGs4Obuq4kJNwSe9MmRp+uTdIQAISkIAEJFCVgILaxiEBCUhAAhJoMQGs0+x9nnnmmQORwTlDGrfzhRZaqMVv8nESkIAEJCABCfQkAQV1T9L33RKQgAQk0GsJcCwWR4kRJG3ppZcOk002Wa8tqwWTgAQkIAEJ9FUCCuq+WvOWWwISkIAEJCABCUhAAhKQgAQ6RUBB3Sl83iwBCUhAAhKQgAQkIAEJSEACfZWAgrqv1rzlloAEJCABCUhAAhKQgAQkIIFOEVBQdwqfN0tAAhKQgAQkIAEJSEACEpBAXyWgoO6rNW+5JSABCUhAAhKQgAQkIAEJSKBTBBTUncLnzRKQgAQkIAEJSEACEpCABCTQVwkoqPtqzVtuCUhAAhKQgAQkIAEJSEACEugUAQV1p/B5swQkIAEJSEACEpCABCQgAQn0VQIK6r5a85ZbAhKQgAQkIAEJSEACEpCABDpFQEHdKXzeLAEJSEACEpCABCQgAQlIQAJ9lYCCuq/WvOWWgAQkIAEJSEACEpCABCQggU4RUFB3Cp83S0ACEpCABCQgAQlIQAISkEBfJaCg7qs1b7klIAEJSEACEpCABCQgAQlIoFMEFNSdwufNEpCABCQgAQlIQAISkIAEJNBXCSio+2rNW24JSEACEpCABCQgAQlIQAIS6BQBBXWn8HmzBCQgAQlIQAISkIAEJCABCfRVAgrqvlrzllsCEpBACwj8+OOP4eKLLw7LLbdcmHDCCVvwxMYf8eWXX4ZrrrkmrLrqqmHMMcds/AHeIQEJSEACEpCABJokoKBuEpy3SUACEujrBH777bdw0kknhdlnnz0stNBCPYrjxRdfjMJ+r732CiOPPHKP5sWXS0ACEpCABCTQdwgoqPtOXVtSCUhAAi0lcPnll4f3338/7LDDDmGYYYZp6bObedgll1wSPvvss7DddtuFoYYaqplHeI8EJCABCUhAAhJoiICCuiFcXiwBCUhAAhBASO+yyy7h0EMPDZNPPnkpoOD6jbjfeeedw8wzz1yKPJkJCUig+wj8/PPPYe+99w5PPfVUOO+888Lwww8fNtxwwzDVVFOFI488Mow44ojdlxnfJAEJ9BkCCuo+U9UWVAISkEDrCJxzzjnh7bffDvvtt18prNOpZGeccUYU+2XLV+vI+yQJSKAagV9++SX861//Cu+++27cjjLccMOFbbfdNowzzjjhkEMOCf369ROeBCQggZYTUFC3HKkPlIAEJNC7CXz77bdh6623DgMHDgxLLLFEqQr7zDPPRDF96qmnhgkmmKBUeTMzEpBA1xP4/vvvw6233hoefvjh8Ouvv4Y55pgjrLbaasZW6Hr0vkECfZaAgrrPVn15C/7JJ5+EV199NX4Ihx566DDqqKOGn376Kf4ZdthhwyyzzBL+9re/hXfeeSdayH7//fd4Ddd+88034Y8//ogWs2mmmSaMN9548f/3339/uOeee+IHlWesu+66ccW6SHrttdfCTTfdFFj55t1LL710x218uNlHOuecc8bfdUXK8uD5I400UphpppkCAaGefvrp+Ddln3HGGWOE4zSZeO+998IXX3wR3XHXWmutjslElhvPG3300cMkk0wSmcOYxKr+9NNPHxl/9dVXVYvFvbjQMXmBz9///vfoWvfQQw+FH374IUw22WRh4YUXHmIiQ3088sgj4e67747vYa/rGmusEfr37z/Ee/7888+AOIIv14w99thhscUWi668n3/+eXjuuedq4oYHeUhtpFZZuXa00UaLbYVJ2IMPPhi54j6IaKQc2QTjK664IuYP5lNMMUVYZZVVwggjjBCeffbZusxg9PLLLweEKSnbXvOFIoo27ou8g/bcaHr88cfDK6+8EieUuD+Svv766/DCCy/ENkNfajSRd/Ypn3jiiWHaaaf9y+3wueOOOwJtd6KJJoqi+957743tiT640korFXa9pJ7/97//hTHGGCPelyxMcOF300033RBl+PTTT2Od7b///mGeeeZptGgNX5/Gl2uvvTbmkXZEW6DNZMeOon2j3ljFGEfd0Vdpb6OMMkqsT8ZL0vjjjx/79Ouvv97xM8aMKaecMrz11lsV21yRMZK+8O9//zu2ecZQ2mJ2XKkGjny99NJLsc+msQVGpO+++65jzCHPM8wwQxwTivbDepXFO2+88cbIh3bBOL3sssvGNpTPF2MoYxD1RoC7jz/+OD6e/j3uuOMW4km/ZszlXSSeyc+Ifs94THsg0QdmnXXWWNZqKTtOp+8g3BlnaQOJJf3vww8/7ODLzxnPeXZ+7MvypZ1VarOVvg/cB8M05vJs8k85qo2FKTBgkbaVnk2dcB/flHyb5nsOB9owYy9jGd8mIvvzTWC8zrazIhyqsa80B6GcJL69zDdS4jvFe+kbJGI4rLnmmjFPfLcYp+iv+bGe71n2W0EboXxprlFrvIApbbRIOxtrrLGixw7zJL4z9D3yAmvGj9lmm62m1T6f/zTmUNZ64w7X0v5ph/nyM55Uap/V2hllJUYGngeMFQTCXHzxxTvyXqSd0XZo36RUh5XmjPyefka9VZr/8M2kfmv139Q+6vWPemOYv28fAgrq9qmrPpVTBs8BAwaE+eabL1qb+DDxUdhxxx3D7rvvHlecSXzI+ACxl5N0wAEHhLvuuitceumlYeKJJ44f2WOOOSZOjnD34kPN708//fToDlZEoDCwIlwHDRoUDj744LDiiit21AXCcP31148DfcpTV1RUJR58eBA1RFdeZ511YtkQxbi7sYf0H//4R+Bjj3A988wzwwknnNBRXrjx0Ycb+SchPrfffvs4ATjllFPihAX2iBMmEffdd19813//+98w77zzxudef/31UbjAd/PNN48CCrZcxwcc9gi6LOsbbrghXgdPJhDUx4EHHhhOO+20KOJJ5Puyyy4LV199dfw59cSHif26TIhJ3LfbbrvF95BvJgvHHXdcrHPaCIsmtJ8iZWWSkZ7PhHqjjTaKooE2B8stt9yyI4o1ZeX/q6++euRO20SAc2wTEaYPP/zwusyOOOKIOJmhvSIWaa/VFnhuueWWsPzyy4ddd901tuEiH/HUBqlL+gyCinwlQY3IIA+8d9JJJ224yZLngw46KLZ7JmzZBEesw/RfxMhOO+0U2Nu8xRZbxHqFG+0RgV8vMWlkIYxJM/sgaa8sqpAoA+2GBRcmbfkyL7DAArENdGVK4wuTNPZnIgaYUO+zzz6x3TAGMYkr0jcaGavoq9TfNttsE9tN6pssbC2zzDKxyJXGDPg3M0ZSp/Q1ONPXaPPUPe0+lbse5wsvvDAcffTR4corr4yLIGn8ZhyiP9E+eG7RfljvfeSNMY92T59mwk17Z7EPdknwVcrXbbfdFs4666x4HWUmX0V5whhxxWIDY90iiyzSMaYxNn7wwQdxnCiyl7fo2MULivKt12annnrqimMmCwLUEXW11FJLxfGx1ljI+MBYVfT7W6RNsyjHN4DvE/Xy0UcfRXdu+kE6ZaAoh3rtJ1/f1CvfHOqOdrzgggvGbw11yvdszz33jHWKcNxjjz3ityd9H1K/y471/Ix7WaRgvMCbhvG66HjRSDur1I5477777hu/mfW+AZXyD7/OjDvZ/p+dh1RqZ3wHttpqqzjXoJ7JD3MDrmUOxP+LtrN6c8b0beFdzH84DpK2Tr/le8J4lcaqem2oXv8oMgbUe4e/Lw8BBXV56sKcZAhgWUiCCIGYEh9LLC18rEhYyphEIhpIfMT5aKWJ/u233x6DFDHpTkGKEKKbbLJJtDQj6ookrG0IGlbGk0UOIcfkFOsfAiG7al3kmY1ck+fBpJN38lFPQj6JJ6wp2f2j5BOGLAykPWRwY8JHmZLoSPeTLz6yTHAQwkykEWRwnX/++aOghj8TB8QuEyyezXNYNaYOUsRnhBSMsa6md/N7JppJCCX3YcQ0kxISVrC11147ToiTSzET4SWXXDJOPrB6YoWh/Pl885GivkjcW6Ss3EObOf/88+PENOsqzLOoZ45kQiDBllVyJnWsVGMpRDyxcICQROgVYca9+fZaqU10xkKdJgG091TPqT0wGUllaKQtci2sELrUD20jmxBMCJi55portgsml4hM3sU7H3vssbgolayU1d5NPrkHAc79tAdEDm2vVhnS7+Cb2lOj5St6faXxhTGCvDLhY9Eg9d16fQOxUHSsok0wqWeSyYJGvm+S/2pjaKNj5MYbbxzOPvvsKEap93TWONYl2hR9Iy1y1OLGvUcdddQQY2ilvlmkH+Y9RvLvReBsuummsZ1lx/g01jBmpkjw2XxhBaV9wpNFkOyEtyhP8pLGPTxA0lhMuzz++OPj4lDRIH5Fx67UJ7N8k3Cm/zF2pf5fpM3m34u4RPyx+JrEF8+vNRbSXrDIt6pNs7jJ4i7fLeomJb5VfC9OPvnkuEiSb2fVONTr45XqG2sl/YFvLO999NFH44LhBRdcEL0rUiI/XAczvCLycxM8WVi0wZsB0Y1gS6noeIGXRdF2VqkdJRG6wgorVPQyyvOp9K0qOu4giFmkxrKcXYQt0s6wILNowjc/zS0oN20BbgSeox6KtrN6c8Y0n2BhI5vXVC+8t8hCbZH+wbzI1HsIKKh7T132qpJUm7xggSWxik5icMR1DcGQ/2gxoWYygdtOdmBMk3xcjljVxFJYLx122GHhiSeeiBPLJATefPPNsN5668VJBUKvK1OWB5MaPiyINiaA2Y844oP85Ad8ROKxxx7bMZktMlFjAsgkH1GKZTP/8YQjYpMVY1hWWgBJK9tYstNiBKu2CCtc5PkgVrKiMllhkpJdwOADBXNELR4DCAnaQSVBTTuBGS6/RcrKs9kTjDjk3dmJdFrdx+rNggKWVxZjsgs9TOB5Bm2OVfsizHDVLSKoO9OuqDPqBet5WnhJkxFEUFqIavQd9Cf6XZ4VbYafzz333JEhQpgJCP2j0XdRr7jfY2nGtRwhcNFFF0XX/7QohkitJJrhSsrWUaNlrHd9Gkfy4wv5pn0jmmjf1caybN9A8Jx77rmFxyregYDYbLPN4nhUdGLbzBiJFQsLIP0tW9/16iDPr4igToK3Xj+sN6FlXKLNpcW/lJfEnHaV2lLKF38jpmmzWOGzIof7GxHUXE/QPhaA8LShLTB24WLdyBFzRcauNFblFwZY0EEIs/CaFk6Lttnse1no5BksnGQ9ulhQqTUW0l7om0W/v/XaNAuVbPnI12neU6UIh3p9u1J9M74jgpkz4PWABxjjC/OCvKdOsm7zbSTiOB4OaaxnDsHCLd9utjrlj/crMl5kv4tF2lmldkQZn3zyybh4zDaReqlZQc33nvkH3gTPP/98VUFdrZ2xUI3oZ7Eo9Xv6Mdsc6KOI9EbmebXmjMnbisV+vJ+oV1zis+2hqKCu1z/g7tGO9Vpde/1eQd1e9dVnclvto5IHwGDLXkHccPKTRYQyE0FWR/mo5feKMhDjylzv/Nw0yeMDmD6OafWRdzLRyE++8vlExCCA0/6d9HssTEwS6qXEA6sx7pK4mrPimz1vd/DgwXFPEcIjHyiKDwPiP01G0gcWax8TAxJ7qrAu4gGQF0r8vtKkPeW7Vn3l3532OvFzVmgRRUww+KAyQam2QlyNUSVBnb22SFlZBcdSgADPWth5Trofa+Oiiy4aRXXW4lOr7moxS+0VsYs1DesKbRU+LBBV2ptcr53kf0/EaxYzknjg91hPWHjB+ttsQLFqgjr//uRpkCzLjeaf65Nw++c//xlFOZOQemUoKqjxLsBzgv6UTbjYYxWplVKbx1paqb800jfuvPPO2KaKjlUwQeQwviGoaglqAnJgPQAAIABJREFUPGfSNgnyhEcP7Z06LDJGYo1j7EC4442Stg2k8iGy0laNWryKCGom30X6Yb2FEkQG7tqIyvzxabQN+lwSJeQLwUmsB/oeiyHURd4Knuq7Fs/s9gcENGWhb2MlZ4EQTnhuFE3NCmrKgQcJHjyIkCSoi7bZ9F4m/SxgsrCKoMl+q1KbqzYW4kXVyPe3XpumThkX8QLKt7dsbJVsO6vGoQj/bH0zTvINRxQSH4HvJt8dypc8abLzi0qcaXcsrlD/LNqwaMT4jLU6mxr5lnJfkXZWTVAX4ZCuaUZQs6DC2E/foi9mvQez39Za7Sw/f8jnudF2VmvOmPovgp1xgLESYcy2GrYvsBiS9eor8u0vOldopC68tpwEFNTlrJc+n6uigvqqq66Krr8p+FB20OeDxQQ877rTKFzc1nDhxFKDC2Gl/b31nsmHnQkDf2cTeSyyjybxwKqLAODjRH74WKW9Y2mCw+oqbnHZxEeJyTBiu6jVNp+vZgU1YoPJGHvdyT8r/Nddd1101WJilAQxLl1MlJPLLpO4Int8iwrqeu7tTDxZTMh7LaTJCEzZT4UYhWURi2sRQZ2dZNC2+GinOk7ugvXaV6XfV9s/jZDA4luEbbX3FhXUXMcEuDPvqiTKq+2fJr/JCslCWT3hxbWISxbIsgl3SjwIaqW00AbnrOdK/p5aY1nqG/RnrDhFxyrGJPbpMqEnNWuhLjJGFhVh9dpoEUGd3lWvH9Zz5c+Pd9m85beccC2LovQLxCPuxEzw83vDG7VQpy1B7FXF1ZvFSsaNtHe7Hq+s4Kg1duUt1LwLF1gWaxEF2a09RdtsGvNgwYIA7ZRFiDRmk7e0qFVtLGx0YRSrLuMEbZq+m2/T9YRV4pnaWS0ORdhXqm/EW4pJwdYj/sCYBcusMK7Ujml3eE5QRthg6UScs12okss3oj0/fmW/pcnjqEg76wlBTZwVvu8suLGwU0mQF2lnyduEbWLZ+DWpDhttZ3iQ4VGXFpOreYmleR57qalf9uwzRyhqoa7XP4q0Qa9pLwIK6vaqrz6T2yKCmkGRPbwbbLBBx8csPziyqs0+4KyLFBAZhLHWIkbzFpc8ZAZ0PnpMiLAaIgZx/SI4StFI4Z2tuDyPtC8sK0xxgcIdHGtUVuzxYUCgMclCgGNxasTykfLejKBOHztcoqkL9h4jSOGZ9sGlSR7u23ywCHbG5ISJFdbVrEWnUr21QlDTBphUYyHMi6PkNo3gwaMBaxOLOEy4s2ea4oaOQEnbEaoJnfzkPr9qT0RvrOFYY+oJh1rtKu2fZjEosU6LFUxemXAyQcadjv/TlvAYoD8lbwUsC/wbax+Tx7R/kkkJ7T/v6pjNT/Zdaa81q/3UKdZfAtIVSYhnFo9SH663Bzy1ByZ0KeBekfc0eg39igku40Jy603PoL/SHvBoqDaW5fsG7sBFxyqY4KaZ+kazghqLTL0xEo8MtrwwfmQ9HShrtpz1+BUR1Ekc1OuHTNBrJVxLcafFNTc7Ca80VuTzlfZ75sVOo4Ka/OH5gPcUk3Am5PStRlIj43SytFNftEsWKPP3F22z+ftSUDr2MWNVRSSl/bu1xkLGiaJtmq01uNzjDVFp7Ex1ipdY3uWfbSaMu/SJIhyK1EG1+k7PZ4GYsZqtGvkFw0r1lp+bsGDMYgWCLQUvS32q0vap/HiRFfD12llPCGqs+cxDGIOzLu/Zb0aRdpYs8PSj5KGU6i/VO4E7i7YzviMI/eS5Uk1QMw6wD55vFfXDfvdGBHWR/pGdKxRpk15TbgIK6nLXT5/NXT1BnSJuMmgh0FLKD44p+jSRVrPu0bjD4XaVvbcabCYnDzzwQBQVuO8gohlos2KqqyuqEg/KjlAiP4g7xBwTez4YTHrSvigmQURIRqAml71GJmqNCGqOnYFXssIw0WdvMoKKxYu0H4qJbhI7yQLJvmTc2HF/ZW8oLvK45Wdd6ivVWysENVYePqBYWxBvCCFScu1n8SYFVWMixH5qXG7TR5kJJ3taaRfZRZZmLdQsOCBw2efMHj14IOSLRhdNE1IiPpOvxDqJBSzttAcWWBAeTA6ZiFNGykXfYK8nkxRcGZlUZKPrU2f8nmuzEbaZENOn6CuIPSYi1Cv7+klMpmCWuCGw2a+KJR4rXKU+xaSc+7mXgFgpOBEWhkoLDvQL2jvtJwUv7Kr+mcYXeLIAwsSRsQmRjbWT96e+W69vFB2rsIgxgadOknWyM4K6yHvT5JK9imkMyZezHuMigppnFO2Htd6XFhzZDpQdj2i39CX6RPL+qJQvrGG0x6wHUDOCOm1XYCExv+hSjxe/b2ScTkKPb1QavyrdX6TNVroP7wnELgtwyapabyzEI4tvVLXvL0dDMTYxxrO/m8Xe1GfzbTrVKd+QrKs0wo3FztQfinKox79SffOtSVu3aBv0AcrHmIfYSv2fRVkW4rP5zM9NuBdPIdpF1vJfdLzI5r9eO+sJQZ0f72pZqLMeGPl2hrdCYsTWMBaKSNl6x8uoVjvj+8yWC+qD7yrfaWJxkCrlK/UR3pU8VVK9FLVQ8+x6/aO7DDL12rq/bw0BBXVrOPqUFhJgko07I1YRLMIIMlyFk3WMCRcTnptvvjlO8tPeJawbDJpMwJloY8VgJZKBl0GRwQuBgWWaiSjWgnp7n5P1lL3PWPoQH/ljglpY9IqPyvNAgBCoibzxb9xFyRcfJdzAsABiwWL1mz2iuIAjbJjU8MGHH9YwRA97RRGRBM2BC0KXxMSZ/dh8dHg/kcwRCUwUuB7rDcE60kcpfWzYk0ld8XsmkVi/WMhI72ZSxM+YAOHOBkv2frM/naBpTHL52CG4WBHmZ9wD+3TmNpM6hBcil6AqWC5w08bKDA/ylfbGN1pWrCTpaC72qrOlAGsMLJN4SUeRsQeZvDBxgDeM03FA9ZhRd6yus9AAJ1jAkpV2PA0QzixAYMVlAklbRbgy8crvuavW/pg80CaYXNOXEKKUD3bUJ/VE3vmbCRntiCi2iFfywf8pI67P5JM6TX2Q62EC76xoJa+IciadtCeezQQX8c0xRpSBdpWCsaTJU2qnWXGeysVkiX7OXnv+4JXCAgDCodIecMpI/yfvKSJ1V/ZR6o9JGXlHWONhwUQM4Un9Fe0baZJYbayibugrtHUWnrL7SOHO0TNYcPBuQJhwxE8aQ6kn+hSCkrpkgg0jFjuo0yJjJIH+eB572TmDmHLS3hFYtYLr0E+xoFFvacwm0jUpPw6xCEP7LNIP69Up78V6mBYDsHSxJ5LvCfmvli/GIhYl4cmYgnhkYYv+WpRnNm+Md4wH2ZMX6uU9LSwUGaf5zrFw0AjfWm2WtlGpXvg5/Zh65xtAdGtc8/l/rbGwVtticYhjqBCjnMmMKOYbguWXcYPFENo0v6fO+BbQ7znxgUUzvhG0Lb4x7G1vtJ1Vq4fsN5cYIyzCIPhxe2cvLd46WOZTn2VBgP5FXdDGGN9hxbGB2bE+2+9Y8GbBkjGacZIxjn7B2eyUt963NJ/3au0s/w1k7Mh+u+u1xUr5T3vK83XEt4mFhCL9hHgwRdsZ8Qz4HjF+kH9ENvM86iUZDmq1M75niFuCZTImswAC5/QNTvVCudLRo3jkMB9iIRtBzvyH9sj3jvaWxqpa/IrMFerx9/ftQ0BB3T51ZU7/HwEmr0wYWdmutP+YVWSOq2DSn86w5lZ+zsQdAV5PSLc77LQ3lHIw0ejqaJLZ1XwmG4igWu9mYsSHmslJvb2qTGS4lnqr557fqnor0la6kzEMsGYwmSiyoJPdP83Z6YiHLGsmE6TEPlk4mKAgeBHFTFoQXflgQdyXXEf5d94Nj7wyAUn9LNU1XgvV6o+JGYsp1QKxZVnjwcBCS7V92UzSmJA3KmA623aqtZlG+0a1sQqLHQtaLPhkj3VL+U7B/hDMLKY0Y/0o0u5pO2wDIEhZUbf9ZtkWyU+9Z6f4FUXGmnrPaub32WPkmrm/K+9pBd80HtQb86u9i58jrhoZ39OYgugsEoOkKxmmZ7fqO9XMeEEeytzOWsW/SF+u1M7S94P7u2Pcype3O+cKrWLtcxonoKBunJl39CABBktWP7Hg1bI+sX8UUY0gKMsHtwexdfmr67nod3kGevkLcGPGMoNbW5FFhUrnT9dChMUK6xBeC1itEcl4QWApYRWfyTLW12xiVR/3ePZiVxJ4RasEsU9fxeKUP5saF3LEPdZCLAPpTFIs1dktHOldKWgQ7teNRFMumtdmrmtV32DRgYXEWpHZ8dKhDrFStyJKfDPl7ev38I1CXLGQiVcBbZu22kgwsr7OsC+Xv+h4YTvry63EspeRgIK6jLVinqoSYCWbfTRMvtkzXC1xHVYaJtb547LE23oCaRJABPGsV0Dr39Q3n4gbHanoMVeVzp+uRQ6LD+5sCFpc6Nhnhgv6yiuvHF3OcXvLC4IUkZwFq7R/sJnawQ2ZSMicaZtPiEhcQXG7xTJPUCzcOvMRmNN9RLHHFZBAP2XxQmlV38DlccYZZ+zYVlCNdT7oTjN14j3NEWBxCBfeN954I7ZV2iNuv0X7bXNv9a7eRKDIeGE76001bll6CwEFdW+pyT5SDlx2sELhqlrLjZnJPq6JiICudkvsI+irFhOxh/WUPUy4VbKXlP11WDpNnSeAtRnGiNaiIpH9dAiwfFTmernBsoaVE5HMv/lTyyWfvogLMnvJi5xFnH8/fRTXbcpWyYJH9HEW0NgT//DDD8co5Ox/q+R1kvbQsReRfe9lSK3sG7Bmf3G9NoDlCnf9Ip4MZWDU2/LA/l6ENF4b1EEj/ba3sbA8jRFoZLywnTXG1qsl0NUEFNRdTdjnS0ACEuhmAogqhHG9/emtyBaBgQj+ROC0ZvbttiIPuILjWsuZuylwWiue6zMkIAEJSEACEpBAPQIK6nqE/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PXXX+OLRhpppDDTTDOF3377LTz99NPx76GHHjrMOOOMYcwxxwzff/99uPXWW8N7770XvvjiizD55JOHtdZaK4w88shDZPTzzz8PN954Y/j666/Dp59+Guacc86w7LLLhn79+oVvv/02XHvtteGjjz4Ko402WlhmmWXCAw88EL777rswzDDDhKWWWipMNNFEHc/78ccfwwsvvBDvG2644eI9XPvTTz/Fa0YfffQwxRRTxHJwDYk887MffvghvuePP/6IPx9//PHj9a+//voQZZ5yyinDW2+91XE/+ZhmmmnCeOON11Fmfs/zpp122rDCCit0lPnnn38OTz75ZEd+KtUYz5l++ukDXK677rr4Hv690EILhQUXXDByIcHrueeei3n729/+FmaZZZYw7LDDDvHIF198MXz88cexjFNNNVWso7fffjv8/vvv8Trum2yyySKPxAhu1CHsTBKQgAQkIAEJSEACEmhHAgrqdqy1PpBnBO+AAQPCfPPNF/bbb78w1FBDRWG33XbbRcG3zjrrhBFHHDEKtH/9619h5513Dv/4xz/Cn3/+Ge6+++5w5plnhhNOOCGKT9KDDz4Y/3/44YdHYYeYvfTSS8NDDz0UjjjiiCgev/rqq/h77t1nn33C9ttvH39+7733hl133TUcffTRUWimxLv4GUJ2uummCy+99FJYc801w5Zbbhm22GKLmGeuOeCAA8L//ve/+L5xxhkn3n7ffffFcrAQgHgnVSpzuv+uu+6K90888cQBsXzIIYeEVVZZJcw222xRvJLvDz/8MBx55JFRVCOM991337DnnnvGey688MJw7LHHhiuuuCJMPfXU8VmI8a233joceOCBYccddwz9+/ePQp1/I+ZhmoTzl19+GQYNGhTLeNVVV4UZZpihg0P63QcffBAuu+yyuKBBSjx22WWXsP7668efIf7hyoLEKaecopjuA33ZIkpAAhKQgAQkIIHeTEBB3Ztrt43LhiBcd911o6BGMCP0ELoI2jnmmCOWDFGG+Bt33HGj6MaCS8Iqyj2//PJLFJ4I8U033TSsuOKKURSmhEUWQcnzEOoI4IMOOiggXi+55JIw4YQTxksRtccdd1y0YF988cVRkKfEz7FyYyF++eWXo2Uc8U3eU+KZCGqeOdZYY8Wy7LbbbuHUU08N//3vf2MZSfkyV7s/XYfoPeaYY8III4wQnnnmmbD22muHc889N8wzzzwxLzfddFMUxZSLdx911FFRUJNXxC//xvLOwgX5RnyT7rjjjvjvyy+/PFqbE2uENyJ5gQUWiNx5Lumee+4JF1xwQRT0qYz8vBIPFic22GCDsPTSS0emLIqYJCABCUhAAhKQgAQk0K4EFNTtWnO9PN9ZcYl1E1GKCMXlOSVE5Oqrrx7FdFbA8vusRfadd94JSy655BDiNQllrMcPP/xwuOiii8LYY48d35MVv+ldyaKMoM6+6+STT44W6kknnbSQoMa9+ayzzopiFEt2M4Iagf/8889HV3hcyLPiFdHLwgEu5c8++2xYYokl4u/zghr3dMTtIossEnDXxoqdrPmUf4011oiCPLt4gTUe6/Z5550Xzj///DDBBBNEazmsWcS4/vrrawpq3nPzzTdHV3ks/wrqXt6JLZ4EJCABCUhAAhLoAwQU1H2gktuxiElQ4yKMO/UjjzwSNtpoow5LMmUaPHhwWHzxxcPtt9/eIRxTWRGQ6623XhSsWFVx67766qvDzDPPPAQOBPQ111zTYbmtJqiTtXW11VaL1m8SFvATTzwx5gvLcxELNUKYvcZYv+eff/6KgnrUUUeNVu+UcAv/5ptvhhCrWLmxICN+cR1HXJP30047rcPinS1oXlBnf4erOaL4lVdeiRwR28cff3wHE67FGwBBjRV89913j2xXXXXVKOzZK43bN4sS1SzUK6+8crTIswBCXZAU1O3YM82zBCQgAQlIQAISkECWgILa9lBKAklQEwALt23EMHuCse4iIEmISUQpwhKX5byAxAKM2CbYV/o37tDZhAi94YYbOtybqwnqxx9/PFqicefG3ZmEiMQNnT3BuF3XE9R77713DO6F+zlW8WqCOrm5p3zm84Qg33zzzWOQtLRnOr2bfcnJhbyIoMZqzIIA+7HTnmm44gqf3MOToGYP9lZbbRVd31moYDEBqzSLGrjJVxPU8GJhZOGFF47u8omfgrqUXc9MSUACEpCABCQgAQk0QEBB3QAsL+0+Avn9xATeYr8w0ahxOSY6NXt2cQfHmptEGjnEJRoR/uijj0YBjgUWF2YCd+EOnVLag83/k7irJqixvCKmEZBzzTVXfARWc1yr0zNrCepzzjknCnLyhQU6LQY04/J9xhlnRBZZi3tyf4fNZ599Fl24k7s2ea1koU57zQnYlt0zzh5qyoqgJn+4hePejWAeOHBgLDMinIUErNlYq++8886Yp0oWaoKk7b///tH6XYl597Uq3yQBCUhAAhKQgAQkIIHWElBQt5anT2sRgUoBurAIY5klUjaWWdyciSqN8ENkcvwU6f333w8bbrhh2GabbcJKK60Uo2Aj9rBUI5zTcVqI0M022yywD5ojtEjJBZznItpJCHLeO/fcc3dYcQlohjWYIGcpcnctQY1befaZnRHUlAHhfOWVV0Z3eBYQzj777FgWrO3kDUtw1lJdSVDjsr7HHnvEvdYpAjms2JPO89lDzd5xFixgy8+xsnNUGXvPcUUnGBkRv7nu0EMPrSiocfPmPUQMrySoyT97suGJxX/22WdvUSvyMRKQgAQkIAEJSEACEuhaAgrqruXr05sgwJ7cf//73+Gwww6LEamxhBJZGqHIv7HMYnHGiooVFqsx50vjSs0Zx7iAc6wWltUUiZrgWUTAxsV54403Dm+++WYUhLg2zzrrrB25TIIaN2bux62a47a4BsGK4Lz//vvjXmXejRtzSjwTwcnPNtlkkyjIOQua+xHbRM7GSsvCAAIXYYxlnSBnY4wxRoyunS0z+70R/dn7iY7NQgLvwY2avzmbm/KxkIC1mcUBnoslnPK+8cYb0VKPW/YOO+wQFltssShaORuaY8fYE03EcBYNyANR0wlYhms53FmUwL2bfdZ4BHAMFnWEtwD7yXFjZ881AccQ2uytJm+4hrNfevnll48u9xynhcUbTwESIhvO7D9HTJ9++ulRoGct6000H2+RgAQkIAEJSEACEpBAtxFQUHcbal/UlQSwchK4i4SQTEI6/07On+YYreGGGy6MMsoof8lS1uUb4YpAR3im85gRxrgvIxyJeJ1/T4rAzX5vLLZYkLsqYe1FuJK/4YcfvlOvwXX7119/HaKsnXqgN0tAAhKQgAQkIAEJSKAPEFBQ94FKtojFCVTbQ52egKs2FlmsubUSLugzzjhjxQBhxXPjlRKQgAQkIAEJSEACEpBAmQkoqMtcO+at2wkgqNkPnPYU5zPA70gLLrhgzbxxHW7Y6Rzobi+IL5SABCQgAQlIQAISkIAEupyAgrrLEfuCdiDwzjvvBI6Feu2116LrM0G4iF6dF8S4WQ8zzDB1XawJ+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uf0svAQlIQAIlJPDUU0+FCy64IMw333wxd5deemlYcsklwwYbbBBGHHHEEubYLElAAhKQgAT6JgEFdd+sd0stAQlIQAIlJfDhhx+G/fbbL+y9995h0kknjbl85JFHwsorrxx23333sN1224WhhhqqpLk3WxKQgAQkIIG+RUBB3bfq29JKQAISkEDJCTz00EPRGj1w4MBwzDHHRHfvTz/9NAwYMCCMNdZY4cwzzwyjjjpqyUth9iQgAQlIQAJ9g4CCum/Us6WUgAQkIIE2IfDjjz8GXL7HG2+8MMUUU8Rcv/baa2HttdcOCy64YDj88MPD8MMP3yalMZsSkIAEJCCB3k1AQd2769fSSUACEpBALyBw7bXXhp122ilccsklHfuqe0GxLIIEJCABCUig7QkoqNu+Ci2ABCQgAQn0RgJ//vln+Oabb8KDDz4YhfSOO+4YZpttNvdP98bKtkwSkIAEJNC2BBTUbVt1ZlwCEpCABHozgY8//ji8+OKL4bPPPgu33HJLWH755eOffv369eZiWzYJSEACEpBAWxFQULdVdZlZCUhAAhLoiwQQ1uuss078s/POO4dhhx22L2KwzBKQgAQkIIHSEVBQl65KzJAEJCABCUhgSAI//fRTFNJ33313uOqqq8IMM8wgIglIQAISkIAESkBAQV2CSjALEpCABCQgAQiwb/rCCy8MgwcPDvvvv39HlG9+d9BBB4V99903XH755WGttdYSmAQkIAEJSEACJSCgoC5BJZgFCUhAAhKQAAQ4MovgY5deemm47bbbOiJ6Jwv1RRddFG6//fYwzzzzCEwCEpCABCQggRIQUFCXoBLMggQkIAEJSCARIKI3wnrQoEEdEb3ff//9MHDgwDDJJJOndrWqAAAHIElEQVSEk046KYw66qgCk4AEJCABCUigBAQU1CWoBLMgAQlIQAISSAR+/vnncO6554ZPP/00DBgwIAw33HDh5JNPDl988UU45JBDwvjjjy8sCUhAAhKQgARKQkBBXZKKMBsSkIAEJCCBLIHvv/8+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AerR6EWbttU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100" name="Picture 4">
            <a:extLst>
              <a:ext uri="{FF2B5EF4-FFF2-40B4-BE49-F238E27FC236}">
                <a16:creationId xmlns:a16="http://schemas.microsoft.com/office/drawing/2014/main" id="{1029E4D0-2170-D849-8F9B-BAD83B09D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5349" y="3535218"/>
            <a:ext cx="2641600" cy="2641600"/>
          </a:xfrm>
          <a:prstGeom prst="rect">
            <a:avLst/>
          </a:prstGeom>
          <a:solidFill>
            <a:schemeClr val="bg1">
              <a:lumMod val="85000"/>
            </a:schemeClr>
          </a:solidFill>
        </p:spPr>
      </p:pic>
      <p:pic>
        <p:nvPicPr>
          <p:cNvPr id="3076" name="Picture 4">
            <a:extLst>
              <a:ext uri="{FF2B5EF4-FFF2-40B4-BE49-F238E27FC236}">
                <a16:creationId xmlns:a16="http://schemas.microsoft.com/office/drawing/2014/main" id="{EF98E5A4-3098-C541-BEFF-98998AD6B3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163" y="3330287"/>
            <a:ext cx="7439758" cy="3051463"/>
          </a:xfrm>
          <a:prstGeom prst="rect">
            <a:avLst/>
          </a:prstGeom>
          <a:solidFill>
            <a:schemeClr val="bg1">
              <a:lumMod val="95000"/>
            </a:schemeClr>
          </a:solidFill>
        </p:spPr>
      </p:pic>
      <p:sp>
        <p:nvSpPr>
          <p:cNvPr id="7" name="Прямоугольник 6"/>
          <p:cNvSpPr/>
          <p:nvPr/>
        </p:nvSpPr>
        <p:spPr>
          <a:xfrm>
            <a:off x="367470" y="1057016"/>
            <a:ext cx="10186230" cy="75273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61079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9834" y="299103"/>
            <a:ext cx="10515600" cy="786214"/>
          </a:xfrm>
        </p:spPr>
        <p:txBody>
          <a:bodyPr>
            <a:normAutofit fontScale="90000"/>
          </a:bodyPr>
          <a:lstStyle/>
          <a:p>
            <a:r>
              <a:rPr lang="en-US" b="1" dirty="0" err="1">
                <a:solidFill>
                  <a:schemeClr val="bg1"/>
                </a:solidFill>
              </a:rPr>
              <a:t>М</a:t>
            </a:r>
            <a:r>
              <a:rPr lang="ru-RU" b="1" dirty="0" err="1">
                <a:solidFill>
                  <a:schemeClr val="bg1"/>
                </a:solidFill>
              </a:rPr>
              <a:t>ногоканальное</a:t>
            </a:r>
            <a:r>
              <a:rPr lang="ru-RU" b="1" dirty="0">
                <a:solidFill>
                  <a:schemeClr val="bg1"/>
                </a:solidFill>
              </a:rPr>
              <a:t> представление изображений</a:t>
            </a:r>
          </a:p>
        </p:txBody>
      </p:sp>
      <p:sp>
        <p:nvSpPr>
          <p:cNvPr id="4" name="AutoShape 2" descr="data:image/png;base64,iVBORw0KGgoAAAANSUhEUgAAA9QAAAVqCAYAAAAPxDa7AAAAAXNSR0IArs4c6QAAIABJREFUeF7s3QWQ7Mb1/n2FyWFmZmZmZoeZmZkTh5mZmZnjgMOcOMzwCzMzJ37ro/qf+8qyZqZHu/d6995HVS7bsyOp+9unD/XpnkMccMABB3S5QiAEQiAEQiAEQiAEQiAEQiAEQiAE1iJwiATUa/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MMfdt///vebn3Xc4x63O/3pT9/8/T3hi3/961+7j3/8491vf/vb7hrXuEZ32MMedk/odvq4mxL473//2334wx/uPvvZz/Y9vPrVr96d+tSn3k17m261Evjf//7X/eAHP+je/e53d5e+9KUjE63g8r0NE4iN3TDCPCAEQmABgQTUEY1NIfDKV76ye9nLXtY94AEP6M585jN3Rz7ykbt3vetd3VWvetXu0Y9+dHe3u92t+8c//tH94he/6B760Id2JzvZybqHP/zh3aEOdahNef92fMgBBxzQ/eQnP+ne9KY3dW9+85v74OPCF75w97jHPa473/nOtx27lDaHwA4C5PtPf/pT98Y3vrG7xS1u0X3sYx/rLnjBC4bQHkjg73//e/fpT3+6e8UrXtHtt99+3Z///OfuTne6U3eve92rO9KRjrQHEkmXdwWB2NhdQTnvCIEQQCABdeRgUwg89rGP7c51rnN1l7zkJXc8z2rrhS50od6JusENbrDjcyvZz3ve87p99tmnO8IRjrAp799uD+FgPvGJT+xe/OIXd1e84hW7K1zhCt1ZznKW7njHO153yEMecrt1J+0NgYUESg8koN4zheTzn/98d+c737k7/OEP31fenP/85+9Oe9rT7rG6f8+Ugl3f69jYXc88bwyBPZlAAuo9efQ3se/PeMYzuitf+crdSU960pUBtdWJZz/72d3tbne7fiV7T7ys6L/nPe/pV6MF0blCYHclkIB6dx3Z1f361a9+1d3xjnfsrnWta/XBdJKFq5nlG5tDIDZ2czjmKSEQAm0EElC3ccq3lhBQym219ba3vW13zGMec2VAvej7ewrk3//+99097nGP7j73uU+/UpMrBHZnAgmod+fRXd4321m+9a1vdfe+97336O09e64EHDw9j409eLjnrSGwJxNIQL0nj/5O7vuiku96rf1N3/zmN7t3vOMdvbMl0L7a1a7Wne50p+sOcYhDdP/+97/7vzuky2V14yQnOUm///ob3/hG98tf/rL//BjHOEZ3ylOesv+u1e/67ilOcYrub3/7W79v20E4LqvBDkT7+te/3j/fCvlZz3rW7tCHPvSBaNTzvfNUpzpVd4ITnKCZlnfZL/jJT36y+89//tP985//7G50oxv17XZ9+ctf7vts5eYtb3lL37+//OUvfXCt/NueQve8853v7L7zne90hzvc4frV/6985Sv9dz3zYhe7WHea05ym51SXv9mLjYH/vuhFL9pd5CIX6e93eSdmODswyj8cD/u2h9+rcXFokOs3v/lNd+1rX7svSfe+P/7xj91Xv/rVncZvDHodOTjTmc7U3/6Zz3ym++AHP9gd5jCH6dtshYzsuDzvi1/8YueAGpexNcbf/e53DyIrGP/4xz/eceCesTnb2c7WP1dJITnC2/8f9ahH7ccRX9fRjna07oxnPGP/N+9ypoA987/73e+6k5/85N11rnOdg+wfdVjTa1/72v5Auj/84Q/9QV7FvVkAu64f/7e97W39WP3617/ut2PYVkAWhu32THPP/NH28VzRh//7v//rmbmU7WLlEMKaa+7HybxyVV+tTuqHd97kJjfpnvOc5/Rz+F//+lc/F8hw7Z91cJkzBMgkefQ9bM1fY6pMuOTYO1bJqHebO9rtWUc5ylF2jLczHvx/XebrKnmZ0kOei4M213gf+9jH7g/cKl5HPOIRe7Y+W8Rr2VgN2/jRj360+9CHPtQzo69so/G+lms8h9xz4hOfuJfNcR+0mR5RbfS9732vO9axjtV/x4Fy9NAwabqs7bg86lGP6nW6/37f+97Xy5rxv8pVrrJDz5t3b3/72/vPz3CGM/Ty9alPfaof+7GcaHfLeG3G/DZvXvOa1/Rjac46QI1s6kurPLBB5LDFLplDZGqjOmAj+nnZeNJdxspFbuhBLMzT0nk+N1/piS984Qs7PjemJzrRiXq7xq6wgWSYzig9yM6wK8suzyaPq64WG+sZP/rRjw4i/6Wz/X2sK40P3Y0T/bzoojf1WTJp0bxf1Yfh38ftwHevvfbqv2K8S9/UljG+Q+t88oxVMucsjBrnevf4vSW/9D8bZgz4ZuYAHeA+PswqbvQzm71MJ495lB3xbvqWrA19I/0z1q7S/fpEl4zt1yIWZLzs/Sq7OWTRYvfXkYV8d+sSSEC9dcdm27dsVUC9//7790Hjfe97395ZFsTe6la36h75yEf2wWBdDjt7whOe0L3uda/rnTDXvvvu2z3/+c/v7N1muChPTrYDz7z3Va961Q5n8yMf+Uj/PIrt8pe/fH+/QNJBSRyj17/+9X3gU1f97Wc/+1n36le/ujegrReFzonkCN7sZjfrnYaf/vSn/Yq0Enft0D7Brf46xO3c5z5333YBoL3lT33qU/u2M1gvf/nLuwc+8IF9QOK5EgDFSUDOGdF3bX7Ywx7WH/4mcNQO/824eLd2KIHzbsyq1F7bBPvnOMc5eu6Mi8BHQHK/+92v3+fIITBGDpS63vWut+N9O4PfMs6tcvDWt761b7/2cYA+8IEP9GxsM6iT5RlSQZx+OTSvDoErWRHcSTK4OIYOT/LdS1ziEgcqWzVuZFOgQTbJk+SDsVaxYWw41A960IP6cZga6wpEvdMYP/OZz+xlWnDr4CbjPJwPq2RRIocMPeYxj+nlUF/NB0GKsed8rDNXBBbXv/71+/F/8IMffKC5hq1nc2Bc+mq/rOD91re+df/Zk570pO7+979/37e73/3uOz4ji2TNvYL5L33pS/2c4RQ+61nP6h1zcmx1k6NOPrVdQqlFRsft1mft1RZjVuPbIi8aPSV/U+O9Dq+WsdJfFUCSYRiYk/qBwdOf/vQdiYxVctHah29/+9u9rJKfSlBpg7Eno87EIFer2m7ukTdjK0hfpE84qpzY29zmNv281S/yLljT78997nMH6mfLeG10ftOxt7/97XsG5z3veXs5xITMlA5slYd15tpm6YA59m3VeJp7ghC6xTg9/vGP74MkiY+73OUuvfj5m7EmL3SevuPGntVcptt8n25kk7zX1idJEHJtvht732GPnvzkJ/fPU9ElidRysGGLjS29W3P4nve8Z3fjG9/4INOoxq90nYSSucBuCv7KZjgj4gIXuEBvxyXKyT4+Uz5Jy1wdf6dVjgSb68ynVpkzzvrEHhnPKb+KjmL7rnnNa+6YJ8bXwZT0rvnUwu29733vShs+xUPQfNe73rVPwPJ/hgslxlnizji7jMvYfq1i0ToGZQtb7P4cWcg9W5NAAuqtOS67RatWBdSMKeVLeQpoGFEKSCDJkWKMXL7HeMt6yvwJxD2bAzY+1MzJ4f7mHoavjDgHfXgoEqMjyKJkrTpQvpXRtAr00pe+tPv5z3++4zmtA+K9L3nJS3rn+/jHP/6O26zOUOCcUUGsw9r0lWGuk86r/zLLHGdJBs9z3xve8IZ+pbIupZSCE59bfZQJF1z7h+Pq8k7/bZWFE+P/MRE818VREdR/7Wtf64N3GWTP1f9hkkG2+eY3v3nv7HrfzuK3jHOrHJABTnf1W0LgDne4Qx9MF5t6j5UnssEBEBCPy5Ot0L3oRS/qnYhFe905fAJIFQY1DgJwzh9OZOs4xznO0rG2OsPRMH7kui7Pxt4ZBS2nIXN0JaWsAEoo1FUMznnOc/YBL1kfzxXfnSrPthpTjiyZdQk4BL9WYmquVV/9W6BXKwFTz+Tw6yenljNtHhc7OmHIwCGGghj/aLuV2hYZnWq31RFybDyw9d5WeRnKX23VGI83NlPv9fmYd+tYmbecRPJcOoCOvOUtb9ld7nKXO9A4r9JT4z5UsC5ZVIdHqsjAuALHeqYkJvmkr606rZIzfzdOHO9x0nKsT4oZ3TT89YcKDL2vdGLreGn3nPktaJTIOuEJT3igtqj4INel21vlYWrsp+xSJTc3qgO8b1393CqLlbgmA4IXAajkBR3nMqckUthqgbUKG/8vEHnBC17QJ99wq4ovlQ90CxsngahqQtKidEk90zw1D1wqBVZdpXNabOzUHB4/fzh3/Y0cCPz1cazfxmfETOnZVe1f9Pd1dfaq+bSO3TEmEpESTfyIcb8r6UZ/SApL2kuWSahIirGz5lALt6c85SlNNnyKB9+RL0MGh1vqjLNFlZLV8b2t869lDFrt/rDqaq5M5L6tQyAB9dYZi92uJasCak4hJSfLW4ExZcXZYnyV0LrKcfFvwTQjIHs9LtMeOy7ut4rNCeCkjwNqxkEZo5O2BcECYCVpHCbBrSxzBQstg1NBCyNbznrdV1lwWXbO/GUuc5mDnH7uu95tRa+MwZTT5nv1PKuhAmLttcJnta8y7/grdZaVFUiNL46QDO0jHvGIPnNs9ZQD4lTecb9r1c3KkfcxlJvNbxXjVjmQJVeeWKX8ZdyMi36Of99b5l1iwwn1nADJDrJiPN///vf3zp57F13DA/nGzhlZFqx7/vCk+/FYu89PzI1PwuaASPxUcmAVI04n2Ro/pzLrtiJwNpRNtjgG3jcOEPElpxxgiZiSFU6TlXqMhys9i/ZQP/e5z+0TZ5UsWuTY1gqYMTVPrYK1yKhgapgI4PAJCr1TG6sqoVVeWgOo1oC6Zaxe+MIX9vNMqeFwTkq6CYLpq2HycZV8jJNS2JvbKmMqCTT1DMETR/RSl7pUH0hbhVslZypC/JKDYG2VPhmPVbWh5JYuLp3YOl71jHXnd8mxJO5wzvrcwWrmItlplYdWu2Sub4YO8L4KflrtW4sslt4orhIlxkXShA1xqaZiv/bee+8dFSA+rwSQQGxoG+tzgd/FL37xPlDT5qmAWvWLudXyk5LVn/EvjEzZ2HUDakGQlUyBPVsy1m/mpvezlcqyD86A2mp+JUH1fTyf1rE7xoStU3nEtxr3W3JEJZMk3/Cd5j/dy7aSmRZuEk4tNnzIVnm5LQn02GUve9leTw19RH2VKJSIHM9Jctc6/1rsZqvdzxk6qyzW9vp7AurtNV7bqrWrAmrKneKxGmo1WkDDQNsPNDS6HBdK0p5LQSBFW2WHYyBDZcfZ53zJhleQVOVi5XBc97rX7UvJbnjDG/bZdPcwDFZGOBDrBNTeZVWHwR//xnYZbQ6ZQI/jJMs/zrZ7n7ZUQLQooC6nXellseIYC3SUbHquUkuZ3nGm1so7g+/f/tEmXDCxEis4rwxz8R2/z+cc/c3kt0q4W+WAjDCcvm9li7MmELNCPTT09b5abeXIcYZsLZCokOT5xCc+0SdlFpVc+/7Tnva0frWWUR47ZwJyQciqsZYgYehl8assvdrHKSAzLSfiC8CU5Y0rGsqBUHpX8tDiGIwDaiv8eJiL3jGsBvFc8jAsl3f/ooC6nF7VBFbUlzm22qrtFVC3yKhASkBkpdx8MKclAeznI+914nSrvJAnySQrNJJiLs6iMbN6WsFXzRXvVblQl9URq5+lU1rGqvpb20PGMqBCQEKyqlxa5lBV++i3ahwrgto+DqgF636JwIoT+VSZIjmkUqKl7ZKiZNE8WqVPaqzGAYD+jHVi63jNnd81ZyXByPn4qn28rfIwdt4X2SVMN0MHDAPqVv3cMp5DO1KVDZK1qp8kfFyqmpQb2wuv8qSqaso2CsQkt8dJTUngod6bCqhXyfbw7xUcrdK75K30jv+WVBbM2Q4kKJMYqCqWoa4bvmvVoYuluwR4eJjLZNhYrxtQzdHZY5s3nE/r2B3JD4k3PgIm436v8vfG47eMW+scL7ZY8hv5QLa5kftxRZeEmPNA2PapgLp1/o3H07NUsvm8/LZWu9+yfWEduc93D14CCagPXv679duXKVjBtP3JD3nIQw4UsFBKSm/GAbVVQgbdCqxyUKvJQ4NdIMvgcHwdcMKIWZWbCqhl0jnHyqcpQoGRgF4AZOV23YC6HGkKfbxqNCzJ5sBqj5UO5X3Di7EblsEvCqgrG2x/n9U2hkJQJ1ioPdP4K3UeB9TD9ymBVUYrGGR47XOSsND3ox/96Du+Ou6b8dtsfqsmQ5W/L5ODcvQcqqTygJNWzpkSzrFzwdEjT/5GnmTQBUGCH0EYp5oDbDW1Vv6H7RSkcTJUTEgKjYPCmgOrxtr4DRMpq1gs+vtYfobfG5fKruuc2R+IJw5keHz/OECudy9ynMYB+KKAulZjzWPl93RDi4xyjMel6nW2gIqDKiE2V1vkpXVFsnWFumWsBNRWhQQp6yT3lsmHgFqiTdBA/2FJDy1boebgSqTQC9pkLIZ6akrOqu1zx6qeaby1WfAmsdQ6Xu6fM79bA4NWeRg678vs0jhxMFcHVEC9jn5ukcWqkhnbboeTsTMuiRO2iS5TQVHbBqYSwMv6t9GAulXvSn5P6Z3x2SJsw0YC6uG9Vf5O/9SWrdaxXldnTyWohvNJQN1qd6z+OlBOQO0a6/ValaUXqqx6Wb8W2YV1bPiYB7Zk2dY0AfIwYcG2SxLWIsb43tb51zIG68hf69jne1ufQALqrT9G27aFyxwTB35xdh0eUau5tYdY+Z9SQStSAmL/rlUVCrJWFIfB4zCgpkiVnjJYVommFDeDzTm0b9WqlWBUUGRVl4HZb7/9esdtHSdW+wX+2jcsWS/jo79WkK2EKokVuA0ND2OgzVb4lu3Tq+c5YI3TarVboOjwD+2t/WkCHE6ywEXCQBJCAD48pbecvVo1WNwoAAAgAElEQVS59D1Bi71uw98Un9obvNn8Vgn62IGdkoMy6pIKtQ+3SvFxNwbKVe0vZlw5uByFCpjHsjJ2yMdZbyeRkh8rrK4xJxUAy8ZaUCNQkVlXnq8949Jwq+3a3vJ75YJ/z5FkqTaVgz3c57ho1WXZHmr99Az9mdqDXXsqJaT0o84kmHpmzXUVAGTdQXqLAura5+f8BI6t6pQWGV0U2FalgwDNYWdWXVvkpTWAag2oW8fKXLRnc5wYo8PMV9UT4xW/ZQE1nSChx7GWSBpzN84SReNKiaE+F0S1yJm2Lxsre5XNxUXMKrBSCUCvWy1vHa+587vmbG1vGZ4WbFuNZIz52CoPpWNX2aWSh43qgJrv6+jnVlmkN2y7UtorGS5gtv1nqFskFsfJ8rKN9N24dNzY4+rAx7o2GlCv0rtDGzuld+psESuNEgn6s1kBtT46gE1lmJXV8bkey+xgSzDn/tb5xA9rtTtW/dmg85znPJMBdZ13YB88PT3cHzycN9W/RQH1OjZ8ikeNp4Nch/4V/Umn1TkU43tb51/LGKySv7L7Vem0yvfJ37cHgQTU22OctmUr6xRI2cLhIUM6UyustQrIaamssIBPqSCHxYmMVpCHAbX7lYlyDMfluFWOwwCWQziluJUvWX3kvNh7IxC2KlmHcWm7U4nXCai1S5AnQyshUA5CHdbBwRMwc361j4IXyFWgpP83velNewdTyZKrnH9BRD2Ps+FgD6tGDJegwGqAA8XqdPN6p1VagYP+6Kdge1hmrk2eZQUMS0G9seK0CuzqEBoJAgG69lq5nsPPmDv5Wgk2PuseyDHlwI7lYGofLwONp71dEieSJQ55KqcPoyq9mpKVup9x5gCVgy1QtyJjvOrni8bOWa3mLBpr2X4JkcrKa38xNv6CGwGnwGN8AN+UUqjnWPEWMFUCQB/sfbPaqXS3nPyxk7gsoBb0Dp85tTqAqZUxTnPNv1q5HpZfmieSWfZf1ipWsSN75Ln2v3Fo7ZsWmHlmJTlWyeiUU1lzR/BP3gVo433fU/Ji7FsDqNaAunWsqr/2mNaBcsZPubZkAw6t15Q+mUoCOUTM6vVwDyI9TF6Nh2oFCcdVcrZsrOxnJ+vmTjEby1hV2Rh/Ae6umN9YkmOVJxKW9XOHqhvMH4faaXOrPNRck7RcZpc2Swd437r6eV1ZrKCJTpoKfsv+SPLSBRI35jx25jad56IfbbFReTYsf91oQL1K7w5t7LIVakllY06nbVZAXSvUkngqY2x1a71agrlhQL1qPrXKnCoTvsXQDk3ZCokKW+jMnQpcx/NmVUDdOsfp5CkbZNXf4gg95UBLPh09gzX5q59dG9/byqJlDFbJX9n91nHP97YHgQTU22Octk0rrfAK/qwyc6Q5fVaVZWM5IQIbASSFIxgSKAtAHZpV5U8cNSsAVtgc6uFwGz8zRVHb52ylSoAi2BacMkycSj9vxPFiIGV9a98kx0cgQAELEq3U+n+BitU2zxHsUbhWepWKK4n0ToG2dw5Xa1cNhjIqwbgVaCdHc06VyVptr6BIMKy8XNbX57L8DIDgguNcQVuVOXvW2c9+9j47LLCofguSXQ5swUe5uYAYe9lPBo5T6yRzwSTGxkhwLiDk7AjaJBasOlUQp98MotJeiQbfFYR6n+fZP70uP4wlDOx14qjae9dyCfqtBLfIgeoCDpq2GUvJGasMZIZTJJg0nlZGyZ49qYytVVWrBmNZwQRDBpBTgYHMNxnTHnI73GfJgGPpM8G3PXmC2pax1k9zx89b4WQO6bcgqvX3hvH0HDJSDqw2GUNlmfpjLK16myvGsji51+eSHeaKOUuGbH/w02LmMUeFXAg6h3NNssIcKbk2P73P/3OuBBJkW1Bv77JEhDJjexRrL3M5tsZIEOP9HHIJEEmfks8WGSVryhO12xh4r9JxQY0ElMOTBAWcKCuHy+SFTHHwx/KnHYJMyb8rXelKvR6j29bhtWqsan6Yo5Jn5EBlipVpuoQsTh3OOJ5Xi+bQVB/oGCtK+HH26S5JOfpaQoyu9c512r5MnwwDAKubyrpVH0l2GBvyXzqxZbw2Or/JLc5+0pEcY1w/v2deClKm9NEUSwkg322xS+Rb/zaqA+bq52XjaZ8+maP32UU2RhWM9pqf/tslWKZLyYfDFNlZupBONIb2mpqTKtP0V7UQGympxeZpAztutZAfwM7ROWzfOmcFaEuLjaUjaw4bZ/qInmdD2Eyrt/SS8ZOw1g9zna6jY5xX4rsSzuY/udVWQdtQz5Jletbn5MoKprkkSVT6b5ktHD5rlX+Dq61cfJ1V86nsxSKZMybsp7HgPwyrVgS+fKeyFfS28TKm9Du9aa7wcej++snTVdxa5jjbYUXcuBRbtopdN9+0ibx5N/utMg9nuov/U/avWJb9WmaDsRzft8jHNAbYtdj9Fh8o39keBBJQb49x2m1byejJplN2yrOH5XXbvdOccIGyoG2R07uq/8NVEL+HzbB63qIST8ZCwLrsnQyW53j3smcJQFa9b84YcT44K+seyLLOu6qPgidJmc28GGHljoIEiZ+xzEoWcQgFphIr5Uj43KFUrmWyXm1nwFtWpRf1rWRrXQZ1IAxnpVYQ1+U3fLfgrM4wECyRT4cTjR3J4UoRB4xeWNX2zZLRnSkvLexax6pFp7S8r+U7Ja/YqCZZNI/WabvDx6Z0znBVX7Jj1TzZVePV2rcWnut8Z7N0wDrvrO/uij6XnZrSA3PavOyeVTZ2s9+3FZ637nzS5imZswrNXrNjw58BHcpKBZlDW9Fq65ax2ow5Xu0gA+vI2mbOv81gsRVkKm1YTSAB9WpG+UYIHGwEFh1KdrA1aIMvlgG2BcBKT/0s2gYfuctv52SoYhhvYxg3hIPhRODteJKnPY9WXq0SbzTxseoU3OLW8vM1u3yw88JdQmBRmfwueXleEgK7GYHNmk/8Dyu/y377ezNtxW42DOnOHkYgAfUeNuDp7vYiwKAJbJSV1Urn9urBgVurVNg/tT97O/bFfnSXcvhl1/hU0e3W1/EhLnPbv25AbV/18Hes5743920fAhUAOHXZ2Ra7U6XS9hmFtHR3IbBZ88kWMUnhVb7HZtmK3YV/+rFnEkhAvWeOe3q9xQkod7XH10qoMk97l+2d3M6BhjI/B5sIpsenZW/x4ThQ84yH3/1ddbKycmTZ+42UbR+cXFr7uaiNqhHsO1YSaOyVDCv1t9dwfCCdPcwOqbJvHC9OnEMHt2sVw8E5btvt3c57sIfTPnEl/s5WkFSx/zJXCITAegQ2cz45UIyuXnVOw0ZtxXo9zLdD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XULg97//fbfffvt1RzziEbsrXvGKu+SdeUkIhEAIhEAI7C4EElDvLiOZfoRACIRACIRAA4H//e9/3be+9a3ujW98Y/emN72p+8IXvtBd7WpX6x772Md2pz71qRuekK+EQAiEQAiEQAgUgQTUkYUQCIEQCIEQ2EMI/O53v+se9KAHde9///u7a13rWt0lL3nJ7sxnPnN3jGMcozvEIQ6xh1BIN0MgBDabgEqX29zmNt3hD3/47hnPeEb3k5/8pLv+9a/f3eAGN+jufve7d4c61KE2+5V5XghsGQIJqLfMUKQhIRACIRACIbDzCPz3v//tHve4x3V/+tOfuvvf//7dkY985J33sjw5BEJgjyJAr9z61rfuTnrSk3YPechDul//+tfdrW51q+4KV7hCd+c73zkJuz1KGva8ziag3vPGPD0OgRAIgRDYAwl8//vf7x7+8Id3j3nMY7rjHOc4eyCBdDkEQmBnEvjtb3/bvfWtb+2+/OUvd4c5zGG6C1/4wt1lL3vZ7nCHO9zOfG2eHQIHO4EE1Af7EGx+A370ox91P/zhDzurEUpsrEL8+c9/7stwznSmM3VHOMIRml76q1/9qvvOd77T/fvf/+4OechDdkc5ylG6v/71r/29SgT9v2v4Pv/vfSc72cn6e//xj3/036FYvfuoRz1qvzry9a9/vf+bNu21117dH//4x/49ruMd73jdaU5zmv6dMpyvec1r+r8pVbz0pS/dK2h/W3W552tf+1r3hz/8oedwlrOcpX//8PrNb37TffWrX+0/Ovaxj92d/vSn75/NKLz5zW/uufnvi170ot1FLnKRHUYBX87pouvQhz50d7rTna77yEc+0nNgTK585St3X/nKV/rn/ec//+kudrGL9f1UZjlk7Zm4nOpUp+rHURtc+uD7//znP3eMr8+PdrSjdSc+8YkPwvu0pz1t9/Of/7x/n0u/TnKSk/RjU9fUe43tkY50pKV412nvcY973M6ezW9/+9vdL37xi74fxgEDslDyMW6vz/WL7JQ8V3/PeMYz9p8vu8ZtdODSKU95yu4HP/jBQZhqo8vfXvva13aHPexhe7m5+tWv3stNlcLqx0c/+tF+3+nRj370vh/2nmI6ngfGRTvJdsmYNp/tbGfr+ZpL73rXu/qyOLJ98pOfvLvOda5zIPZ///vfe5n529/+tmOu/OUvf9kxr7zjFKc4RT/2YzmpPi0aazyMtXH40pe+1P+bjBgH7Epulo3DCU94wu6b3/xmr2tqbDyT3H33u9/dIXfmvpLiZdfc+WpstOEd73hHL1v0ijEx/2rcWuYr2Xjve9/by6hxvfzlL9994hOf6PD2XE6h/rrWkf/W+Vr6cSmkFX9cJVPve9/7ejm9ylWu0ssw+SKfF7jABXboN+21p7p0d73S+GnjIt27Sld7F71PTs0DjFfJsneRb/JvXMw/FxtB9v/v//5vh93YyPzW12pb6VryoH0bee/U2A9115BJ6egTnOAEHbtU/NmCs5/97L2+oEeKAftwohOdaOWcMjdqLnsW3UbvHv/4x+/3y7fYUi9pmUNnPetZe3u+bD6a58M2De3SN77xje6Xv/xl36dV8rZMry3T8zVH6HpyRd+xzWXzvve973Wvf/3r+1VW/32sYx2r7ztWvnfMYx5zoa4vmzQ1rsaLjm31zVb5INX/RfPO38vm+m++zdgmmIul+/ltvmNOreszjH2VZfO2fLtlgtsqa9psjr373e/uA3h+lz6WHV3HB3jLW97Syxz9aJ5gw65d4hKX6M573vPumCfm36c//enuk5/8ZD+e3n+jG91oh1/12c9+tvvwhz/c31u+Kt1C1ujP85///EkubMTIbeF7E1Bv4cHZSNMYrGtf+9rdPe95z+7GN75xP/Ff9apXdS94wQu65z//+b0Rabkoa3tgLnjBC3YPfvCDuwMOOKD7wAc+0JcLPuEJT+idMNf4fT6jQO5yl7v0Ttszn/nMAwWz/uYAnDve8Y59ICvwFLQKMDiyLsb19re/fb+aQqExhPe4xz36d17vetdrKh/S3ic/+cn9ffp+i1vcYke3h39zOI/gyWUf0MMe9rDubne7Wx+Aeq//ZqQ9h9J+5Stf2TOlSBkfjLTL3sSf/vSn3QMe8IDuPve5T+/4vfzlL+8e+MAHdje5yU26Rz3qUX3CQd+UQuk/5c/xH7P2mTY+9KEP7Zkbv3Kg1uH9spe9rB+r173udX2QMb7qvec4xzm6Rz7ykX3/Wq512lvPM84cGTK5SD6m2lv9vd3tbtfd9ra3bRp771ynjYyg8SGrHASO9J3udKd+jMim8X7iE5/YG1xlsxwwjq+xJRccrqlxETBrs7YLyvAVAJMV95373Ofux/mDH/xg97znPa976lOfeiDHx9+MH2fO+E2xKDn5+Mc/3suJOTV1TfEQUCnH00fzqhJureNgfjz+8Y/v5YsjKmAwtubMGc5whr4EsDWJN2e+7r///t073/nO7r73vW/vqNTcIsv65GqZr/e+9737VVv6xjgYV/rLM8nGve51rwPpvHVka5352jL3pr7TIlOvfvWre9mTpDFmEkEcRDLzqU99qtfJArl99tmnu9/97tfrm1X6Yx1dvRFZnrIR64zBqvm9aA5t9L1TYz8cvykdz0l/xSte0c8hq30Xv/jFd9gCfyOrEnqt13gM2Tg2SnBtnqxKoLbOITIjEFk1Hz1vSq723Xff3j8hh3Rw657+VjnATn8l3CQp6HTzXQKwdLrD+uhlnwuAXL7H/yFDxsW8mTOuU77SlG/W4oO0zjuJs2tc4xq9vdGH4T7m+hu7RtaK96o5P+UzrDN/Vslti74u/WQukBW6WvvdK9it8WyVDZU7bLO93rWaLki/7nWv2+8LZyPZNT6C8b/ZzW7Wf5+/R17Yd/ZGEk6Swt/5f8961rN6OWIntVXSpXXOreKUv28tAgmot9Z4bFprGAWBGifQgRAuK6ocZj+LQrm2XIJF9wuo6x4rdze/+c1751Owylmeeh/jI4i83OUut+N79U5BtiBBwCzjKxC40IUu1H3sYx/r3yWDLpixIkTRlRF429ve1j396U/vjbEMe8tFwQpWrAK+8IUv3OGIMKKcSj8X8+xnP7t/r6v6gh+l7bKy47+tllPeT3rSk/p9QQKcKUYvfelLe4NtddP7BcVveMMb+v+vizGjvH1+rnOda/I5ggOK2WqM52A1bONwfDFlFF01LuUI6aeV16lEylT7W7hO3beovfU84yygJlOt7a1AVsDEmSl5nttG95EpbSmmjKLkiDFnPOvCkVF1wIrv3/Wud+1loMYRUwbXGHJaxvOAMX/Oc57TJxCseLiq3+bP0MGR0TbH/vWvf/UGd1gipx3kzfhNzbWpPk3xGY8ZIy94lAw65znPeaBbsBnKzbJx0E/czEmODDmwkm8OtyZo6uXrzlff58xYXT7f+c7XrwzgKFHAUbTasM58JRsSWJ5rtdBVgb45Ww71OvI/NWaL5L9FrsffaZUpcnrDG97wIMlFQdAd7nCHXgYkfaz2cxLLQV2mP9bV1XNkuZxRzmnZCAwW6a4581tQOb7PO8a2aZ33LtLV4/Gbeq8x5YD/+Mc/7p773Of2euPFL35x/1lLADx8x3gu+5sKLEnkIc9lstc6hyRrVs3HsV2yaikxhjU90pqAq/a2ykF9T3K8dEMFTS960Yt6/YE33TVO2gv22YfSM4v08JDh1Li2+GYtPkjrvMOUjrfqS35UQrnMKWMq+UFPD+3qlLwM+9XKe9G8XaXjWmRNpddnPvOZPhk41NX6qS98LgcutraVXbd6XHZaGzEmj1auyYuFl5e85CUH8T/5h95XtqHGzzwY+hPlg5Ot7ClfJQXb7+8JqLffmDW1eKy0GWOTnaMkkG39aZSxMuJUMyyUiwwuAzTlNHCovUupi8BgGOBVUCFIsXql9G/stHzuc5/rV+Q4ckNF73OBC+VX714FhLKVFRRMc0YoWZfVcApf8GJVsgLqKoG1OlMlUtrnRNy3v/3tvdNJgSptlYGcUthWewS/OC8yTpXhVklgtUDAP0xeKH2TOLBSqnR9qwfUy9pbY4QjXkpOWwJqjpYgQMDGKRgmEFaN+zqOr0TNVa961YM4lz5XraDKwMoJeR6Ogz5YgeakCByH8075nDYztMNSOw7cNa95zT6YHicHjDdnYpz8MFfMB8Z+swJqQT6Hz5zAeXwN5bZlHCqZYvVHyZ9k2bqOfzna68xXgTMm5mM54vqFs6oU+mWd+TrlBGtXrVRWUmc87zdrvrbI9fg7rTL1oQ99qK+WGAdRtbqklJFu1zfliuPAZyoht66uXleWjZ+5J7jnoM4JqFfN70qUbqWAGnsyxSGXuMVBIntcttsiL2MbJJns0ChJPYnKlnnaOoc8c9V8HMqVtgmmVftYZVw3AbeOnifnbKntAbYSDH0Xep5dmrpUJUlWX+pSl+ory8a6flGStyWgnvLNWnyQ1nnH5kpymNsWLapKT2my5Da/SDJ5swPqZfN2lcy2yJrqikc/+tG9nzX0L9mDW97ylp2KO4sgrQH1uE1VOSCI5jPz9SQdyc7Yny1fTlUijotsdFXl8Rn4FLYT5Np9CCSg3n3G8kA9qQktSLSaRqlQNBSnkszWUqpSRvZL27+sFEmAx2n27Np/NVQge++9d1/mImhQuuUaKyBtEWwop+UEjwNqP+nCeAk67DUeX0poWpURg61Eh0GRvbSCVspSKbnAYhhQe5cATnBjD5J+K+N5ylOeMrnKu2qFd1FAXfdpGz6UbQXUDAEnUt8FlMPV1KET0LpCLWAX4HB2ZOCtyFr5Ps95znOQQL51Sgz7vaq99UyOLQNIdloCauWoggArqNjMDajJrxXeuiRTZJ8rOOZUMMLkViA8vDhP9nJzbGusFq2g1DywUisho0pDUkiwXlfJtpUOsjW8tMcK4jBosGL9tKc9rR8v7JYF1Iw/h4+DLMDFT78qEKoxI2ucdBl+z53Klg/ltnUcBCYCdCshlbhqlaf63rrzlZMsoFQVYjXae+2Hs1dzrHeWOd/1/kUBdXGv8sl15H9nr1C3ypTxVo0zrpbRd/0mP+NkjvGY0h+CW7bFan6rrl5HlkvnCYAElqoFhlVMw7Hc6Py299dWnGJQc8g77KP1+VQgv+q9Q11N59neIYkrmFEJwFbSJYtkzv040H0CYBVfrbZ7rFdqDCW4ya62l05Zd44us3mt85Fc0edsHP0iyKgVvrntaRkP/OkpXJXoCpDwH1apeb/y8Pe85z29vRQwqSLj01TyYehjrTOurb7ZKh+k1UeqqjByhi9bh5OVVnbV6vRUQD3HZxjK8bJ5u874LpI1OsFKr8CdLhJgDy+JJ7Z86MMu8wHqXltiJE/JI1nhH/KZ7cf2Pgs5w6rJ4Rwv27CsemGRnl2HSb67NQkkoN6a47LhVk1NaIGwoIBTItvakgmeUma1p5ghqr0g9T7P5awzkoKPqRJknXNgkYMkBNTlNAydpQqw1y3xnQJn36AVRA4TxctwaqN+CHyUcQ0D6uFKW+2Z1h7Zyamy6bkBteDe3mtBvdV+ZZccJwcE1QEiDF5Lllu/WwLUCqwEc4yopAbu47L+FgGsfre0t56Hn75xxFe1VwKD4ykRwLiNtzCs08bhloUKHoZJiqlAdvj8KonV5lr1nHp/zQPzjFMuoBOkCDArUC/Z5tTp09jxHZZL+htZVfIpMCbDrSvUHFttNUfH2woEEPW5/bKSN7XfuNpTAXXrOEhS2Y4hAaLs2rtl9de91pmv+uj7go1hH8wZSaPNDKhrRUgQQK+tI/87O6BulSkHDo3lq8YHM/t1a7V2LAel+zCnu29605v2+kNikw5p0dUSsu6xEin5sUqWOfUO4jKXaoVtzgr1qvk9ZDBOXu6Mku/aYlLnVkjyjt+rTVgbD1sNlIta1Ron/Frm11RSVyLEGSvmd52F0vIs31lk89aZj7UVilxJPg63jLSsmA/b2roKWSv+tpIN90yPfYAxBwE//YK/QNS2rynZbRnXFt9MUCfZYeFikQ/S6iP5HvtpjM1ZCU+r86oCHLjF9resULf4DOWrrJq3rXK2TNbGCxKLktytsjHVJpUJVvSd6yPRLbgebheoe8Yl+ov0moSiihC6TKn6sLx8HSb57tYkkIB6a47Lhlu1zFHhDLVO5kXKqLLLVQJd72MIObdW3pbtEbRSydm2QuoaOy1K0igvTj7lPMzKO/BBMN9ats5JtBonwGdMrHRY6ZNN1EYG5RGPeES/alr7Lx1qMdyXowSJI834c+gcElMlY3MDan2mqBloe9nqORIfHHb91++dEVAzsIJ5ZbJWlwVr46BzlRCu095yDiUu9NUYLAuoseakC4g4Py371aba22pMZdOV9JO1cfme/XQcKIGbg7cq4Kv3eQeZ5JyM21l7yDhagmJZ85Jt2fJKOBUfQa4kAuetftbISoX5KvnkLIFVQciwJP2LX/xiL+fGd6r8rfZF2085DPq1p+Z46ziYI8o2nZnAOXYwWjmtq2Rp+Pd15uvPfvazfrzsfatVg5rDtlBIFtSqvQBumYO2LKga8rD6TW+tI/87O6BulSmyRM4l8IblrTUXrcopyR4GNFPBWO0F5KSTS05ni662Qk6/1buXybKVNNsczAkrahsJbFfNb7aEPdpVJd/mHV1jlVHATKdMBdQqLySo8FWtJRFdemSdOTU1hiW/Dg4kD+MVvmXPX6RX15mP5uVwb/5UIru1j616HjtbGoYVGrVdgv6jvwRmKpLGiYtxADsluy3juso3E7RLRq7yQayaOiti1bzTbpfEN3sqkW+1nV6XDLNQoFpiVcl3i89g/rTM29ZxXaav6XnbqdjLcfn00Ca3yoZtehLNw8C89KLSeBWLdCM5HSfVq4rEd+jERWNMviQvbKFiG/NTYutIwtb/bgLqrT9Gs1o4NaEpFo41p35q5aY1IKnDUmTvyvGv9ymJkoGz+r0oYKKYBQhKjUp5jZ2lynRbzRBw1k89CVAoNXvJFp1kPO6Hvtr3TNFxYCg0TpoMcJ0AKQkgoKwMoj1HdVpynfDJ4EogKAeqA6JaHPQKTKzgCLpcxVDmu4KOUvxOFtfmcmp3RkAt22ysvEfZ4UZWqJe112FqWNt7zGkTkNa4rwqoh7x2dkBdgaVVSE5XnXUDZxEAACAASURBVKDL+WcktbkOKHGon3lUp7DrkxUW8jPVTsZYdltwYLVBUMyBlpzxrlrFFXRbQRCgKCvz394lePMMe+1drQF1rVB7p4B50QEtVg2nAuApuV30bs6fMxMEsHXStvklEChWrYpsnflaVR4SeAIOY1KrRJJmtpzoh5W40jWrEmBVkmeMyqmuQ9dUk9SK0c6Yr8bMIXacUrrPCmbLVfpymUzZdlBybqV6qGMEFc6zEGzUWRL13qlgbKg/6GKsVulqVR4SamSidPeq7QvDMdhIQN0yvxeVXm/kvYvma8moFSr2zLkJ44DaKiVe5Jo+qtVVgZRAoqXCbNkY+kk4NmB8TkmLvC2aQ+vMR6vu48PuJNMkU6cqZuYE+GPbSebZ8frFi9KRZN+7yagqIPpWZdSQsfbSzRIgi4KmlnFd5ZvRWcZ3lQ8iGf/5z39+5byzeOEgWQl6iSVly5KsfsVAAk21iIrCVQF1i88wpTun5k+LjNV3lulrwS39w+esbVXGdGiTWwNq/p6thMODY9lG+qoO4CUXKnzYufLlyj+sE+TZvyl/WH/Ijl/xcADenEqTdbjlu7ueQALqXc98p7+RkqH8KWZ7rgRMFAPnhDF2UvGq34TVSMbRaraDH+wRYnQEnDLLDg2ikGVyh++70pWu1CscJdZWcgVRLgqPc+j3TTltnO2hQhHIcHqt2FH2Mqje4QRKTqJ+2K+tTE2g0bI6TcFRYNrv+9orM+gnvxwewfkWtOFk1YYBdXKkPXP+rrRHoGHljUK1H5ZT47AeJYhYWJkUTDDUyqllezEe9q1K2wThTv4WIFGoVgQ458ZiyNpzGDmKnaNLAVPQVhit/ikBrvHVPkGXy75037Uyh7ckgoBQibtVDisiVuo5UlaKcLRC7QR0jKy418+ScSqWXa3tlfnmqBgLTqG+cUZkap2uPpQPn3P0tVdwZgzqp8yqvyVfGK7K7ra2EVOObf1UjUw1NjjiZH9xBQD203EarFjjjp0VdMbcGE210+fmnO+aG052x9pKJ2eHLPmpIrLK2VH9wAEyHzhNHOs6jGhqrpE17TT22mfVwsqDuWPl0iFUVjH8reZzyRhZ5kSSN6s25oH/luhpGQdcOC/ebZVYMCi5QN702Vzyb8mA+gmaRXI1Z75aUSArHHNsyXyVt9Mz5j19Yo9v/ebqqvlaTqF7jIXx1T+6oX4CbB3Zap2v+ElOCaL8NItxMAdaL2O2TKaqygdn+qecUavNzhSgu/SxLt+rPdfGU2JM+0p/0OFWmgUd3r1IV0sYqfIgT8ZneCaGd9NLPpN4IctsxFDn1dkd9Cg9y0Zw/ukTupnuWqUzV81v1QvauNnvHY592WIJZXPG3DPf6AfvFUBhYSURb8k2CUlzyrgofaefBTZknY7Cc/gzSGNZGY+h57NPGLOlOAqqW4PzVXNIMEPfL5uPZMZvVY/1C9vM1tN7ZRv1cbNsET2vsg0D4+Lf7DdGAmF6gd9BvuyZpislIS1ASKTrF12KF5089rFWjSvbNSUPU76Z57f4IMt8JDaGja1fZ6HXyJzFA/rYIgVfzvyhm3Hno2Gyrs9Qvl3L/CHLy2S2ZHiVrNX3sNIH+tOz2Vl+jgS2RZ+xzVvkV7GZ5hyb5lnGU2ITYwkOvq6LbNDP9SsvfiqSjLDjlbStgJo84cwGkS/joUpyqGdb9Xu+t/UJJKDe+mO027RQplKpDGU09ZNXnLJyakqx6bzPBYsUG0O8qy4HkTnYiEFvdTim2jZc4ZFoqCz4OiV26/SZgeb8Mhyy0gf3VeMnIaJ0c86hOruyDzLOxoiTvWhfltV1QfBGZYMDauXbNWYjYaMdnMB1f0ZmV/LaCu/aTBkbrmphvxnjvIzR1HwVsHPi64yJdRgvk6nhc0rON1OvTulqziUnnlMqwTGe/3XyslUftoEzvDOvlvm9M9+/Jzx7M+fjzuBFfwtu6e9FdrjmEXmRvN2Vvkf1udUHObh8pJ0xNnOfWawcUlaH5c55Vtldz1hm35f5AMMqBEnyg8N/ndP33LMxAgmoN8Yvd69BQGBppXd8svHwEfbFWDGW0Zv6iZY1XrdlvrrolO+d2UAr2zKzsqG5QiAE2gksO3G5/SnrfXM8X60MKzOv6pP1nra1vi2RanV1+HusUy2URLVSNi4531q9SWtCIARCYDmBuVvUwnV7E0hAvb3Hb1u1Xikmh2nVCsTwJOht1cEFjRVQSxLUvq1d0afxQVa74p15RwjsDgQE1M5JqDMUdkWfhvPVyph9tcqBlZtv9wtL16qTpH1P+e2yhOt2Z5H2h0AI7P4EKqC2vWsrVAnu/sS3Rg8TUG+NcdgjWuFAMaVTq8qnldLYY7OzSqJ3FWxlPvaSWZ3RJ3ul7YndFQpWCRjeytS2eon1rhqPvCcElhGw387hUE5SttXD3l+Hye2KAG84XwWW9J9TeHeHq1WfK7VUoZTtDbvDqKcPIbBnEnCI6b777tufwUKXWURy0J5S9Fy7N4EE1Lv3+KZ3IRACIRACIRACIRACIRACIRACO4lAAuqdBDaPDYEQCIEQCIEQCIEQCIEQCIEQ2L0JJKDevcc3vQuBEAiBEAiBEAiBEAiBEAiBENhJBBJQ7ySweWwIhEAIhEAIhEAIhEAIhEAIhMDuTSAB9e49vuldCIRACIRACIRACIRACIRACITATiKQgHongc1jQyAEQiAEQiAEQiAEQiAEQiAEdm8CCah37/FN70IgBEIgBEIgBEIgBEIgBEIgBHYSgQTUOwlsHhsCIRACIRACIRACIRACIRACIbB7E0hAvXuPb3oXAiEQAiEQAiEQAiEQAiEQAiGwkwgkoN5JYPPYEAiBEAiBEAiBEAiBEAiBEAiB3ZtAAurde3z73h1wwAHd29/+9u6oRz1qd9GLXnQP6HG6GAIhsCcQeM973tMd4QhH6C584Qt3hzjEIfaELqePIRACIRACIRACW4xAAuotNiA7ozkf/vCHu89//vPdne50p+7Qhz70znhFnhkCIRACu5zAf/7zn+7pT396d45znGOXJQt/+9vfdm9605u6H/3oR90pT3nK7tvf/nZ37GMfu7vhDW/Y/ztXCITANAHz9Rvf+Eb3sY99rLva1a7WHe94xwuqEAiBENgtCCSg3i2GcXEnvvOd73RPetKTukc96lHd0Y9+9N28t+leCITAnkbgV7/6VffABz6wu//979+d7GQn22ndV+nzlre8pXvWs57VPeYxj+nOec5z9u/y+f7779+///a3v3239957Z7V8p41CHrzdCPzpT3/qPvShD3WveMUruve///3dkY985O5+97tfd4tb3CIJ/u02mGlvCITAQgIJqHdj4ZANfshDHtKd+9zn7q561avuxj1N10IgBPZkAlaMv/Wtb3X3vve9u0Md6lA7BYVtM/e61736wOBc5zrXQd6hEugud7lL99SnPnWXrZbvlI7moSGwCQQkmmzJuOc979md+tSn7q5+9av380ZVx2EPe9hNeEMeEQIhEAJbh0AC6q0zFpvekq997Wvdgx70oO6Zz3xmd/zjH3/Tn58HhkAIhMBWIPCzn/2su9vd7tavHJ/85Cff9Cb94Ac/6Eu6L3GJS3QPfvCDJ4N2CcwHPOAB3Wc/+9nu5S9/eXfCE55w09uRB4bAdiEgwXXnO9+522effboLXOACqdrYLgOXdoZACMwikIB6FrbtcdNzn/vc7oc//GH38Ic/fKet2mwPEmllCITA7kzgX//6V3ff+963L8O+wQ1usOldffKTn9zd/e5379773vd2l770pRc+/33ve193mctcpnvBC17Ql7TmCoE9kYDVaXPmuMc97k6Zj3si0/Q5BEJgaxNIQL21x2d26/7xj39097jHPbrznve83Y1vfOMdz/n73//eff3rX+/+/Oc/958d6UhH6v/917/+tS/FOtGJTrQyk+y7X/nKVzrvcB3+8IfvznzmM/en7X71q1/tfve73/Wfn+AEJ+j/Jqj/73//2x3ykIfsjnKUo/T7pjjA9la5DnOYw/QlYQ4qsef7cIc7XHflK1+5f4cDgKz8XOxiF+tOc5rTHKht//vf/7pPf/rT3Sc/+cn+O//85z+7G93oRjv2UTo0qN7tPUc72tG6Yx3rWN33v//9vj0u+7kcjGIF6t///nf/2RGPeMQd/fHMd7/73d2Xv/zlvt0chOtc5zo9t6nnn/jEJ+77UGz07bSnPW3385//vO+LC4eTnOQk/b/H7TvjGc/Y81jVtz/+8Y89a23Wh7Oe9awH2Y/m8Jdf/vKX/XtOdapT9eOx6uII6etrXvOanjVel7zkJbuznOUs/Xit+07M8Jhiqy0+/+Y3v7mDjc8wJIuuX//6190rX/nK7sc//nE/fg6futSlLtXLiIs8k5O//e1vvazttdde3V/+8pcd/N1TTD1Lv7yTjAqMnA6Nz7LL897xjnf0Y09GyZp+DWXtN7/5Tc9m2XWmM52p54mxPpMrl3uvfe1r94wxn5qjyphrvliBPelJT9rfS6be9ra3deRB/5RUXuEKV9jBZ9V4+ztZ++hHP9oftOWcBb8G4MCg2o/s7w7e+sUvftEn5vwdg+H81Tefr+qb/c4lD6UP6BMXHUI/1OW9n/nMZ7oPfvCD/ZzA5lrXulY/d6aul73sZd0Xv/jFfpV6M0tK6co73OEO/bx47Wtf28/nRZdxNZbk6olPfGI//+ibRRc5OsMZztDrkj/84Q89X3KA5fAaypeDz05/+tP3crtMP9EtLe/+6U9/epD5h/dYN7ENVh03W+eM2QzntL9hQh+Yh2SQXLjo7WMc4xi9PWuZd5s1X1r0yCq9NdTfbAnb6bPSk/pGd/3f//3fjs/oN3rcuJT9xoZdpJsWXYt07NQYs4N0CvvFRvrn97//fS/PF7nIRQ6kV5bpHu175CMf2R+E+t3vfre302TdHL7GNa6xYw77m60U/AHzQP8+9alP9fqc/mH3y0cpXbVMJ+grHVA6hc3zTO8Zyw5u7ErNEe8529nO1usaHMx1esS8VK5uXuIy9J+Wyeac8Vv03tZfMNDvd73rXd1PfvKT3saxFeWv4Df0WZb5Y2Ofxb3s8pTMlH31bszoSfPyFKc4RW9HFvlKdZ9nj22ethl/c6L8JvJvPNgdFZd8xqHt9r03v/nN/dzw337RZiyz3rWIMb3ClzDeiy5jyk4Z92X9dT8baf7y/cZX+cxD2V6qxPLHbUEgAfW2GKb1G0mhWKlR8n3BC17wQA/g9D70oQ/tPv7xj3evetWr+pNpKdq73vWu3fnPf/6+dHLVaeAcOc9g3AQ8ZdApQM+55jWv2Tv2DEE5mfZSVXDPYNpvSJEqSRcUuleppAOGbnKTm/QHqflcYHirW92qu+Md79gbB8+kzPyd0r3ZzW7Wt5djKIlwu9vdbscexql3M6DXu971esdXXz2P44vXhS50ob6ks95hTyaDrK0+01cB/OMe97jeULT0rZxjDv8TnvCE7nWve113utOdrh+Tul+bb3vb267VN46OVTDPeP3rX98HjnXV35TCvvrVr24qgyUXvvuGN7yhe/azn92PaXE2luRozjs5l9e//vX7+4vtWKKxecQjHtEb5LOf/ez9n427Q56cA8A4ap+2cRaUEtZeWZ/jKgmD6xTTepZgS5JJv8gKg0sWljks5pJyX/KhH4x4Pc+q6GUve9l+Ln3gAx/o9/ByQsmL9lmlYVjvc5/79Pd793Oe85xOYOlgHo40B8Bz8Km2TM1Rc84Bg4wxuSWH9uvqk3nAITCfOaSPfexjD+SILtIg2ibwM/9LpgVv5iA+nJa6PvKRj/TOiDk8nr8VZLf0bSwP+oqdQ72MozFxvfWtb+05kXHMfedhD3tYL5sCyvGlfXSCOXrMYx5zfaW54I5qL1aevSwxJeCkowREvitp4j7JF3JEfvSPXqavlIiTA849WcF8vLpdq33+9sY3vrF37l1keJl+coBay7s5z626ac78nzMQU/LvOcaYLhA0XP7yl2+ed+bWZsyXFj3SqrfMIfOUXWODx33T3yndWWzMB/NdoqPlahljz6PLtIvtdZFT8iuZKUiWzFzFUuDpGWT+fOc730Ibzf7TKbe5zW36uU5/GF86lF763Oc+15/iX/5Fi06gB227oFMf/ehH9+8fyo6zDkrHfOELX+jPRfBd2znoGX+nR/glbL9AXGLAOJUdGvtPU7K57viteu+qMZaopFfoCefmkBPJyOc973m9nSiGO8Nn4T/xYfh9ZcPICH2lQpKdm3rvsE+L5Host3QQvSm4Jo/8MJ+xDeyihCvd6L8l4vAof3YZ4/Oc5zy9f0LWBc01HyXRbVnAkk4l14L6Zf213ZLvwnaxl2XnJWYlA7R7lY+9arzz961HIAH11huTTWkRx+6mN71p94xnPGPHabTDB1NyDOfQ+WTABLSrVmHqOYJpQekLX/jCfhXTJRv3kpe8pC+PrFXEcjIZrirHZEgpPBdHksJxaQ9jJXCSEa7L6pln+twqnO95D2U73B+u5NL9Dg4SZEy9u5INFGe1pz7jeDFKlDvHloMxdKKtDrjHO/R53b49/vGPPxDfqftb+4YhI8JQWUGo5ABmTlV96Utf2o9Ha4Ahs3zd6163N75V1io4U8IqwOK8z3nnmO2UgGvjkA2DxYmxD7W2LDCaxowhevGLX3ygU+vJkKBfcDBmOvUsbbCyy1kby9C4fe4nTxI3Jae+Q+61w9/MJRl8jtqUbJNLlzlBjo3NMAGC/c1vfvPeoawDr6bmqLEWTAjwJZmucpWrHKi0uFZTlT5LOqxa2VDCLAFm5b7mm/lPDsw1q0l16SPnl/xP9ZED0tK3KXmwKqD/xznOcXboA/3nQGsbx7b6JpgWhI4vsqovxsP3N+uyuoWH1ftKQC569jigNs7kUqJnqt/+LoGEvTnAabOyRLbqVxnMYXNjv/3265MJdFSLfvrSl7601ruH868SLQINPId6ezN1zrIxmpJ/MijpycnFAbOWeaeCZ6PzpUWPcO5b9ZY5JIHE8ZYAGvcNmymZEbDTRVbLWnV72dZVY0xPaYvgua46G0CQwD+wCryKJXmhowTGq2x09dE7h9vTKnljpbMC+XV0gnnkRH5Bnvk35vu9732ve9GLXtQHyvXzXZU8kBQT5NfFvtDR/Clj3CKb64xf63sXzZfSx/Tn8IwH/PkzKgCK4UZ8lim94DPvtNpfiyNVISkhQmcaw6n3jvszxXXsG7jHSrTEYumBerZxK9tAlv132Y9VjOk1epefo0pxLC/sD/1L9s3bZf3VZsmEoS9dY8SnMSa5dj8CCah3vzHte1QHgjztaU+bLFEcKi7lOZxGAa/VNgqjJXsmC8gYKdO0uiVYoOj8fwXY1RaKrjWgHgednlHZTQG8QMF7Kb1hMD78Xq0Izg2orZbf8pa37J2L4Tvqc8afst6IcZpiU0FDS9/KIbOKKLCTYJBcsJLJiWFMZVRbnS795OAPjQBjaUXfKohgcs475wTUDLEVZ7JQzrwgQnBBNjkOw4uj4/tKocdjMvUs9/pcwMjg1irGMnWAhfGxQowFB4uzxpmQCScrxmIq2LR6YLVJ6bjfhB+PSa1EWQGRfRcITzkXyl7db4wlOsqhqHZXll+JJedXifmiq/YdK2Ectkf7VQEoFxzqAQ6GsRTEj/totYCT0NI3jq4xreQVrvvuu2+/ImW1vcbCqod21HaGeqe5MVXWvUrnzVX1Jb9WqlYlG0v2yIGEnKSj1Q4O+9Q8kAQouTEGSirLqSsdKoFC13KIOay4tegniZl13l1612q5ZAqZtLo11tucyc3SOcvGxOqiFaWhbI6d3CG/RfMOd/N2o/OlRY8Yv1a9pb301q1vfeu+xL8loDYn6HayKMBt1e3jgHrZGA/HxGqvlXDVQzU365yAZbqHLEksSHCustGL7EPpMjas5t26OkEVAP1sLllxr2QMefATXhLj9Eldkqx+EWXcN58LuCo4mxtQLxq/1vcumi9DWzQ+Q4K8qGwqhnN9lkUyY5FB5c3lLne5AwWKKg7odj4Je7ZZATUfQNUaH0DCT4LDeyQQ+Sm1Em8+2SJkS4EE8yrGkiuCZIsJ7Nl4PrKXZJ9d5CMv6+8nPvGJ3sYJwFXSuBJQz7XA2+e+BNTbZ6zWaukq55JBkEETNMo4c54EBVZi1tnXYeXY6qWSYyvCjKeyluFvXs9V4MO9imV0vUMgK0PP8R4fuFbvEihx8OcG1Ayf0iWOjtKe8Z5MSttKWT2fk6vMyoWnsm48x6vvgiUrEhUQMjqy6JxlCrje29K3Cm6NmQSCFQFZW44WIyfDL6hqcbpK2VuBXPb9Oe+ssZNosVrHMAk07Fez4ozxOAvt//Vn7NhMTQLPkzgiE4KT8ZhznOy75ljZkze+am/zsglmTDnUVnStInuOd8m+WxUdZpwXVV9UAkqiozL59c6hfJfMTDlt9X1Bl9KzcSWHv9fcXhX8Tb1zGQMOiT6T9XEfOd6SXC194+SSdfLAeSGnAgT77Ty79sXV3m6yYIVDEkvSyLybyvCv0nlrKdDBlyvxIEAW+I+30AyfW2WCdNRYN61KLOkn/SYZYv5KUnIUyVidhVEBdat+GstXJTHGLIbzD3cVLqotjNNUQL0ZOmfVeBhPtsQ/2mKFmL2xdWhKLyyad96zGfOlRY/4mahWvSUpImFh3kjQrQqoydTzn//8XveY9+MKs1U8W8fYcwQtggf/9g97WnOzhSUdxi+QIFxlo5fNi7EdWFcn1Gq+BJB5zC5LyuMt6MFTG4d6lU/EJo+3lUguSu4JzEvHCqzKX7Li7fOhbA77tmz8MG1576IxLtmcOjRxzHCuP7ZIL5TcDitZpto59pXYQ6X5FnH23nvvfkwWrVCX32TRBlO2o+x9vYsPK3ngvA92RfL5KU95yo5EwrqMp+ajd7X2l28nGSXJzN8jN+ZtbflZNV/z9+1HIAH19huzphZTXgy1ktbarzu8cay4ZIMpXsECxbPs4J3hcxhbe0Rk4QQtMqUciuE1V4EP21BZUI4lB48yFbBa1bJiWNe49GduQN0abGy0b+P7670tfeNAyjwL0DmaDLnAUkbfWFDmrQF1lYZZEeLA16FXY2Gb884ph6nKJz3PafRW4YaVCbUKouTXiuiyS4DmGRwSRmvMtNUANk2s/3fYiBVi2WzOGVms7Quescixr8+tuhqXYdJpatyXBdTmqkQPB2q8uj4ui1zUr6qG0C7B4vggrPF9AnROpvLkcR99F4OWvnGkhivU7q09b1aLqjTR3FbxovrCe1dl+Oke1StkoVV/tY45h1XAb2VkuLVieH/tdbaCayWr9mnWd1YF1HXWARk2tlY3yDY2VnlU+VRA3aqfWt9dwRYHlJNLpxjLqcqizdI5Lew58QJP/xbQOPhvWPI9fMaygHoz5kuLHllHbwkA6Fp22nkLywJqezjNAYlccrVMNyzi2jrG4/ttxzCvJNPsLWZrVukefoSAusWOLZsXAnN2wSqjYHYdnSDppGxbia3klGSXhC5bI+CSYJV8pi9qVbM1kbvuCvWq8Wt976KxLdmhd8zZ4TWW/Tk+yzK9UKvjZGJoB8dtnXrveH++cRoniqZKvvk2EmvaZT5U4oSOrj3TniMZV4nldRkvCqhb+6v//ClJF9UdEgfalpLvFs2/Pb+TgHp7jtvKVlcJKQdwakVlyiCUwnMg2DLFOOVEKmVVYuje4d5Q352jwMera5SboN0KlZIspVqU6DgQ8D3OukwlRTs3oBZgekf9puywdJYDoLzIISYb7dv4/npvS984kAIzq7xW+AR2DsOSmZXUsOeSA9KyQm2cOEqcOwG5Azrq8h7Beh0Ws+47FzlMggNZe0Gh0zCHAfXUwXHVHidSW3GofW9jx3TMtJI+w3LqepZxFMQND98aTy77wcgBp6gOQvMdzjN5n+I1dT6AeySrlJaNkxZTcrTMaeYIKmdjqIcJh2VBxbhfFQBatRkfXDeUcff5rvFSAeFQrqn3tPZtkTyQU8kyzrPSWeX0HJDay1gJAGNljttvPPxpKnMfs1Z5X6lEB1+oA8DMy0W/MT11eNPwHasCaskjyU+r1Pbx4SyIsTqItz4rvaXPW/XTOgE19oJVQQynb5FuW3f+r8N51XcXObnuWyb7mzFfWvSIoH984OUivWUb0/77778jAb0soKbf6RTJ60XbQVaxq/m1bIwFC8Z+fKjfsOpF1cQq3SOpJDhaZMfoETpQKfaieVHjaaWPbpHAbNUJEp5WNW1lq4B5zHcccFtpLjlx77h0emh31g2oV41f63sXjXHJpoTB0HejtyUo2S+r8VZK1/VZVumF2uvuLIPa+jdlX6feW/vzJSwlA9ihloC6ZMbJ8PpnPByCRsbr0Ej2Wdv5kvwX5eDYrBrbavsiXdPa35IvB/2yY6rcvD8B9SpNtX3/noB6+47d0pbXKbxWKscZSzdOrVArRxGQTa2uLHtZ7S1jZMcKdU5ATQkqHxKwlqPEwbRKUScRM9Qyovvss8+O79XhGIzpsgM4ShkvO5TMe73DQUn26QjiK7AQgFDOHNt1jVPLoWStfbNyI8vOQNgHLwEg+14HXq176nEFDQ678azaP6v808nPnJk571y2Qu0UcskPGechmzpxvPaGM0Iujonvk2mnol/xilfsg3+l6laLp+StnqW8UkKmfg5Kf+1hNMZO2V10uV8QXKsMvlcr7O4rWav7lzn2ZWSx5LBxjuuAKQ4A569WrpcF1HU4jESEAKjKDjnE9mTqVx1utmzuVntwtMJf7SHjHBNBqz3WAnef2RdZe+nHSYPWvk3JA2bmuNPGOX6cZ3tRvbd+GaAOzbN3TfJIwmjoPHKmlHEOq1b8DAo5kWCqU/TnqnxVMlY8VG+UHqpn1QnsTg0enko8fNeqgNo42usnEcjBpJ/Ilr5OJUhb9FO9f9W7K9ga6t0p3TZn/uOGvZJ9+roON115egAAIABJREFUq5wzDnMD6s2YLy16ROJVULBIb7HH5if9qgRZgFMJ72UBtZOLh/N87gr12LaOx5gelqwZ/tY62TY36Vhzk60xx1bpnmV2jP40h+iSks1xH2uF0SGZkqHlZ6zSCbbgGAOLCcZhGd/SKfQI/Tc8XXyoi8vulP5bN6BeNX4ln/q47L3LbJQ+Cx7dPzxkzeG0EuXlw6zrs6ySGW2yEmvbGRtbh1uO7euyFWo6lc1S/dISUNPzbCifgd/JR6Pr69DI8gWNvwQtX8gKsf9uZbxM16zqryS9OSPJWgmdVRVWc/Rh7tlaBBJQb63x2NTWMMDlANVpv1Z5ZFoZKU6rvYiMOgVlXyvDcvGLX3zl6cDDhlKcSsIcTDE8jKyCUiuf9nte6UpX6oNghzrIGDKMLsqQo8EZ4dhxNmRanX4rWBLM2MMsy8eY1yXDrwStTtG1j1vplhIbhppBr3db5RI0uKx+CkKteGuzVUcZXkZSlpXTLHjSHodJORxHltGeXwGGVSTOvve39I2DzPlQwmkln+Gpn74Z36+/HM5VfRO8WAUQXAo4lD9xXJXIGlOlkcqhvA9P71tUxj0cSwdGMWoMkn2SVnD9t4BE6d+67/RsPx2EoT3mnEkyyfgLbP2/FQhsfObgF4ZSeaP3SvLog6DCODGM7sFIn42hMRIUG/vhmJe8YWrF853vfGfvcFhVrp9h4mwsW50uNmTcvjrfFURbMXHgk0ChTv7meAqorDZwOMmsBBU5rt+urKSAMeF4kA1JEPOSI0i+h3OUE2IV31aH4TM8x/vMjQqsyLVnkV+y2nrRA2TfydjmCBmXwLDyzcnxHkG+MmrtlVwRzE7NX47nsr6R0bE8CCyc52CMlImag8YeY/JNnq2YCTIdjEM+JQuMeTlvtWWBjA9P5+U8GW/jhMuqU89XMRPY1u9LO9FcSatVMHNNko3zWT83VM8ynuaRFRQ6GUdtUclDzvGVxDRHyBcG+ulnxOgKbRbo0qGcR+XYxtd8WKaf3Nfybnq/RTeZr7aUrKtzjLl5ZoVGQmvOCezG1+8Lsw8YslMSUjiQlZZ5txnzRVJ3lR5ZprdUuxhXbRcACNBsWZrqmzknyUYuyAxdQt4Fgex36QYJpmW6Xb9bx1jSg85V5SShTX5UJJjXbGbplVaWq+yYOVIBNQ7KupXt0knmP7+i/JEWncDO8WUEWuahYIZvsUh2BEaCTdsb6F/zUkLZfHPgHbllE/HTFm0s/6n41zkQY9lcd/wwXfTeZQnf0jNkU7WUsy74QGSNXlExUQyn7OOUP7auz8LWsRuqmPgKEgja4d38peF76WN7pjGXpPULJfQanuTavCBrDhEkd3STpL7P6ExzXeLHHOIrSPzTg3QlfUz/mzf8WuPLV/IOTFyrGNNX9mFrmwpIPiuZZMerUrF+kmyqv/wblUT8FnOWrpLwVoHEdkh21E92jm3FKvuTv29tAgmot/b4bKh1jIgARdZw2Wm/G3rJ/yu1sypDYQ33hc557nC/DEXPoFM640PBhs+W+WM8fK/ldPJF7aIkKVOGlWM8LJXnYHAI7TOtQ5Pm9G/dezarb+u+V5DTwn7d5875fu2jFHDttddeOx5RbZQNHv6c1bJ3LHpWa7uMh+qPVTLZ8rzNYrzRPlVbp2Stnk3mHQTTGpBuVt/qZPXx2I/5CvI5w1ZAx1tOWsZi3e9gxQGUZOKAC3haZXDdd7V8/+DSTy1tq+9wTjm2m72/fZ02+O5mzJeWZyz6zmbqkHX73vr9mnf6sEzXtXDwzpLPKRs9rJ6QTLJ67Vqkb1p1QmtfF31v/KsOG31e6/0bfS8/ZhXD1ras+72D892r5GzYl40yrmcd3P1dd3zy/Z1LIAH1zuV7sD5dxpOBksEerxxvpGGlRAS5nEj7wGQglShu9Jo6gGKjz1z3ftlNq6bjPVTrPiffD4EQ2DUErF5b+bYysJGS4l3T2j3vLWyRg6qs+K06/G7Po7Nn93jVdoQ9m056HwIhsF0IJKDeLiM1s53KwzgyyjNlfDfj8vMQSqXtybGaqwxY+WXtc93IOwTUShuV20ydTr6RZ7feq0xNgkCZT64QCIGtTcBqTP2syvinbrZ2y/ec1rFD/qlzA/acnqenqwhUQO3XCpwJ0loFs+q5+XsIhEAI7EoCCah3Je2D4V11kIrSrM1yZpTLOPhKCbSSR3uthqdCz+mmfSf2Pdn7qyTOXlL7Y+tAojnPnHuP/llRWef3uOe+K/eFQAjMJ1A/96ck3X69OOPzWe6sO5X7OiyI/YlO3VmUt+dzVYPZ02qvrG0d9tc7m8Ae3FwhEAIhsJ0IJKDeTqM1s62CaYf+ODTH4Vq5QiAEQmB3IOAQNgfG+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61+7FL35xd/WrX707wQlO0HxfvhgCIbD1Cfzzn//sXvKSl3RXutKVuhOe8IRbv8Fp4YYIJKDeEL7cHAIhEAIhEAIhEALrEfjPf/7TPf3pT+/OcY5zdBe96EUnb/7sZz/bffjDH+7++9//9t853/nOt95L8u0QCIGDlcAvf/nL7glPeEJ3z3veszvucY97sLYlL9+5BBJQ71y+eXoIhEAIhEAIhEAIHIjAa17zmu7Xv/51d8c73rE7xCEOMUnnL3/5S/exj32su/nNb949/vGP725wgxuEYgiEwDYj8JGPfKTbd999u4c85CHd4Q53uG3W+jS3lUAC6lZS+d6mE3jrW9/a3e52t+te8IIXdJe97GW7Rz7ykd273vWu7uUvf3l36lOfetPflwdOE9h///2761//+t3d7na3fjxe+tKX9mOhFPGCF7xgsIVACIRACGwigZ/+9Kfdfe973+7hD394d7KTnWzpk7/1rW9117nOdbp73eteCag3cQzyqBDYVQSUfj/gAQ/ornKVq3QXuchFdtVr855dTCAB9S4Gntf9/wTe+c53dve5z326F77whd15znOe7vnPf373spe9rHvFK16x0skIx80j8MUvfrG74Q1v2D3sYQ/r9/LVuNj7c65znWvzXpQnhUAIhEAI9Dbvhz/8YffgBz+4O9ShDpWAOjIRArs5gfe9733dO97xju5xj3tcVql307FOQL2bDux26Nb//ve/7tOf/nRH0fz85z/vTnGKU3TXuta1Ekzv4sE74IADum9+85vd2972tu5HP/pRd7zjHa/PpJ7lLGdZWIq4i5uY14VACITAbkHgz3/+c3eHO9yhu9GNbtRd+tKXXtmnrFCvRJQvhMCWJyCBduc737kPqE972tNu+famgesTSEC9PrNtc8dvf/vbPkj64x//2O/Vstp4hStcYUd2TED73e9+t/vFL37R9+koRzlK57M//elP/f8f5jCH6Se+YNezXIc85CG7k5zkJP2/KQiHpbiOdrSjdWc84xn7eypQ/uQnP9k5eEW5C+ehStsEbcN7j3zkI/d/+853vtP94x//2PHuM53pTN1Rj3rUWbz1+atf/Wr373//u/P8s571rN2hD33oAz3rG9/4RufACH051alO1Z+yWsGlTKKVA+252tWu1p3udKfrg0v9/cpXvtL94Q9/WNguLPRHSTu2+nD5y1+++8QnPtHZE+e5Stzr1Mdf/epXfd+11XX4wx++bw9GnC+Xe05zmtP0LMfcT3ziEy9k5/vvfve7uy9/+ct9/x2KoXzwSEc6UrfOe3fGYRqtLM985jP3/V8lV7MEpev6MTHe+mi/IpnFaiizv/nNb3p5WnaR12Md61j9V1bNvbltHc8dsrZs/DH76Ec/2n3oQx/qx1y/7MM89rGPPbcJ/X2t7RjrD7J92MMettcxxz/+8futHeZfXfSUvaXmwu9+97s+4LjwhS/cz8uWeUdWzNPPfOYz3Qc/+MFeH/l/iTp6a1dcxv7Nb35zP3f9t8OklPlt1t45LMxnnPSNzF3ykpfsE2D4lS7BlU53krQLG/8/vH7wgx90r33ta/sxodNUqHjOv/71r+4LX/jCDn08xc18OeYxj9msuzzj29/+dq9DtZm9GO4dHuoD8117yXfpZHrMZS5e+9rXPkjCTz/1BZtjHOMYfYKW7ib3dOb3v//9hcNvXtCvP/7xjw+iczdb97G59k0/5SlP6e3K+KKz7bn8+te/3rfdP49+9KO76173ur2Oop/YFHMDf9c6uvwtb3lLz8ccNh/JKfaXuMQluvOe97y9jfHusj3kCMu//e1vvT2jU1wSr9qhP+UHHPGIR+xOecpTduRqbLuK4yKZK1konfWmN72pO/rRj96/wziyqVN6hxyVvdcuc/5sZztbpy0SxYts+ZA7edfnKbvOfzAnPHfO1ervsPk/+clPDsQNS/ZpzN34aW+rPVrEnH8zHGvzbtE7zQ+ysGie0SF4l6+obWwTbmOfhTzRUyUjZNzl2d5/ohOdqNcNrXamfMVWXbFMxlp0xRnOcIbOto2xX7xs+4b5c5e73KW78pWv3C9Y5Nr9CCSg3v3GtO+RYPapT31q95jHPKY3RBTIq171qu5Tn/pU99jHPrY30nUx3hTujW98495omvR///vfu2c+85k7Alql2E4qfN3rXrfDCaA8OTb23d72trftFSCF+KhHPap/581udrPegad47nGPe/Tfq9NM614nH3qva9G75w7R73//++4Wt7hFr+Rf//rX9w5cXfW3n/3sZ92rX/3q7uQnP3n/J/uJlTzb38YBFnTf6la36vcUazsuyvQEWxw+7HwuELvABS7QO/EcFt/nmOD/vOc9r3vgAx/Yc/VMp7baD4dn7afhCNvHbM+y52PJODz0oQ/tPvCBD/Rjx8i4WtkZi3vf+959cO7dnvnKV76ylw1ZUjKwznvnjsOi+1pZklfy2yJXc9rIKCp5F2gaA06Dcb/97W/fy4Hkx8c//vF+HPDkPOLJ+Xjyk5/cO7i2Lrjf+K0z9+a0t3X8teuJT3xinzQij0c4whH6PjznOc/pTxfeaKDQ2g59HOsP88+eMk6YtpHFYm7OcOzJL71hjuy99979gS6r5h1Zee9739sHGOa+sdRn2xme/exnd6c//ennIG++R7+8y3kEAnh98N+cRH0ZJ/WaH/z/vkgn0FdveMMb+v4Yw9K5kqXkbzyn3YPB/e9//wPpHHrInKLn6QhO+53udKc+2OOg7rPPPt397ne/Xu8Yvyc96Ul9wCoJQh+xGfTaOjpEUHu9612vT3J6pqRKXfU3iU0l0YIpMkxejae2kGFOuHmpr55Fr5Fx9uWa17zmjs/Mwze+8Y39PmXBmWeRH/PdPCdXD3rQg3r7RBY9X9BA55rv+rjRxNPU+Hq2NtHFFRDX97AkJ5Ktxsu80A66iI4q2+0z40YGBI+u1nHwbnJ497vffUeSRxJCwH6b29ymX0VzTXEoe+esE0nidd7ru8tkjh0tnSWQKhslgULOcCF7U3pHIMoHIQP0tf6tsuXF3KID3cLuXvGKV+zv5RfQ5/yb8m3WnavD77fqyrL5Y/kbc1/HHq1i3vpO/Vk1z8zPVl9x6r3G/a53vWt3/vOfv9ebxqKVXauuWCVjkrEtukKyeKqvi+Sk+stvoHdy7X4EElDvfmPaOx+CQFkwTmVdVWp2znOeszealRGmnDlHDIgghyJzCRYoSBfj75RRDlWVq0yVovmevbdjZ0lZNwNd+6On7qX4b3KTm3SXu9zlDvTuuUOkL5xbCtkql35Vn63YOXzL6vvQsfHfjDKn3E+UCJ4oPxlwwQnnVTAisJIBx+5CF7pQH1Bz8DDm5HgGp5Hzwpn13PqdUYoVW05e8eDkVUBWylaAISlhlWbYxil243Gz8uCwN47X8N2yr95jLKxqrfPeueOw6D7vbmXJ6WmRqzlttFpqHLAuefccTr2D2fzNOMu2c8Kn5gj5dqmEWGfuzWlvy/jrBxnmnFjJtMLiIse3vOUt+zk21A07sx2L9IdVXCui5o7klGBOIGHO1L5S405GJAcl81rmnZU/1SH6LVAsvSeYFjTtzKvGRhVIvYts+O9qz0beX4EPHlUuLEl6mctcpg868Jma01benBR9nOMcp9c9Vv8Fl9opiKrL37xDwmi//fbrg5hKxA31v4CDLWBHPLtVd2kb/WZVzL3Gvy5JT/pKkqBsj0BC4EdXDxOi2qg/gm0BpWDI6rIgk9618qbtn/vc5/pnSnJKOFgRnuLj+Wc/+9n7eUL+zPepgHcjY1f3eq720M/DCiy2RhBJXhzMWRVMU/O9Djn63ve+1z33uc/tA/9WXU4OBSwnPelJd3SHDiQHVj7ZOfZjzKEStM961rN22DsPmHqvz8f3S1wsk7lnPOMZPfexziJngn1JpGtc4xrdmIdEAjmQmB/2aZUt18fS5fyf4XhXn7R3M05WX8ffmZK/sZ+hrS32yErqKuaSNi3vFGSummdWnse+YgWwkmBs6ZDn1HvJH/kvX7PV3rXoClWaU3ZxKGN8pFZdMeUXL9MRKk0kf2qObYY+yTO2DoEE1FtnLDatJQwyB6uCvHpwZcjsW6awqjyVsmZABOAbCajLcRVoDoNx768sY63kjZWk4FFpFkfLKu74/jlw9MUqsKy2wEhAZkWEMyLg58BwbIaGVMChbRz8Cq4ofQ4cB4ijL/DnzFpdGxs6pWP4y7bvtddeC52zyjiXgRk7JTLB2mjV6Gtf+9raAbV2CJysgAxZVkDlt085+eu8d84YLLtHKVsLSwmgCqRWydVG2sjwk2GOlrE35la8OBFWGLEkS1NzRPkalu5fZ+7NaW+Lg0FOOTDm01C+yYXPzYGNGvWWdixKyElkWRUS4GkP/aAUbvzTQAIiTrT5q4KlZd5x/Dkttc2jxotesvpt3u6siwx96Utf6ld1qwKAjlBy/va3v70jyxu5yL/gb5jY9E6ru96J93hO+7ufbDHe+i9RKFFx1ate9SA2wueSkJIY5mcF7WPHcTh3yfwwoF6mu7RNQCaQVFIuiOLQW9mXYOTMSgjrp3ESfH/+858/SHBbq7H0bFWXSBINV348R9/pfMkBOl2Z8lQAKClR83tXBNS2YYx1mb5bOce8qpTIyqI91GXnBQjumavLMZJ0sJpf9nIcEBsvh4ZKrkgWD30LYydoU1Uy5D/muErm+CTeMdZZ5q/5rIrMiuWQhySZCjAJ4nHFzSpbXskMCQYyT8YlVYZJgp0VUC/zd1qC26G8LrNH5sCyeV5JvpZ3lnwum2fj5JuKD4kQ89U4jU+qH75XMsf2Ad9RZSAxPR7vCsbHfW7VFZ7N71kmY6oMW3XFugG170/N/Y3YhNy7dQgkoN46Y7FpLbGypjSMIquVqXo4BcZwDh0yho4zYYV1WUCtLE7pGSfYRVlzjpRsUnQcKSV4HLbhKtPQKeAcM7pDo6ic03MEL9rt2syAWnZbIM/xsiIiQGUcOAKM+DDgqP2JnFaBlVVcQbc9nVNtGgfU40Fc5JxV/4vH0Bmi8DkWF7vYxfoxHK+WtAQyVhyMBaeBAzQOIjgfnJF13rtpArrgQYtYriNXc9tofAVvnFOrHdibE/8fe3cBLMttrAF4wuQwMzODw4kDDtphZoeZmclhZmZmjuMwkxNDHI4dZmaGV5/q9Snd8cyOds/ugXt7qly2z86MpF+t7v67WxqOpoxJ7SiOrRFtz7v2FulvzL/1uvvuu5dX6L8MLuJPTpXIK93luFm3snb1peoh9qYv0ocxR79FfwiYkTv7eVUFwPkjH/lIt+eeexYiAfv+Ve9P99usdRf746xrGRPBI8E08r4RpXacR8Ew+4URHeRT1rzWuYtgPpZN678r1jR8tU/PCczZh0pmlMGTUwE3erdfBs+JFYyoZWaW4ziPDglCrS/kU0bWFx5ij7990jKZtQwLfEbmOcYabdpapCyXnu5nv8YwHsuo9m0khz62IpApeC3jMKExpzoqDQQZYhvU2Drz9wj40e+qr+aZB88LAgrsIquCUNqs97XXtovNpIdVWdUVWd7DZpJt+JtPtkXGVxUFHyHs65TMybjKkpvTWfY/9J9AiSCSoKxAHOJYX6223H0wUMbOL5Dtt+9XAH1Znyqbx98JHy3kz5hUIvh7P0nityl71LLOW9oMnTu1zmpdYd1Y2yq7+IhDhJo/qo9sGN3JhvHZYlviPPZuSlfQ/yqzpmSsr2fozSHbYay1X6xKhv5i1+i1/vflk1AvYvm2zzNJqLfPXDX3tF/qVD9IcdblkH5jwEUdlUeuJ0MdBp1C7Ge/+qWQ8f8cAZknTjQlN1Ru3jzw3o3GYt+fIIDsB2P07Gc/uxBkzrtS7JpQx/5EmTOENvZ7wyycvLokeMqx9/sYoUbeZOQYmNoZsg+bg8spYYSGnm8h1DBlwKYMR8xZS7uLzkPrc2MkaR65am1r1n1xkB7jyFlnHEMupxyYedfeIv1tmX/v1ed+KeMi7Y0909KPWVtGrD9nKCCbMuoc9SlnLfoyJitRXqicXFbbWgqdpoR21YQ6tmkgjLFnWl+d6rxeQh3bTxAIgZ66vLWeoyHCGHu5ZekFQOlAAcYhB31ovlsIdYsO0TcBK0GqCJ6qUPB+2Vn6OnRtyDCyQ0/bU913dNmaffbZp+i6IJZTMt5CqOsgJruAXMFNgHO9nxI0ViQD4TQfcfUJcvx9LEPdJ+Dr0eX2riIa9kXH+RBhexAGBzIieKrb+oQ6+qn6JQ6ZMi7Z7hpH454lc1HhZr32y+HrOQ08kG99Qr6Rsljv7p3Xltf3kzW+EJladoa6xd9pyRbXeMwi1FOYx3ta2hyTz/56C11Brx9wwAHF/7KGh76l3m/XPHiejhCAEcBqsTOtuoJvRy9PyVhfz8wi1P2tkILy5EZGvh/ksT1DZc4yEkZTei5/33gEklBvPOYrb1E0WYmh8r76NMEhxSt7IRvLGZE5Wg+h5vApveJU9g0iw8pAydwgiqEkRSEpOZmUWYZhEdC8j3Gk3GRoECPOgowRw64MEPGPCHocRGJ/WWTYw4m159AhPQw3Iy577Vo0Q61NZJpjK5IZzpB+MrqyBaKbixJqGWlzwaDV5f36rC1lqU51nafdReZgnmfGsJxHruZpL+613xJOCEH9TVgllfb0xxzF/bPkdJ61t0hfPdPiYCCyHBKlu30ip/+IlIDResqfW/uhz0OELGTPPj8Ei0OvTxz4OrJPVjnoyu3jGpOVcPo4TbE3OBx1z9NBSvrWu398aO5CVzgMy3jjzARyZK2bB7hf/vKXL5nzRS6BQZndIZmMOe2XYEc7oXOUntNfbASs+3tElSTCSnl0/Wzfcew7nS26y5wbAx3q8B9bOeg7GUH7FvsOJxl++ctffoQAQi17njOfMpz9b7wOyc68hNo4Dz744LL1QCZtvfvwZYUdBldXRmlDVdEd7nCHcmZG7XCPEWpY2ZNJFuwjb9XliLgKhDo4PFT9wPbAX+BXMEHFw5S9q2W6b7tCN47JHBLrwD2VNvVBoX2b1ccj9nYLxMBEMHpeW85nsSffOQ4qu9j7VRDqFn+nhdzWOLfYo6l13tJmHOQ6tc5Czwi8kGOBzDEZnuXfsL10Q6udadEVgnb6NCVj6yHUggfaUQHWTywZr2vVgd1FbEs+s34EklCvH8Mt94bI0hx++OFFeUTpDGeTwZaRFmVXjmMPjUyHCJxrPYTa8wwTco58ImyuOMzCvk2GGXEPJanMW4ZCmeGyCbU9VEpIGRP7cxBMZV1xwE3fsRnawxYHqShLlVFhLGTVwhmZcjCilIqDEKWVypo4+/acRRYrnCEnA9dztiih1r9wEuAbkVIRYMZEqZw5n6ddexnJD+d1GSef9hfOLCxb5WqRxQgTTntk2MK55Vwp/wuZjXfPktPWtbdIP+OZVgdDiSY5Q+DqQwhlx5yca+2t52rthzaGCLXPyOkDosYBsUZE9ZVnx+dHOMv0FWe3PnF5TFai8kMwMcpm4yAvVTiCagJpsib2TZJp2ZCxbO88+MT+dJ/3ihOiQ/fJniGydA4CuGjpcJAHpIs+i1PD6zkdIoxkFnmViVR9E4dPwQsJiewvUizoSfZrwtWSoW7RXXSsQxvZB+tOcEBZsACsEl5tk4sglCHD5ATBia8fuF+gIvoua29bD/mJbU5jsjMvoY4MNV2t8kF5+Xou5wUIIJFrJLK+jEM1g0qqsJ9DQSLzhNw7bHNeG0I2baGot4MFWYpD68z9kO2asnezCHXoxlkyF4ejOW3b+GK+a5s1pHdU4giSI//wYLf7+9HHbHm0ifjFyeIhI8vOULf4Oy3ktpVQt2Aec93fWjY01y3rLAi1aqOQ4VZCba2pApH44JvWyZe6XHzIBrfqirhvloyth1DLUJtnOqwO3Eaf2WPZ+rx2PgSSUO98c1pGhLwiCUGqHFqDTDLWImci7hSWvTmc7shUWfRK0RhsRMwhOv6bE+TQME5LnMwq04Bk7r333oVEy7QiyxwGEfg4KdHpraLGshJB9PrPOnBEhoUj7NK2suw4OG3eaaI0lZxx0DjWSDBnjkMkOqiETUmSMXFMjYlDqByeg288xh4lfiKNsjayFPrlXfZIMvScO/cr83SoSd3ncEo8Q5Ey2vCVUUBO4eFd9g7KNnAJYOEtAAAgAElEQVS0GRPODkfKvYyRrAhCoJQ7sDNvjIJL8MC9Iuuwi1Nc7ZPzXv+vTdk5J91yPDjXre0iHBwhUWNOIIJQl2DOOz/1/a1YTsnVevrA+baf1BwjbqLd1onAQRALa0q5lkwLebBmzJU5r/cjz1p78YmbRftqPc+zdqxdTqIxKee0xozHPK7nE051P2bJYa0/kD7BLfs04ajkG0nifOiLAJ9P1snk6l988kpJb2Snp2SFA2nurHvrPPZnOxxHObFAInJunamMoSMRG9naZVzWGx2pFBkuSB+SwhGlkxAgenA936S2xo3FWO01lIX13wiF+Y41bX89HYPoq6yRBXYSuAxT2AhOr4wljL1X1ljwJYIX5pmNQMLNFyKIUNqXbo/1PLrLHkn6kM71SSh9g4+tFbASbLCu6Ds6mW6jS43J/9OJHGx2TBZeXwQGXBxxus1eazjQ5c4GkW2Mbz17BlYqCDi7ZIA9JI+CnX6XnadH9Yn8aJ9MOkSPLlBBUX83fRGZiYMhBS3is4nxHuOIzxpyxlU5wN5YYI5kCjbpI3tLlsnSPPNgTHEyOLsgo2bNkA84C9YEDmF7Yi8+sgQ7mUNrlz6rq3qMo8axtl1sCN04JXOwJyfsDBkwr+ymoLD3Dfkd/k4e3Bul//T0LFvOXsPbPKtQ4nvAnC1g141T0Nl6CN9mkflu1dnOnnFYVm3zZ+FuzbfaozHMVarMM9dkf2yd8eHojxZf0Xpzb73W6EnBNH8nX/wlNn9eezelK8zhLBkzxildQY5jrGHX6JnoP33KL671vKoJek6Avn+20SJylc9sPQSSUG+9OVlqjzipDDhj6dRpV2QrkLz47mK/URHrWPj1ASnzdE47ymk5Xutx3udpcxn3BmYUqzK3/sES87RRR5uVra4aj7F5U+bOoXVI2XocQs657EkcJjUPFsu6d5Vy5d2CFmR2PeXQxjq09paFwbzvWSVmQ31Zj/5YBm5xYnut94b6KUikksde+WVesd5Wqftiz+p6ZbV/uv0ycVjmu1rGiyDJOLrWq7uX2ff+uwRxfG6sv72hJtYxDgGF2H8q8LssGxJ4sgerlNMhHFtkbhk6a5m2fJXysBHvbsG8tR9bfZ216IrwhZe1nqawk/EXwOU/RdXo1DP5+/ZCIAn19pqvpfRWOZNMgKxn//TfugEZUtkOpYJ5LYbA2KFki72t7alVzhuiJNpdVzW09Srv2tUQWKUcLgtLmT/Zr/V+zmpZ/cn37BoIKFFW9q7CS6n7rGusXHbXQCpHmQhsfwScr2GLkSqT/kFl2390OYJAIAn1LigL9vAqZZ7aB+s++63sc+uXde2CsC00ZIRaKWPsqVzoJXM+tMp5U6Lpiu/Tztm1vH0XQmCVcrgMGGUA7blVeiybmVcisFEIxL5s7cVe4bG2k1Bv1KxkO4nAahAQXLZNbt99983s9Gog3hJvTUK9JaZhYzsRnwWaKjtRLmU/kVLx9ZQ9b+zotkZr9ifb53jYYYeVUmsn5trbtxFEdFXzZg8QQm3v3HYq4d8aErHr9WJVcrgsJJ3tYC/bogeELasf+Z5dEwG2lYNtS1X/W+CBiLMA9ttvv7K/3dkHDhNzOJOtO3klAonA1kfAOpdYcS7I2Drf+qPIHrYgkIS6BaW8JxFIBBKBRCARSAQSgSUi4PAjh1oKttan2C+xiXxVIpAIbBIC9mf7ioREisMP89q5EUhCvXPPb44uEUgEEoFEIBFIBBKBRCARSAQSgURgRQgkoV4RsPnaRCARSAQSgUQgEUgEEoFEIBFIBBKBnRuBJNQ79/zm6BKBRCARSAQSgUQgEUgEEoFEIBFIBFaEQBLqFQGbr00EEoFEIBFIBBKBRCARSAQSgUQgEdi5EUhCvXPPb44uEUgEEoFEIBFIBBKBRCARSAQSgURgRQgkoV4RsPnaRCARSAQSgUQgEUgEEoFEIBFIBBKBnRuBJNQ79/zm6BKBRCARSAQSgUQgEUgEEoFEIBFIBFaEQBLqFQGbr00EEoFEIBFIBBKBRCARSAQSgUQgEdi5EUhCvXPPb44uEUgEEoFEIBFIBBKBRCARSAQSgURgRQgkoV4RsPnaRGAjEfjVr37Vvfa1r+1uf/vbd7vttttGNp1tJQKJwCYicOCBB3bf+973uutc5zrdkY985E3sSTadCCQCiUAikAjsmggkod415z1HvRMh8Je//KV7/OMf39385jfvznnOc+5EI8uhJAKJwBQC//vf/7o3vvGN5bYb3/jG3ZGOdKSpR1by+5/+9KfukEMO6f79739Pvv8EJzhBd97znrc7ylGOMnlv3pAIJAJbDwHr/Bvf+Eb36U9/ugTzTnGKU2y9TmaPEoENRCAJ9QaCnU0lAstG4D//+U/3zGc+szvLWc7SXeta11r26/N9iUAisA0Q+Nvf/tY98IEP7G55y1t2F7nIRTalxxxspPoLX/hC993vfre70Y1utNaPX/7yl90d73jH7p///Gf30pe+tDvTmc7UHetYx9o08r8pAGWjicA2R+CPf/xj9/GPf7xUw33kIx/pjnvc43YPfvCDu9ve9rbdUY961G0+uux+IrA+BJJQrw+/fDoR2FQEvvKVrxRC/bSnPa074QlPuKl9ycYTgURg8xD44he/2L3mNa/pnvzkJxeyulnXt771re6b3/zmDgG+3/zmN93Nbnaz0qXXve513YlPfOLN6l62mwgkAnMioApm//337+53v/t1Zz3rWbvrXve6JXB35jOfuTv60Y8+59t2jdvf9a53dXe+851LAPEqV7lK97jHPa57//vfX3Q0DPPa+RBIQr3zzWmOaBdBQHb60Y9+dHf605++RIjzSgQSgV0XAdnhe93rXiUTfNGLXnTTgECmlYIqA40rCfWmTUc2nAisGwFBsnvc4x7dIx7xiO6Sl7xkVpY0IPq+972vVA297GUvK/r4JS95SffqV7+6ZPfPcIYzNLwhb9luCCSh3m4zlv1NBP4fgZ/+9KfFeRb5PN/5zpe4JAKJwC6OwDOe8YzOmQoPfehDN83p/cxnPtN9//vfX8tIm5Ik1Lu4YObwty0CstP0yslPfvId1vS2HdAGdfy///1v2f7yoQ99qPvZz35Wtrnc4AY3SDK9QfhvRjNJqDcD9RW3+cMf/rD7wQ9+0MlguuxzERH7zne+0/39738vfzva0Y7Wnec85+mOf/zjd/bfHXrood1f//rX7pjHPGY5JfrPf/7z2r0OkDnpSU9anKR//etf5Xn32berHZkRlwNmzna2sxXFO89lX93Xv/717ve///0RHtP3M57xjN173vOe7uc//3np79WudrXus5/9bOmjNpXTnPrUpy7P9seu7+c+97m7P/zhD91Xv/rVtbFf4AIX6I5znOMU51MZzo9//OPut7/9bWnL3j+/1ZdTtJUq/uhHP+q880IXulC35557llsOOuigNayGxg0P76vnJPplHha9Pv/5z3ePetSjSgmR+YmrxgA+MDRH5syc1+WgjKWM0gc+8IHy+K9//evuhje8YSHo9eFGjMOnPvWp7u1vf3spLTcPMlDkqm7PKcPHO97xyn4q82rPVcibMicHmJDDYxzjGN01rnGNInecbfsvL3e5yxX50a49l+5rkbd//OMfR8D2tKc97RHk/exnP3sxbNqLy33moD83+vHtb3+7yCQM4WHM9QWrkCn4OxBO3+H53ve+tzxnvcHpHOc4xxEIzpTca7NFPlaBlbGY16E1GRjUB0tZHw7GMl/W0ZWudKXuMpe5TDl1emhNDs1P6KNZsrboWMfWAd1H99Q6TBkj3ULf6IvLgTtkwnhadIZ1ZTsGTMjESU5yku6KV7xikSPzviqd8clPfrJ7znOeU8oM+/K6qJ6Z9zmEmu257GUvu/boLEIdupns0JP0k7/F2q+xpycOP/zwso77F/3moLO+7p7V/3B6P/e5zxUdRJfc4ha3WHN6W3XbPLqFPbKuZ8m5PvtdGf/HPvaxcj854pCf7nSnK0OCD10T+oxs+s2/+/qMM0+fhpy7x9/Y/DE5XxbW86wxOsX8GlvYEuvNZW7ZlrgCP3t6zTmbY1sBXWweF11jLbYjsK4zjUO6CcbOEwi/i4xe8IIXLDqE7Qj9wpc6zWlOM7nU+nPugTEbduxjH7t7xzveUSrY9IEOIhfsMNtbb7sgQ+9+97vLuqPLlXNf/epXL3aazAja3/3ud+8OO+ywQhJhTR6vd73rrcmj3/hp9Nu5znWu4h/yUcgYnNj3em22yPfBBx9csHKd6lSnKu/UzpDM8s187cClHT6edcNvfdOb3lRK09kz5er0MPlexfoxx/rS6n9PTnresG0QSEK9baZqvo5SFIiRPS8OqnFRbPe85z0LgX7e8563g8PFAXzqU59aFC3nP563B+ROd7pTUZ4U7U1vetPuUpe6VPfIRz6y/M1zyo4/+tGPdq9//eubjEI9EkocKfS+vfbaqyhqmVeGUf+1TTFRhE984hO7F7/4xd3DHvawMg7K/hOf+ER3//vfv/Q9HLihsSPM3mU8CLh2OBgPf/jDu/ve977d7rvvXsbCedHGs571rLXAgPLFu9zlLqWfe+yxR7nvrW99ayHh+mn8DuZgEJX0PP3pTy8KnOGCCYWuz0P9mm9Wd7wbwUdyRY/7eyb7bTEe+sLRVnrEAfS3F77whYW86r93MJ4PetCDyhzf5CY3KXPsPnu0OZf2ZzJWyKQxwc44W+QNsWewBQA8e6tb3aqcTu7vMPbJr7vd7W4loDGvvLW0HwTDHJGXN7/5zUXWXUPyHpF5Y4RbXVZf//a2t72tGGnXl770pU6pFwzJZ4yLQ0J24mqR+3lOa55nbbZgxfmwJpELjiyipv8CIkr+rJN3vvOd3ZOe9KQi39aH9Xmxi12sOEAwsx5DhlraND8tsraesQ6tg9BhiKA1EsGpGLOAmyCeq0VneN8b3vCGoiNe8IIXFD0SJ/FzUsmc0slV6Aw4c3yf+9znljW+GZd1JShx4QtfeK35qQw120SWrH/4D2FvbZEz65BNC31117vetTvlKU9ZnP55DkaKOeHs3/rWty7P/uQnPymyy07Eem2VXYNt1S0tcm4PJt1svAgcG/uYxzymyFT9NYfWNueR82VjPU/b/fXtWWN/yEMesmbnA79f/OIXZd7JgnvYMwElc7meNTbmKw1hXa+x6LuAe8gjcq/M9973vndnTi9/+cuv+U1+e8ADHjD3+Sctcy4gTJbpZcFKF9zodX5TlB4LJvF33GctILr0IDJsTQoG+Lc1fPGLX3x0rfAr2QJVc+TWXFhD/Df+w5e//OUyN5FwaZFvfTnggAOKPX3CE55Q2neFfjCO8PsEUPiC7r3CFa5Q1ozf+Rj8XWQcEacf6ZlY3y1Y1r5ui52YR2dsho7ONleDQBLq1eC66W+15wUxoWDiMBjKBYm56lWvOkjCEDMOH0ds6PlwipAtRNSFMHBGRJbnPWyGAmZkKOH62WiHMx9919ZjH/vYYjTdK1rpCmIjcxoGot93Ro5y54SJ1rqi7ZOd7GTFwMTnWyh/YxNlZRAZPApYBlz77vvd735XiAajrbQSrgwXpatvT3nKUwqhhqPggP+2/0hktT8n6xEU/dEXhrB/MMjQ/IneIjgCF8bIKN3nPvfpXvWqV5Usflwya7e5zW0KZiLVH/zgB8veTNm2KC03Jp/oQRpEqYfaC4y9tyb9MBKE8Gxdqm4O9cfftTuPvM3bfj1H4ZwxxGSoljl9RR5lXe2FioPfZMi848Mf/nBxcK0Jl/s54zBj/EOeBBI4FaLX88p9i4wsGysOJeeHsyfTwYm49KUvXQi1sQq8GLdPtSGG9frQXwEDz3NWkJ3W+WmRtfWOtb8OQrcYY62H+mNu1RnGam1wUmXqXZzTK1/5yiWQ5DR+mZxV6Aw6xpw4qDCczxb5WdY99LFxq8oIXevdU4QatoJcCLPMWR/7mCPBq9CttR4nf2GTWsdirl/5yleuyWg8p0STfhqzJ3W7Q7qtRbe0yDn9jnTQu8iANSd4gExbc3H1bY6/D623ITkXVLDGn//856+t7VVg3brGalmp/QwBdTaJvWZLBJL7NomOvd3tblf8G7pqPWtslu2q57cva0O6KeQFzjKXL3rRi4oNeMUrXlGwn6eiYmzOh2yYtuAUQc14dr/99it+CBmUQRfIvuY1r7lDwDhkTVCMPaRT2LLQ52NrJcYvoBD+knv5KQJD2uNXCTa3yrfn2V8yev3rX78EJPv6QQb+5S9/eSHK8fkuwTF+mrEi+XGRHz6OoCPsV7F+FvG/W/VW3rd1EUhCvXXnZl096y9oxFcZqvJGymwoq0nByFBzhFoItegwBSvq97WvfW1uQm2AnAVRd0pNKVRtUIcIdd/pdX9EK4MM1X3nfMg4c5DqUnQKlXJGpmsC5X11llnpJ0wY0biP04hQIdQiqMqWw3HuK2fPI9x+58gvm1Dr75Aj2Z8/Bhw+ZIDjyrB57sADDzzCvEWUXQRXQIbzRm5qsuF9MvRK5OHQSpj0d8iA+XtEdVUmCFQwojAPx2qWvC3avjJeBN6YyUkdgIq+KhtDpjk/ynZdspacUc6B6HcQak6dvsjqRtUAx4G81WW488h9iyLoO3LrxYrzFHIrWNN3YAScEA8lmGS6Xh/6Kxsh0GKciF3L/AhWCWpMydp6xtpfB3HaqjmaItStOoNsCFLVxI/Da/2rYiEjq9IZgY21HTLZIj/LuicCLYJKKk/iaiHU7M8d7nCHUjk1RKj9jT4QyImKgSA+8xLqIAyCRX1bGHrIgULaa5HdWOu1bhvTLdZOi5xbw3Ts+c9//qJjY6z6XAdRFyUEcFatJBBsviJYZs6WiXXIQMsaq+1/6H1rBwkUkDRuZG0Iv8A1sr4ytIva5WUTauMyn4gdQgh7AYJ5t8cFli1yNrSmVZlJYtiuhkgLFgv01XPvuagoUN5Nt0sqSBBMrZWxgEK8T1VT6MVW+Y5xCPLy19hguiUCvNayT3jx8ayNuAR1BS/7Y/N3PmcEqlaxfhbxv5elg/M9m4dAEurNw36lLdcL+trXvvZadE/pjquvGBmjZz/72SXbLEMwRaiRLMbYvhiEZIjotgyQouU0cELt71Huh8AgH31yM2SQtRF95cBzJOP/ZcY4sIgBo1B/p5kCZlREacPo1sZKRJYilj2P/25xUMfIYt1P71FijpApZ1KCbo7m/dQNPFyzCLW2ZIEZOo68IIVsNOMkmos4IYRDzq/yL+8WWfbfQ0GYwGxRp7MuSw1jHG3pYxDqKXmL9gNb/bLfLMpP+xnyyDIIiNiDp2xMW0OEWn84FuRTyXuUDStvVvVQE+rYO4tQyUYz/pwIfan7MI/ct6yj2pFZJlbR9hDB8VusI44OXdC/lBrau9cyPzHfU7K26FiH1kGU1VtLsp+czMgYyXr4ezhkLTrDPWSuX3Uzaw6XqTM2m1ALrMKrzgjVJMl/D1Uy0U0CWnQSPTgmb0pJVSkJBMpW0lvsj/U7T4aaMy9zJ9hTZ9Jm2ZNaN7QQrjHd0tdzY3o/9gjDSwAUkZRRFySux+p3AUjZfZi44CSjJ+DXr/IKW22u4KDaq64+CVldFtbxvnkJtWAd2yy7KWiv6oF+hz05kSQw7tp2aas+26G26WOZ5RbdVAdMaqxlgWVC+U1Ocu4HgfvrPgIVto+pFpxnW0/9rlpnTNkwAQafvNJXwSLVX5IJ9JxAMZ+wXy2mrdCJ7JbKGgH2qbUyRqhj3de+VKt8x7ijGlIQlL9Kzwq+mxtn6vBH621VxqZiwTqot0h4nwCVQBXZWcX6mdf/brHxec/WRyAJ9dafo4V6GAtaNJKjytnlqPp/V58cuUcpEgVEycwi1PZQUlCiqxyZMaLb2vHYcxgHbClv4wS0Zqhlw2SROTzGF33n1HGQjZWzrMQqFGs4bKKUMmx9YxVlu6KfIrhK75RFTV0tznHtmEVZUuy5Uj3QesEdIY797PVzQ/PHKYEJ58l+cv0QzLCnuf6GdRhF+yDNidJUTsysg46WQagRVnv0EVWZCNiTgxZ5W6R9ZbECGhxROAxVD9gLKwtvTZAJ2TFrRTBEwMYzQahrOa6Nu3kyz/011yr3LfIQc7ZsrKLtMYITf++Xyvf73DI/AhVKWqdkbb1jrdcBfcG5anH2W3SGw/1UgQji2YdYlz2PzeMydUacP7HvvvtueIaaPFsfnNp6C4lxT2WoVYjAC1FSqTAmb94FW3qdjhCMpJ/mzVDXOi62YsT8hKxa24JTLbLbz1DP0i2RHZ8l51HC61CpsFtj2fhFMmxIoUOx4ChYOESol4X1ooS6Lvmmb61VGUjkzj/LDlrNGzCJYLCgPF9FQAiOdVVVveatD/6GrU2qVdjdPtFr0fVBTgUIWmxY/U4klm3StuCMua+3KNX3Rkm2rV/w5g9MrZVZhJr902el+Misd7XItz5Fdt86F9RWlWh7okSMoAsfSICIDxtZf+uiJRmyivUzr//dOu9539ZGIAn11p6fhXsXC1oUEimidMai6hrpOzSzCDWHlHGTnRNhXS+hFnlU/qSsSNYgorythJpCZAxlAkWJ+32PfWJITShcJdv6TylHkAEOjJ6oPqLF8HhWn0RC3VdHlO1PEi2NPTu1oavLPfuOWm24OU6cG5mtKEFqnXSl6SKzQ5njofnzXnPF6ee82v9r31Hf8a+fRXC9XzQ4yGX0j/E85JBDygEgizidfYw40Uo5GXqHfIVxbpG3eds3B5wfY2Okx/ASSFGiJxil5Fs2RwWHagjrifMU5CXIzCUucYm1SH7soSbTDsmJLKjsdavct8jDqrCaItSxjpCo/qeayAYH2BppmR+YtMjaesfaXwdIbwuhbtUZMrSIYeijwJC8+A1W9ZkH8xLqWToDzs5rUG200YeSObBNJkywrn842BShljlzEBYH2DVGqMOxtsYQaZUf9PK8hNq6VCJqDfYDhZFFpF8FjFtktybUU7olzv2YpVNVdcgiGmNk+4OIW0/0jnJd1UPzEgKZOwFodk4WeNVYL4NQh22FLULm9GdnNPRtyLLWWEsFQqwvwVh20jYfARhJiToYEOO3ZUQ1lDlDAJ13UBPAFj0f94TPM8uGsZuy+33SXgdBnYTt5HjBqTphUI/fFjEkdmytsNV8CNVYs/aQW6eqHsifbHmrfMuwsy01Xn2Z7RNufi+CbWye7W/rq323Vayfef3veeY+7926CCSh3rpzs66exYKmtOw3qvdgeTHH1SeN9tlnn3JIFSIq4os4umYRap/m8HyURq6HUA8pwlmHkiEkiF0YCYEADoesJudjbD9vlG5zJNwnC+I9DDKjVh9kARMOsRLxyCLKEiB68XkuxorDJQhQl+zN6xxHhppTH4dktE68KC1D188wz5o/xl4EN+YfdmSEwYmTLDmY9sfCReY65oiceD7u4xAqqec8LOJ0ymoi4y4GHGEVQY+TxEMOWuRtve2PEWo4OZiFYy3oIcjDEVXiF3vNBaxgEBn2iJjDKeYXCVdaRz6cvG/twT4i7tbSmNy3yMOqsJoi1LE+ZGesj/iMjEAUeRYos42jdX5aZG29Y/V8vQ6s3xZCHWOd0hkRwFN6irQFueRMOx3fequvZeoMjqbTcGudwHl1gFOcLj5PFUyL7Lkn5lsZax1grINv4dRGybe98oKaMFLCqVw5ttUMkbyhwOiie6j1C0GQnRPoCj0UpyBz4uPwpFbZrUlfrduGnp+Sc8EltgrRia90IGQOu3PoFv0jIIqkzEsI+jZ0I7COINbUOQXuGyJlYR/sARbothbpTydmCyBFoHtZa2weQi1DbU2zFbZuDWWoBZtUMiHStU1VyVHriNb1FoR6lpwJAL7lLW8pFVh1gEuGnH8jgK+iSabYp8pqn46sOc+ADlciPmutsGVsNj06ppvNu+ojBxYKKEZV4ZR801v8NDaWDzZLP8T6sCbo9/p08fBl4Nv33Vaxflr873m3+LXKRt63eQgkod487FfWMuVHaXLg99577+I0KFuVHaHAXEg2Rcn5khWk8OOQjKHnOUn2rrlfZNZnq+xJpMQoSQpEdJaxbylzpOw4BPaCyQbrl8gtpwlRo9wpT8YS2Y9TITkD9j4zpMiItkVZKX8KaqjvkbWmnEX14eE0afvSZJEcUqH0zechGBkZae8PI83JssdIKSdHBhlHZrUZzqN27blk7OGkLRFbpdzxWaiYE04nwyuybay+12vs9bekW4QDgWOkRJDj80/hKPbbEqlmmBhwfTvRiU5UmmBcGHRziTQqoZIJqe9xH6cc6VCOj1jDEf6CDua+Rd7Mm8wLA6ZN1QEOojM/MuWydoId+mZsMukt8qYEu6V94+M4KEs1lw4dis9d9Z9XkqYcTfsyQkreHDLk0y2eIxucGWtMFJzT4hnvVdZGxhDxOLGc0+I99gFyBueR+ylZWAVWMVfe7XAfcirQYlzGYN7MpUsQxKfCEE2yHZ/4EZgy5lZ9FG3OkjW/LSIXseb668B5DbIVtQ6LfZvklB7ioHGS6Rnz3qIzVCT4fB7dgQTJ1vtvGdggtKvQGRxHc1bvdfT/5sJ+YY7pMgk1Z1qb9LKgUf3t6VpuZaYEXGSUlVJHkEp1B2wd0iY4iUjKPvaxR7h9/sb6YnvMiSCUChJrix6OT7X199TOWj8y494bnzNDQAQc2YMxezJkS+fRLWHPZsm5NSWTJ2hLV8BWQI8OIldsN1lC/Fr0mQC0b1q3yPmysWZPYo0JJMR4zIu/C2iYT1U/girhZzhnhI3VH/JlrdLDvrsctguRYzf5MPwbc2atB4GcZ43N8pXq+UXaZT3ZXBVicLW+ZKjZRTaDb0Ee2Vt2xBoRYFM+TY8ot/c7Mk6net6aiK+NjMmsQI/2WuacnNE79CVfhFzL7lszqkgEAeDknexvVEwpR+cH8C30Na6ptVIHQ6xj9pCtIOdkmS8XfhVdOCXfbDN82VNrGrrSFPEAACAASURBVIZsxJB+0E9bQQQK+FX8F/2HOTvtKwswppfhpy+qM1qxnGf90K8wnvK/w95N2ff8ffsgkIR6+8zVSnrKWDF4SjO3esSsziLpLwJM0c7z7dEhEBEcjqGLkh07KIST4/Achn233XZbyXzM81JzxzlBhvslTfO8x70hB/Dsf4KrfhcHbr241xFhzin5m2p33vFs5v0hJ4jlLHnazD6uou1lr49lyNoqxumdrTqjdV0to5/wEijkKMdp9Mt476x3CKYJBqouEUydpTu8Rx+RI8EZ/wjKCYht9vrfTFmb1TbiQT9uFZuzCnmKw6mQfaRp3sDyZs7dKvBY9jtDV5ElZG/Md2nV375cIjA25HvV1QWCH1N+1UbJd7SD6G91P3fZ85/v2zgEklBvHNbZ0joRWE9p+Tqb3rKP23fIMZWlWeR7lpsxsFklrpvRn2wzEdgZELBnkB7wT33I4CrHJvMjc6pyo/XEYtVJkb2pv0O/yn7mu7c2AiETstQbvfd/ayOzvXo361Cy7TWS7G0iMD8CSajnxyyf2CQEEGql1g7AmDeKvUldXnmzIq/KOJWkOY18O1wINYdaGXFdqr4d+p59TAS2IgL0gPJpeiD2A29EP5214Op/enCqbdtslDG3fIpw6l35+86BgC0jSmszyLJ95zMIte0lQ18f2b4jy54nAtMIJKGexijv2GQEHERi35hTHpUa2S9n/9i8TtwmD2NlzduXhqAquxw6EGhlDc/5YuXy9kPZP6ZMz15pe9/i0J05X5e3JwKJwP8jYN/pQQcdVPYXr3cLzDyg2tPs0MB5SZBDiex1dAZDXokABNgEe4intg0kWlsTAcE1+5Wdy2KLgvNWbEGhH/JKBHYFBJJQ7wqznGPc6RFwmrQDdZx8mnuEdvrpzgEmAmsIINIO73Gy7TIPHEuIE4FEIBFIBBKBRKANgSTUbTjlXYlAIpAIJAKJQCKQCCQCiUAikAgkAonADggkoU6BSAQSgUQgEUgEEoFEIBFIBBKBRCARSAQWQCAJ9QKg5SOJQCKQCCQCiUAikAgkAolAIpAIJAKJQBLqlIFEIBFIBBKBRCARSAQSgUQgEUgEEoFEYAEEklAvAFo+kggkAolAIpAIJAKJQCKQCCQCiUAikAgkoU4ZSAQSgUQgEUgEEoFEIBFIBBKBRCARSAQWQCAJ9QKg5SOJQCKQCCQCiUAikAgkAolAIpAIJAKJQBLqlIFEIBFIBBKBRCARSAQSgUQgEUgEEoFEYAEEklAvAFo+kggkAolAIpAIJAKJQCKQCCQCiUAikAgkoU4ZSAQSgUQgEUgEEoFEIBFIBBKBRCARSAQWQCAJ9QKg5SOJQCKQCCQCiUAikAhsFAL/+9//uve85z3d8Y9//G6PPfbYqGaznS2OwIEHHth973vf665znet0Rz7ykbd4bzene7/61a+61772td3tb3/7brfddtucTmSrOz0CSah3+inOASYCq0Pg3//+d/eNb3yj+/SnP10M+ilOcYrVNZZvTgQSgSMg8Kc//al7+9vf3v385z8vZOvmN7/5Lu80/uc//+kOPfTQ7ve///2gxBznOMfpznWuc3X+Pev6y1/+0r3rXe/q3v3udxds//vf/3YXuchFCsbaeOELX1ic9BOe8ISdeTjkkEM6OnHsOuUpT9md9axnXYj4fOITn+iQp7vf/e7dUY961KWvBOPRxgEHHFDefd3rXrf0Na8dETjssMNKYOOf//xnd57znKfba6+9RiFiG9/3vvcVWREEufjFL750OAVa3vjGN5b33vjGN+6OdKQjLb2NoReOyfsZz3jG7vSnP33xC37xi1/s8Ogxj3nM7oIXvGB3jGMco6wl8obonu1sZ+uQ3ktd6lLdJS95ye7FL35xd7e73a079rGP3R100EHd3//+9x3ec4ITnKA773nP2x3lKEeZHKs1/PjHP76s2XOe85ylX6uek8lO5Q07JQJJqHfKac1BJQKrQ+CPf/xj9/GPf7wYwo985CPdcY973O7BD35wd9vb3nYljt7qRpJvTgS2PwIIHGf0EY94RPejH/2oe93rXted+MQn3v4DW8cIkAx66gc/+EF3hzvcoUNkn/GMZxRd5fra177WPelJT+oucIELdPe97327E53oRDu05vnPfe5z3f3vf//uFre4RfknyLfAxVOe8pTu6Ec/enH2A2/zgGQgCYKLT3jCEwrZjusnP/lJ98QnPrGQA31BOlqv73znO93Tn/70QgyQ91Vcgdn73//+7qY3vWkJkiI4ee2IwN/+9rfu61//erF317ve9bqHP/zhoxDV95Klm93sZiuBUzsPfOADu1ve8pYl4LMRV8j7/vvv393kJjcpBPhhD3tYd7zjHa871rGO1enTz372s+4e97hH9+1vf7t79atf3Z3//OcvZBrpf8Mb3tB99rOfLevQ2iJ/H/vYx8q6QZStK7L+hz/8ofvud79b8EbIkW1rRztTwQOBjGc+85ndWc5ylu5a17pWgUW/BL5uc5vbdA996ENXNicbMQfZxtZCIAn11pqP7E0isGURYPAYz/vd734lcyGDwXif+cxnLs5lXolAIrB5CDz2sY/tPvOZzyShrqbgN7/5TXGYz3CGMxQSy9GP61vf+lZ3oxvdqJDGJz/5yTtkq5FiZPhRj3pUIQt9xx2pvt3tbley0f0Ahjm49KUvXQKOfQKFVCPnJznJSboXvehFTeRYG/qx++67r5GCVUpZ9D8J9TjKIVdkZxah9oa417yvilBr54tf/GL3mte8pshyLeerlBXvDnl5zGMecwQskNd73/ve3ec///nuTW96U3f2s5+9dMfaQ7Sf/exnr/3N3/kY1pO1U6+rwNA98wQMv/KVrxRC/bSnPW2HtbZRc7Jq7PP9WwuBJNRbaz6yN4nAlkUgjKBMmLKsqejwlh1IdiwR2AkRSEJ9xEmdRajD2X/961/fffCDH1wrxw3Sqwy1T8LrFpTZy5bNQ6hlzBCw5z73uTu0OUscZdM987znPa9k2ld9JaGeRngrEmrVEfe61726O97xjt1FL3rR6UEs6Y5FCPWHPvShQvytvZOe9KQ79ERVCR9DRUZU2ixCqK21Rz/60SWbLbtdX0molzT5+ZodEEhCnQKRCCQCkwiIHHMuT37yk680yj7ZkbwhEUgEBhFIQj0foVZ6rdz7+c9/finTvuxlL1te8LKXvaxkn+2dvuY1rzkqbQ6C4vjLgNUl9rMy1NHmO97xjrIP98IXvvCkNMtkIxnmt2XP6OQLJ25IQj2N4FYk1HrNRtszrJR5owLeixDqT37yk2W/t0z0Fa5whR0A/+tf/1oyykrIY3vDIoT6pz/9aQkuPO5xj+vOd77zJaGeFuu8Y50IJKFeJ4Bb+XFKyGEq9qDYY6c89+pXv3rZwxKXgyE+9alPlUNtKC8Hr9j/pUTul7/8ZWfv1r/+9a9yuwMilPd+//vfL3vFXAy8SD6ihXR985vf7D7wgQ+U33796193N7zhDYsyo9xjP1E8G3vSGADvPc1pTlPu++EPf1gcCBFGlwMoTnva05a+xOEURzva0UqpkD06xulywuXpTne60ve4+mOwB+fc5z53JwuhbM/loAr9r6/6wA377pQ4az/6rq0znelMHeXvPXB0OZQLHrNO25yFeT1277BPyAE0DkCxJ9Bl7A5DMVdTmMeYYKzkSgmU/YL6bp7rQ3lmyYtxM0wOxHEoyxe+8IXSL/NlHxnc44o+vfe97y3yYc60dY5znKPcb/z2VM2Dvzk6/PDD1+ZaW2QCFn1ZMb/+PnZpX//tkVRO+Y9//KOUYYbc9GXGHChpd6858HzIvWfr9smK9/RltZ4vc+AQGVgo/bziFa+4tkamsLMWrbG+zJOVPg7meF6ZNUY4W1f9y9pxEMzUQU6/+93vyh7D0Bv1e8wZjEKvhIyTT5f3wzuuWlZgTuZjHobWgkNwvDt0R7xHO/bReXZMXug1a8Rc//nPf+723HPP7mIXu1hZy+Z56HCcemx0CDl1Ta23ZeBMV9jvqn8w/fKXv1zKPu9yl7sUOYW/Q5AcAlTroymd0T/k7GpXu1rZ6wgTc3CVq1ylO/WpT13GCW9rGd5k2dqrHfn6cDDPml/63Lzqqz2T1qpnbnCDG6zpkXnxHlvrszLUkYnWH6RVpszY73rXu3YHH3xw9+Y3v7norLGLPXvFK15RDjuqZXYWoXaomPtvdatbFTI/dbhYEHByaH9sXPUc0b2Xucxluo9+9KPF1l/72tcuutFVy7QD2mzTCXvsd7Jg/hAc88M2sPPmeD0l3+TbORt0icu6CFmhX2VStckGrKf/5IS/QafC0hpUxk9H1YdPCZaYZ6XHbDZ8jLH2hUYneuCHkCvr6xrXuEZpn43mwyCIdcl1Pxuqz295y1uKD1IfIugwOIGdoQPMpuYxugjT5zznOd1LX/rS8u6xa8gvoh/pxiHfbhY2ixBq9oU880sFiujaWWXqixBqc22rhDL4fhY83mctCmoNyQVCzh7Uh8+ZOweasTFkR1AgDmINv47ckz/yqMS/3/Y8cpb3bi8EklBvr/lq7i2y8KxnPascgsLBt9iV11AccQgEoycSyDGLPWRIsIMlGHskksJzQIm9Qo985COL48MIK6VhwL2TEfEuJ55S1A6oohwp5gc96EHl2diHFs9SwlHuo30G9hKXuETZb0MRIQ3IuP264UgwhPe85z0LMVf+FgbDYRdPfepTRx2gGMOFLnShQgrDiRFEiENFjK2O/sdv8NGnetx1300II+YET84t53PW1YJ569hbMefI3PnOd+6uf/3rr80D+Xjb295WjJm5mpIXjh25YYg4Ebe+9a0LjpwCsuL98SmXL33pS8XomHtGh2NjPyLs68+9zIs/XIfmOvDShzvd6U4zI/Nx4qc1MWsMrXKvT63zRfYdxPLWt761e8ELXlCcv+iPQJd10opdKw5D621MZrWNjCmPs+ZiDSMYSk3rtTMk49alA2U4hnQP/WHdKO/zDs4Jcufq46uf9MlDHvKQspYjW1g7ipxK/RrSA+TSoTycUQc3RWksoqQkN/TU0HxpW98+/OEPFz2IVHCclBwiouQbUZGNpNvoO/j73XPG6f36R3dOrTclvOvBWX9lOOkm/bX9gvMXRPDlL395d/nLX37tbxzGBzzgAWUttugMGCJfbIeSZmOidz3P4Xe4Uj1HMrX0O1IPl7osOX471alOVTK/kXGS/WUryBqMzb09mNYF8mU+W/GepW+HCDVbiOjRfYgV2xNOb8hl7I3W73mvIBiwQ2BdAhzvfOc7i63gxO+9995NZC76r+S7PiCsPojOWKyXq171quWgJbIlu2eurAW2EllCXgVE/UYPhyw4Dd26Jfe//e1vi95+yUtesjChDhsHSzqDXrBfVlCRHRBEEUS0js3xov2nO8m1sZFPusZaZ8usC3IVh08JIrD1bCDZJncw0K9FMrkxL9Y8vyfsGv0uiUH/RZC+T6jJn6CjNVQfaidgJYhhDh16F/utp+axlk+2yBzbUhD7lcfkdx4b10KozS1fsb6QUWuaHqj3UIcNcmCgrWR0B/kW5LBm6gC9exch1GRBsmho20a8j56XxRaE6cuFgKTD0Kwn+tQajLmzpvgvMaaQebqfzLOddBrZEODoJ2zm1Sl5//ZAIAn19pinuXrJUaHclKvVe0ci+s7BYkg4upwJ2bIoiaEgRN04/QzQWGlTv7yQo3Cf+9yne9WrXlWyFHGJ3DIQFEucPjlUmsg5FEkMBRUHxtQnY8aeN++ulSTFyQD1FXb0YWwMHB9Oj6isTIPPPbgYas4yUsg41QeJ9PseRl3ZYEtE3169Kcxbx96CuVNsBQuc/ssIMFyR9ZDRQgR8l3FKXmAQn4rpO83kSIBF+Raiaj6Q29iXGPsGkRLzLNPpWgT//lyHIeMEDh0C1F84nn/lK195BMe/P4ZWuff+ofniBMlCcXJDVq0Fa4uzdaUrXal0TYDryle+ciEtnMNW7IZkfqgf2miVWfcJstTrKNacjOTU4TvRfv/kW/MchDqcvCF8OTR0xclOdrIjOEHewXklh0N6YCwrCCd6pd7n2scJwUUIzRNHPy56QXt0kEylEl3kOhz3WudENoPzhRjOWm/6sgycYao0OQjBkF4VJOHk6hPZa9EZtZ7mFOpvEMvY+sGZjPVuLsmGqgR2JUgkHGXi6BgOZa2z9RWpZnsQorBNyLSghTlqwVt7s8qgQ844uHSS6gMBPm2TU9jUFRfm3N9kaYf2d7YY4iFC7TkkSoCHHhQ4qiupxt4Lh3322acQpKHycDgiLMi6efNu40GWVN0gCghDXOaAHvI+uod/IBNf77mNAHGLPRvqt/cjrvqmfZdxsxswrU83X7T/SAry6n21fMaaZY+s5Zh/QR5jjtOk/S7AMGuP/Ky5rjPUkWhwf8ixQI02BJ3H9uu26Kaoopg1j7X8qh5jp21DmPpE15AOtjYEmmXzWw//Cnkn03zA+uJr0A0qM4b8M76qde6wU18MEdAhH/zIOvi+CKEmW9acwGD/0NRWuRizf337O+TXWYv0Mx+gv4e7RY/kPdsPgSTU22/OJnuMHHDS+wYxslXKXWULREg5QbXipEB+/OMfF3JZG4P+aZa180b5htLsK+GIglKOsa+nflZUnBHgtIpOInbabSWVwFgPoRadh4dTWUPpybBx3mHUP5mz7rsMuUg+h5azNuWAiNYiflOYt4ydgWjBnHFFCij1mhAxZMgoR0NmbkpekAfBBYSo74REhlaGUFsMiTEo74wyLrhxtOpSNIZ4XvzruVZaL/BDxgRGpj5LEs4OZ3lqDOsh1JwS5e7mWVYv2vJvjkLtWJgD0XtZT1i1YrcooZ4ls+bD/HHQo9JiHkLtXkEBTkxdQdJCqOGw3377lYALB6jvDHqHOREkHCLUZABxkC2uM+ktTuvQvNArkQlH2KxbZX4RCOnjL7skiGJ9RCBlbL0pn14PzvorANgvSR4i1CHzxuNEXZk7zu28erreIxyEKwJY5kVAkWzJuAVxIQeIN5JD39RrTiaHnfEZHfo+5tTaNP8ca7phCm+/z/rCwFjJt/bJi0BRfcJ33I9sDREAFVxf/epXj2CDZV+VvEegcOyUbxkxdpCtMIexRWAWoR46DTnuN+fmo0/+ZUl9Jqhvk/xdcEWQie3q26K6/1P2bKzPESQUNKrnz/xHAGW9/dd32XdyWctVkBjVaAIzMZ/8D/9ft7ueE/HH7IP3y/aTnZCf9RDqqXns4zlW0TA0V/0xWBOCHmRfkHFeQj3PKd9D/eEfCeDRtSpG6sD9ooRaO0OB4Fa5aCHUfOUhvy78PWu+TiRMOvB5w7ZFIAn1tp268Y4jgspzkY3+YQyRhRIxFlkd+pxI/eZQPPaIKUuNS3mzMjZKV8ZRGZlMZGRB474hhyb6IHqnrIYzbA+1DEpEW+tPmvhciMu9nEj39jPUnBTZIdkt2SGRXZFWkXfOGQe2HxSIrBciwzmEm3HKYCqhQyBnEWpGhxGSveFATTkgY85dfyZbCLXSoxbMlc2L1M/K3rbIC7xlUTkm/cNx+plJgRvkGXkkG9qXQTF/9bwtgn9NZGBgv5K5ikzirM+SmCuZSGRtagyLEmr7F5ELGRpr0GXMLlsHBGpmOSqt2HlHLfPej7RoG6Ecq6qYklnv4NQgXdaSigZ6BMZTGWp9QIyRKkEajgTHCO4cw5qg1HqF0418ceTstbdO+2cQeJ7z7LexShV/FxwjE0iw/pNDJaVDGWrvUoLO8Y/PtdTEMdoZmrOxIN6s/bP1Ol8U56guse+1T6KGCHVUhyD7glnI4zx6eoh09Nd7EGpzRydpg96NvYT2uNLH9dqP/YZwtNcfAaJ3EcwhOZsKmo5Zw1k6l8OuvwI5UU4dTjCs6pO/4/1+F6QQRFQh4KI/BQ+D2E/JQAQkjLO/1WjIFkwR6qE5ioPV6IM+aRfAkAUUBBbI6wcX13sombUsWEHP0nnm2ljh1v+k09hBelP9FwgWfBfEicqDGrs4z2CMzK73AL9ZhJqsCmSHP7AeQj2Fg4BUfFvd+Bcl1IINghSXu9zlir6fJ9iwyB5qQTa+XgSh6rmz7thPQenY+rMqQj3Lv2MLWgi1NUSPCKSzyfV8GJeEE/2wEQcK7oR0ZlsNKQn1tpquts72y0brp6LUjqIWNaMwZh1g0UIsZBUYThkHke/YJ1creCQ4onR9YxbOrLJw/ZLlaSGVkf0ccrYoZcpS5hLZHSPU+kxpK6uTXePcKZN0sIhnxhQuxSlTwahHhnuKUEe2aArzlrEHQZvC3LiMg9NhjoauFnkxNwh1PY/xruivsjSRWqV4DgNhoKNsy5z3nWqGeF78Y66VtKkkEETxDm1PZahDlqfGUGc2ZlVmBPmK8cNXVpNTIlAVeHNYo6IAsemXPQaOsce6BbtFMtStMhvf4JUpVDWizLml5DvGEdsgkEaBO45GS8m352BGnwgK1KWMyDhiIEA4Rqi1H5lH69g7ZEinSr5llJDqfrYn2hlaY2MEL8pdZ623wGkRnGuCPFQ+23eEawJubzVMpnTGmJ6Oftsq4iAm6818WVf0g60sEUSiB2CkfNr2mXrtxzYN+8AjSztVCbEKQh3ER9/rsmilp4ID1mGcn9HXm7Mc/ClC7cAz5eYCSVMlx3QLZ12J89ABaWPEsE/q+v2vKxf6QfD1Emp6TJWLgIpgKhm0nUOAWkVa3x8ZIm9T/W8NTm8GoabzlHvHKe7rIdRTOPTn1dYT9n7ffffdYc/9kN2PfjmDIQ5m5QvNG2xYhFAbl4BnVDDU/YuqRgmX2DKwKKGmL+uS/GinVS5aCLX93i3B8jbvPe/azggkod7OszfSd1koJ6ZyiOvPftSOKCeHIyHjiwDF/uEgwQ7zQCpbCDVigQhz2PpO3hA5HFLYcZ9yScqphVTOItScRs6cyCCCRDkPZaiNl0Hh2Iia2oeGgIucIgEIRT/bZ6wcSs6pjHarAxL7D6cwbx17C+aqCpSy29MlO1CfamqOkRdZlyl5sT3A88hRPwBj/PZNmnuGGV4OmIsscJAAlQIOoUFeBCI45vPizxBz5M2ROUP0xvYO95dHfJdybAz6LWvFqWiVe21E+wggJ5yTMET6kDvOsWx9vWfRvYIxStgFQFqwg2H/3IBZe6hbZTYIqT4g0qoKrMdWQh1BAQSAPiAPLSXfMVcxv/UnhbyT00/GVIOMEeogag4l4tTKUrWUfCNQ1ghM632qynsF1Mxnn1iNETzZuan1pix9PTg728Fec/JUH1Q1pFfDwSZvfhdcWI+eNk8xRyHH1oq+WNNO7haYhJfTu+kfc6FqoT5LQAaKfAWRDYIHG+vQwVX1vsNVEmoOd+10x9YFfY594ssk1HEYo/mY+rxRkAt6pZ7r6M8Y+QkfwPv7VTsOarJvnd23zmBbH77Was/GXCdrQNm/+WVfZl2L9l/AjFwJqpLpOtNJHvv+y1Qmcl43cMw+hK1TwRCH8M0i1Koy6kqTCFbFoWRT82i9xCnTYYtmVTTU44x+qQyyXh34aPvaRhFq9mqoQoPOot/4V6GPFyHUbLntNbMOJZuSi7A1MK51RH+bkLlm8/rbRMK2SyzM2poyr/zl/VsTgSTUW3Ne1tWrcCyVOlr4kemRPXGqImOHOIZTt9dee60dbsN5RfiUsTDgrcQi3sVRYsDjVGzky55uxi8y10MZamVGTuqUJUJoWkllOHh9chFlQ8avDHcoQ62MVOScIYmDiWQOZGKVq+qPbGOfUHO8OSNRSjePA9KCeevYWzGXCbO/WbY+tgDIBpIDhsu8yEpNyQsiKvOGFMe3I8kaQ6P8H+GWlRTIQELCAMXBKgIvMlgcOKe3k4t58Q9nvv5+ZSuhJiuzxmDOGXFBh1a5rwk12ZeZq/eE+j0MemRulYDFgTV+l8lB3mxtaMWOUz4PoW6R2eif+QpCOpU57CuqyLoiAHGyfyuhDiLj1H/BvtjjKTBIJ8lwCaINEeqx7H4LoY5xKyON+TMuOoQMc8w4rvU1i+BNrTckA+lcFOfob2yhoN/DkRdMCIIUlT/WeWSCW3WGscbWnFrXxV51n3GKzz4JRMpI0gvaFDSiB+h+mPYd2yAN5jW+4BAH9jnrwVYdWwbqipr1EmoBRYcB1gQv+sH++S0+dabqxfo3PtnVCNzV8x/9lZ2qtxO4Z1aGWlWT4C5dSMbj81ZjBj/28fusUGTr6nvHyE/4AMZY217kyXxYS2RBaTKdHjbO/Jk3fkJdcWWOfUFBab55nvW5KcERc0dGnMUQgW/POABzWf23FYP9smbtF3f1/ZcISNDNdRXCkA8SFXLspHHOusI+CNohUvHZtKEvWsS9dHv96TP+ByyDhEXAndzFFq2Weaw/N0X2VNz0KwWHxhL9IsO1n7gKQu2cHOskTrv234I98UWC+qR1PqBDyqzJwHURQm1rBZ9kCItWuYgtINZh2PEImjoBPOYu9KrTwOuT48O2kz/+hX3mtlORtfpwvnU5/PnwlkEgCfWWmYrldsTipawoeEbHwUf2Pcu6Ovk5LvuNKVARa46FzIBsFAPlN/vfKGhl2AgmQsaZoOwQGdlfThDlwFgjCu5BirXHuCoFVOrlv0XHPevd9lUp+xFFlNlghCkk0V2EAfnyeREGXwadgeeEuRhRbSCBUV5GQSuLi/fJ9slQG5MxiGozVgIFyrRjr57x+44nEmDPsXJdBMQzDptB/vxbH+txx95PxoGy1X+OCXxn7ZeZhTlMW8bOwRKVn8I8nAwYyPJxoBhQxhzhiTLCVnkxNw6DkXnyrFN8GUnZKYadU+AEXWTPvIkwC5YI4CDtiIlySvfNgz8HR9bBXNtbJUAQpwn38ZKNm+XwTY2B89gq9wztPPMlS686hKPkzABj8t/mRQR7CjsVJ5zSFhwEfFplluNgXmFrnZNlRE1/zJsIvbVjzfX3iJExpDO2BwAAIABJREFUa5sj6h30h5JDMopAIMacdM4ExwKpCXwFETjv2rfmZDUFtAT0HKJFLgV86B9tCzwgW7UesI+QrkMczD0dZG80csnZhQHdQJcMzZdn4mR/Y3Ofg5Vs/XBybU166FOOlDHZa063KWsln4EL2R5bbw5Ngs2iOIfehrc1JrhAv9NnnDT6wLrmuBs/rDjtdblwi86oCbV5pJfNK/1Hv5kz652jTH8aD6z8XaCMjkNgOLXkh14zL2yMgJKMDmJHByCXqgRUaFgbdIUxsSMteA9ZzpAnc8TpJVfsgXcLmlprZAuGMu3kR1CVzEdVF2xlEJEbciswS3b1lVNMjxlDHI4FV9lGgRiEQDCWjQhb4P2yb95jjur9+rOsP9tCbuoMWRBj7ZFHeCGwMTbvMz59J8vGTvdYCxz++EwYXUc+ZNDYRWOLz12qzqKX2ETfDfYOQRyY8BfGLnum2QXbcoIQwZIM8CsELQWA4tTv9fTfQYHstIoacmndkXUVZHH4qvn3N2NB8G01gJtgLpJrvmHHPppL+o99mSLU8UlP6wzu5pYOsgasFyQR9ggi+WILyZEqPDqczqHH3CeIJBBn3cCObMS9ZHdqHqOv2jen/TNC+mOZx8aNEb++vNPDbLIDTu2fV0lj/ZEXshdn2pgHdsXWB+8mW9YDP8K68Rxc/OawR2MXGDKPriFZH5orY+Tvqq6r9Z85oX9a5MI4yBjdJqDFn2SnJBD4p8Zk7uk1eCDw1hY546/SkeZbkN165GOSBUFOVYF57VwIJKHeuebzCKNh3BhjSrkfHa5vZvBE4zmF8Z3mRaGJg1u8K8tcxlHcaMw5+gyBi6Mz9P3NVnlh6DhXY/IS73G41Fhbi8rXsp5bJv7z9mnWGtkO2M073kXu3wwcBDcQCofp1ZmfRfrfst4WeW/9TC1HHDwZKhkZOnxK50/p6TpThUguyz5E/wPrqX6uF6NZz5sj2SVOs2y68xX6elE/bSGSEdXXc53rXDucE7LK/nk34iEYJWA1dIjTVPstMl3rc+sO2RvS7QJjgs9j3ziO7RnIqq05dWBTVlBgK8pnWw9pmqf/DinrH2g4hU/9OxKmDF6VReu13nXODgn0wVvf6R+Bnb7vNIWD9/hsFSJef/6vdRwbeR9ZMD7zRdacNu/fsQbX64MaC/0mYCcwN+uw0pZxxxxbG/qMHNOHQ/I25VcIDkgECVTltXMhkIR655rPHE0ikAgkAonALojAvKWaUxAt+31T7eXvwwhw3lVtqATbTKKkH6ogZKoRiaFLOax9qSrXhvZ8yw7LQk4dxrZZsiCDj+zJOG63SwWEahD/1AfDbrdxLLO/qowEgWBSH3K5zDbmfZfqQNU+Q9+Vn/ddef/WQiAJ9daaj+xNIpAIJAKJQCIwNwLLJsDeN/SN47k7lg+sGwHbrJBZpbBRRr3ul875An3wT5yRMvS4Um5l+7J3zgmoM9QydwIDthzV+0zn7MbKbpcBjlJchGc7XfpuK4ltMXG+yXbq/6r6Chdl1nBRir7ZlwpBlSa2BWzWOt5sDHbm9pNQ78yzm2NLBBKBRCAR2KkRcIgbEmM/s20YSmrtUxz6JE0LEMt+X0ubec9sBOLQPSWnswjtqnBUEm7fsbanMn36aD+wvab2nMZnMA899NCy39R+7fWUZa9qjPqsDN0XJLbbZa+yU+nt/15GufR2G/+s/trSYTuMAE99IvpmjNH+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3qV91rX/va7va3v3232267bcsxbFSn//GPf3SvfOUru7333rs79alPvVHNZjuJQCKQCBwBgf3337871rGO1V3mMpfpjnSkIyVCiUAikAhsewSSUG/7KcwBbHUEfvrTn3ZvetObun/+85/dec5znm6vvfZaV5f/85//dB/4wAe6r371q90xjnGM7sY3vnF3ilOcYl3v3G4P/+Uvf+ke//jHdze/+c27c57znNut+5vS31/84hfdU5/61O5+97tfd/KTn3xT+pCNJgKJQCLw73//u3vOc57TXehCF+r22GOPBCQRSAQSgW2PQBLqbT+Fqx0Awye7dZzjHGe1DTW8/X//+1/35z//ufTlyEc+8g5PvOxlL+vufe97d695zWu6a13rWg1v27hbEOkf/OAHpX8Xu9jFuoc//OGlcaTwbne7W/ed73ynZFrPcIYzNHUKDn/84x+7173udd2LX/ziQtbPfvazz3xWW8j3UY961KY2tvJNAgrPfOYzu7Oc5Sw7zPV6ZWCWfG0kHmPjWMZa/OQnP9ntt99+3aMe9agiD3klAolAIrAZCPzyl7/sHvawh3UPechDmm3fZvQz20wEEoFEoAWBJNQtKO3C93zrW9/q3v/+9xcyuNnX3/72t5Jhu8td7tKd+MQn3qE7n/rUp7pnP/vZ3QMf+MDuIhe5yGZ39Qjt6zsMldsGoUaQnvvc53bf/e53u0c+8pFHGNPUID7zmc90d73rXZsI9TOe8Yzu6le/+iTxnmpzK/z+la98pRDqpz3tad0JT3jCtS6tVwZmyddGjntsHMtYi4JjD33oQ7trXvOa3WUve9mNHFa2lQgkAonADgi8/e1v7+i1BzzgAd1RjnKURCcRSAQSgW2LQBLqbTt1G9NxGa1PfOITayRwY1odbsWeWWTgCU94wtzkczP7re0hQr3ePrUS6r/+9a9l/u5whztse0ItO/3oRz+6O/3pT9/d9ra3XS+EOzy/1eVrWWvxQx/6UPfe9763e/KTn5xZ6qVKUL4sEUgE5kHAdiiB5ic+8YndGc94xnkezXsTgUQgEdhSCCSh3lLTsbU6E9ms4x//+FuCUL/rXe/qXvjCF5by6H6Gemshd8TebCah/tKXvtTd61736pQST5WGb3UcOWB3vOMdu8c97nHd+c53vqV2dyvL1zLXou0H97jHPQqh3u7ysFQByJclAonAhiJgO9SDHvSg7sIXvnB3s5vdbEPbzsYSgUQgEVgmAkmol4nmFnpXlIfab/ynP/2pnIJ89KMfvbv1rW9devmb3/yme8c73lF+898OBlECGvsqHXj1qle9qnvRi15UDr266U1vWp5zqJYy26FDsQ477LDuPe95zw6Hb3m/sq6f//zn3elOd7pyqudHP/rR7g9/+EN37WtfuzvtaU/b/fe//+2++MUvdh/72Me6ox3taOXUzxvc4Ablftevf/3r7m1ve1unbPkEJzhByVIf97jHLQcrOZCqbtc4Ln7xi6/NhL3DStZ//OMfd7/97W9LFPxGN7rR2p7wb3zjG9373ve+TubT+L3/85//fCerq29XucpVlpLF6xNq7cn8H3DAAYMHi5k/eCiDg/cpT3nK7uMf/3iHUDqI6xKXuEQXGWr7xu1H+/73v1/2ZcMA2bTf/IMf/GD3pCc9qfv9739fysqVnBvjec973s4hVfVhaf6mzb///e/lBNbrXe96R9g7rw3PkCXvvO51r1vaMmfGCMsf/ehH5Xl/+9nPflYyybDUdzJnTO493vGOV95x97vfvbyv5TI39v8a80lPetK1R4ZkoH8Y3Nj4puQrGhkbO6fwLW95S/eTn/ykE3y6znWu033uc58r64ocXeMa19hhj+AsHH74wx+uraGQ5VlrUVbdPMYVa8KYPOeyb/785z9/WTMufbrnPe9Z+qX0e9UXWT/00EPLXI9dIZNkY2rNwkhQwHtdniVfziIguy56hK4yH4tc1pP3/etf/yqPH/vYx+7OfOYzlzVGp7n09WxnO1vRQ1M6LPrgPiX9dKJ1HfLi/IShNsmsteTSl29+85tFruIybmPt43GSk5yk+973vreGkbl3cKH+12OK9wvY0Om2U5AXYwo92YoF3fq73/1urX/OuaDD/bvfv3Of+9yl3/D4whe+UNZLnBFwi1vc4gh7askEvaN/JzrRiboznelMZZ0d85jHbJIt5y3QqUNzt4h8jD3jHAZ9fOMb31j0n3m44hWvWHSktRoyBRP6z7hc5sH/9+WEzmfDzQnCSeeZq4MOOmhN1of6EnqAnaUHzLn3kCV/CxkgE2RYf2atu3nWsHHPsuf9/r761a/uDj744JKlbrUDs+YsxkHW6TpBQ7punnNgyKv1M3aFTvXOWWPtr9lYE9Y73yN0N5nWT7ITMnGqU52qnBPCtvGfrBVXzBk7G33Ujwtc4AJlTc2y0VOy3rrWQ+9531h7dPHXv/71I6w5a6K2B8bpfdYO/UYPudiwG97whmv+RW3TxsZB53u/i55897vfXeTd2rMV0LY3Pm7tl9LBV7va1brPfvazxWei1/l98TWMRfUye+HSNn1AFvigV7rSlYof3D8HaGpu8vetj0AS6q0/R3P38Gtf+1r3vOc9rxgoRpqicoAV5av0l9PzmMc8ppRacXgocP9NAdz3vvddO7iKQmLEL3WpS+2QoR47FAtJokARKGRMW5wkCuURj3hEd/jhhxfSetWrXrW7zW1uU/ZCO5RLZpDS8hwlg3Dr3wte8IIdTnB+7GMfW0iksdQZ6rrd+9///muRbs6LPhjT7rvvXnBAGB3k9axnPas4jZ495JBDSn84Pfp9/etfvzj/+oPUyOat99MefUIdGAoU2PtdHyyGaDvBWjDD/LzkJS8pQQH/PvDAA4vx4VDCQuABud53330LVoy7sfhEUuwlh9dTnvKUI+y1RgTt3zYPjAxy5RNUnCd72hhnmeAIskS/yBZDz8gjw+bw0pe+dJkzsnLlK1+5yKzfzYeDZ8ihQIg5DENlnhFsmdIgDVPCbiwIieBK/cyQDMw7vjH50qdZY2ccrSn7+x34xYGGH/lCnJ7+9KevHTonwDALB23FGqpleWwtWl9k2ryRU3PBKfV3lRxvfetby17zs571rGsGnOwpm+c4xH7+KdzX87u5EcxBlBAHpevW1ac//enukpe8ZOn/O9/5zhL4EfiaWrP6wvHibDmx/Ja3vGXpXgQKtEdGFyXTMVZ6SyCRTOs/HRDYkd3Xv/713WlOc5pye4sOMyfmQkCAzHOCOYnWBx1ljoba7GOPgFjvdMYFL3jB8vMQHvT9TW5yk4IT/a7/HHg63XqNMdH/5NWaFmhxn3WG5EY/58FC/6yFN7/5zd05znGOHfp35zvfubvTne5U2oiT+pELgV4kRVAKFu6L05/12f/Ty8bjWX2jOx1oxc61yBbyTe7pTXNXB+TWI9/xLNl4wxveUNYc22X9xxg58uSoj6NnyJJxwIx9DDkxbvqXnnOP6iwnY8OJPX3wgx9c5A/edAx5IEPGhuSQq1gX1hbdYMyx/tgURMI1ZSvp79Y1LIjbYs8DN/1h7/p2fZE5EWyAmWCLtQFL8kHvhiy3vFdfPEuu6F56wNzQTWSUDoe/ddcy1qE1wVaw6ebG2iPXSLMgu6y9rW2RHIg5Y4fi7AtBFTbCvVe4whWKfp9lp1pPU59nrU+1F/qyXnP+RpYFesioZAGs/Q2WcCXzSK+xWTfWPcJrHdBVfBS6ig3jC3je+Tnhr9IPfDxzT7/A1boQkIc3n4aP53f+oH54n78bE1xjPQYp7tuCFr0saMK/0o4DaekD+s0chi5rkce8Z3sgkIR6e8zTXL1kDBCreo8kxc+A3uc+9ymRetkH/1BeLvsq/bdIGuXuGnPiozNDe3jHnkFWOBkcZ0RP1JBDyfn3G4c02qZIHbaFIEb/tDmL8ES7DCClGgT2ZCc7WXEE4sATiphRRLaCLMazFLtDwvQrDAFS2Cdvc03G/988VvLdxzDGLqPE+eYEilpzJin4OqPoWY7xS1/60rX9xGEM99lnn7XAwhih1rXol2AHow8Dl/9mgMLJ4UTAlswouY4LNvqHTHPYOBoXvehFy88wNAbZAcTBfys7j4PE9PX5z39+MZCthJoMIK9D2Yy+DMwzvlnyNTX2kBlYcfwFCZBqVxAdss8xMGdTOAyNY9Za5ETC0Mnv0RdtqzCxhmI+arnlrCGvIWOLyHTrM/qOCOijTG/ILUINEzIPHzKLKLSs2dBhddAhZFm/lrFmZ+myfmCvRYchGrZe0HOxXQEJUgGEhAnmTelcYxtaz0N4tMiRNUp/xFqXLXLJ0NGjCChZngeL1v65T+Cv1jthi7QrIIQw0t+ycYIk9KLMF6f0y1/+ctEfslBTsmVdenaWDWmV57H76EFzyZGXhXJx4AUYOez6OIQjx14QlNyTWwHDvpywl7e73e1KMJrOVwkGgwh+1AHTqMwRYItqoPowz/76a7GV2hLgbcHZgZEt9jxwhJHxmu/wPRadi8BXcqC2n+bl5S9/+Q7Va7PaEKAQBBEQGpozuhVhN86WsdZrQkDcNizzwJYO2T6ZTLLN7utDf84Ewo2HzY1PZrbaqSlsW9d6a3v1mmP7BRKMD6GMr44IGPBN4ap6JS5rytpAtuk4FTnI6JCu58O6VGMJMPOV6nNWwreyvSCSJPqGpJuf0H10onUoGB5fX1lEL7PHEg4SCNoJH5S+Yg/7em9qXvL3rY9AEuqtP0dz95CyFk1TtsJJo6Bka0TpEDTRPFlZzkp8jzaynQw1heOaUiLzEmpKcygzIBLPuacIKdhQlpzvmjjNQ6iDhHLG+nuz6oi+MqsYpwhuK4Gfd1JaCTWyiLhyuEMJh7OsbwhtXPCXYeCoRyR7aM5aCDVlX5Or/jOMgM+RBQmKPvg7Mg1TBt4cC4YgcSLDjBOZk5VTqi7jLqOoNIsDSRbNc+sFE9dQZnUWoZ4an3eOydfU2CMQBDOGuA5K9YmOzNEUDi1EqI/XRz7ykeI8yArCnhwhIDKTQ6WOY5n+1nmY5z5ldKL+SIYAWt85FNziDKk6IRsta3arEeopHQYv2RbVB3Umjl6g+5RL031TOtd7WglrixwFUYN9HYSIv/tOML3T6mS39i+cW2u/H/yIIJSME/LIliGS9ZqXyaI7kGQ6Z0q26HbbnlZJqI0DIairjfRRpQBbizj1cfQ7gkH3snXwHpKT2GscwbNvf/vba6S9Lw/99UbGBNocSskP6K+/Flv5ile8omzZacFZFq7FnocOsZYRHJVa6z3Tgb1RoUeuVHG5QlewU61bXOgj1TTI6pDsCwJYMzL3LWONOfJv/pkAs4zorM9YqrihCwW0yLm1wP5aO/S9oFNtO1vt1JTubl3rre3FmhO4E0ATUFBZF1V/keRQfdevUogEgfULB+XcqjCGCLUqC32HjyBW31eJJIktJraMedeYPoiKAISa/7iIXhbwk0wQ7Kp9UH/nl/MT6u2JU/OSv299BJJQb/05mruHFAeFICrtNF+XEigG3+nILooKCQrDzAiLLNfOwJQSmZdQD5Vr60vsK6RMGUFOBcUru1Y7UfMQagZnzz33LGQzsgUBpHaQmlC4Q47nLII194TMOOW7j6G541ggIJHNZdzhwAgwJjWh7n82a1FCXX/Oa8gp1hcZElFz81JfsZ/MHiGRZCVUMlz2hYn0MybusW+KTMbefdlJYzXfrdeihHpqfLPmu2XsHB5yZY5qp2CI+E3h0EKE+ngh0Ai1QAUnzN5LEXLrfuial1DLwpj7+hIcUQVTf7qsZR77Dn08M8+aDVzJkO0cLvInoCA7tcwMNadZtioulT7xHfjYejKlw2JOBZlm9S3uizYRKdVG9kcKtCFEyyTUAgEyRd4ri9vfwxp7cfv9moWF/qlUUeooaOZCgMmPqiD6INrlUNbZG/fG3HI6lbIiEuHYTsnXmGzFc9pSKi6DJdCkJNPc0W3rIXPh4AuYzSpdrnFkl6xbVVDWKVn2HllH/YqzQuox12cN1PZsaEtP/C44Qid7L1Lfx2iedVfbniB4+l1fU2uhP4fLJNTejdAjK8aJiCGdUSHX7+uUPPl9lh/UOlYyoZrmcpe7XJE3JDyyn2N9IAO2QrD59ADdZvuGOVT+rFy8LuNutVNTY25d663twd5WCIFegQTzodoh7Ib5IpuIdVShRB/H9OasaiT9Utat6qd/cGms//Bzx3zKWgfxvRbRy7Gu2GPz3r/q/d5Tc5K/bw8EklBvj3maq5eUNQefk0TxcOCRZftDRKplCylqRjz2TLeQ46FMUwuh0/kxxRX7xZAsUXBkbSyb23/HUBQ5Sr7DaWBY66yuvkRpbmR2txKh1j8OtPlCWJSVKQHk8HGq66tlzmK8tcMV0fU60jtFOPtBiL5AypyQKyV7ggKcRAeUaVc5r+oDBpODzjkQyJHRJpvzlD6RAe+J/Z91P2ZlqKfGNySjIV8MYx2AGVuMLYSaQzGFQwuh7q9FfeJIcLKQetiT+yjh7/eZQ2MPXivxtCZlTOrLnj06Zt7DVcZIzzxrditlqFt0WGRk4ShTM7a/e8h5j9JBz5o3hL5PoBYt+Z6X6PfP0xjS6y2EP9qtS3NDtuotSXvttVcpe0X2VVtMXS2Eug7sRsk7os8Bj3Mnptrp/x5ZNoFQVVgRuO7fNzS/cYYJoqE03D9TxLx+76wKJPcJnusT0qJSp4/RPOsu2h3DuWUt9DGRIZehJtvrCWp4r0CNMmr6PvZMhzwha8sk1POM1RzJKCNyqhX0kW4e29fdH4cEiaCetS8Qw/7JxMMsqgynbHSrTLdmqFvboyPYUjJIh/HRat8z/D1+K9tVB2jH9MQsQt337+px97fmjPmlkV0WBKF3FtHLsUZag4Gt85P3bV0EklBv3blZuGcUiiimE5jjYrSQZ1kCxNWhDfW+EQqP8qDwZW4vf/nLF6evPpSMUnGaMWOgXIfC4OjUh8/ITA6V6I0prig307fYmxvOJ8KnfYcWyb7138GYGKODVvokxCEkykcZodoR40Bxnhz8gXzIoGw1Qi1rq2QpDvQZE4RFCbXghcCF948FL/pOGuOtTEvWpF9Cj/Arn5IFsQc2DGI4mbIqHBmlVnE4kjEpIbzVrW5V5mNon+/QuJFv0fkhIrhsQh3yJbs2a+zkVGlgC6E2Z1M4tBDq/lqEVcyRbQDm15oZO0xvVqZ/YcXT+OCYMz7Pmt1KhLpFh9mnhxjTlbI19Td3zaUtOLKxY84sMqD0WhDQeQfLItTxXXf6MMogYxpb+rUooY52ZeH6AQbyQcdY68pu4ysB/e+mwwwJ7VftjGVOjWuov06Ylg0XtKy3/DSK89pt9lwirc4JqfUZHcumyiaybUMHfUYG05Yr/bHHsq4W00j9nrqSYIpQK6FXZiwo6Oqvv3nW3RShblkLYc/rd5mXWZn91rmgs5XP19nJ6BO/R0AToY1tbS3vHVuT84y1P0eRfa6JZfQlPpHodO8gzP05GwocTNnosFNTY24l1K3t9decoJMKEV/riIO5BIMF2PvBqCE9H2sh/Lq+LxD9soWiLvEfIuFjfmmsx1jLi+jlWFfWPb+ptsVDumtqXvL3rY9AEuqtP0dz95Ay4HgxyvEpDspf1pNT4kRNmcHYzyzSKuLJ4DDoEQ2VIaW0Yi+zvWCRLdWpiOIh2RH55VRwTuxXainXjndQfnFabxzuYt+cTPqHP/zh0g/jEhDQb0S43hcWCg+Z9544cZVTwijVB3c4/IjjY0+wK/bpyITUB271lW2cTkn5I4/zlCqHMtePOrs6FJTQX4bEYRyRYRzKBponTmDtPAwp/nBQlTrqM+fc3h5ZlDgZWVCiLr3sOwARjTdfdbmWTDTHl5OoL+YpTvnmNCPYTnJGqqNsPU75Rqjtk0So4xNpU8JuzGS4H8n2XF8G/K11fO4dky+loZy0sbE7eEQACw7WUB2o6jsE5mIKh6Fx9M8V6K9F/Y/9ldZjfRZCH9N4l6BZv3pjCv9l/D5GqOdZs62Eej1rttWxbNVhdBP9IutqrcSp4Ug2J58OnZUJsV7IGHK+LEJtPjn3dI29u6ET4TbVrzGC2pKhjnYFZOkIwQRX2KI4rTlO3aUn6Nwo4ZTVpf/1uz6te9EMtYBuHCZoL6f9xoh8nEjeIvdxWjpdJxsZ+2Ntv0Dk2Jeh+bUeHfalwkeQF/bkxPqsvzBRv6fuzxDe9uqzg/qhIoi9DBvdx2iedTdFqFvXQh3k1n9B0voMj0XnALmigyPIHxUI5tO2FQEN2y7myVSP6YF5xjo0R/ojiVGXbsdcIJvGMTZn5iH8JFjSJ+xti52akuVWvTflE4RdHPKjJA0EFqMqMQIE1ghfInSjYJtkT+1zTBHq6JfAI3mIM0TgRQ7ojahEiRJwfYmtbPxB68+p3FHBuYhejrmkt2xhJHeuMd01NS/5+9ZHIAn11p+juXtIeXO6ZEGcbon0cLBFA5UNO7yBg6LcjuKgsBhckUOKzWeARBA5MyLbPk3jPiU5vh0dGQGKizFQOkrxcMziNHHZmMhU+64gEuxkSg4QRYV0x+d9EFSOIqJhT6ISWwdX2H9L8cUnrSg1/UZK7T/xWSfvUcLsHcizyDNHyF4jDo0Io8MzjMfpsErA4cBZobTrZ2VsRfFl+DhX+uwEVuMQ6dRvZFRAwoEi+tJywZvh8D7OlvfpA7yVA+2///4lcEDZ21MIRydewheRtueToFwmAAAgAElEQVTKO2LPKlLMYYhnZU9lemFnfCK9cECataXSwKnO5lbGnjwwwObDnmfKnlPKkJEXwRgkncMAeyVmSAAnV5swE5RwUqfydE6ffjqp1XscHmJ+yByMvYOD5PRbshMkTl/tc4+5aMFSBYRtBvZi1xn8IRmAE7loHd+YfAVZHRs7Mg1zv5N/4yOD3ieIYe6tG4cEKolnYMdwkL0ekmVrZdZaDOysHXLGYRn77ipiZj0LZPT3mLXMwaL3mDul/mSXo4RMxedt4tuhZH1qzVofAnf2ye29997lPXSdLKDAnAs5JFvWxCJrVl/pLetGGar1DitOGTlG6GUzBf0EiFp1mNOqOXHkwJqSrfM8Iuu3aNO+cPrA/lfOHmfM/6uWsIXC3wQtOaCuwCMIu78JusiM0Gf0gHJfWRPtOy3XOhLsgj39Yqw+wcdG6Jf1RYcgei1YIMV0i/45u4N+jCqp/nzJ4LIv1gt9GicqCwYpYaWv4/Tj+NyheYwD/eh0OjR0wJRsIVKCweYOzmyNcdsaARPEWSaJHqP36FNzZO3Oc0YAnchu0d10qUyU/9Zv2PTnF9mlI9gypd7mxeVegUP61PyRbXjoVxB164AOZ4PZe/qX7qX36B6f4qLTBc+RG4dDyn7zDxANRMzv5puenlp3+jWFs7G2rgXviyomwd06mL3oHCBDZF4g1b/hz245kVpVHn/CuOtvfo/pMzLjec/Bix6wZhzyiny1jNW8C5j01wT/hr/Ct6Lb+U/WGpsoWGbLHhJJh43NGf9BYoBfZu71jX8xZqdaPhM3j94zZ7N8AvIWa67Wl/w3yR7BBFvBQk84T0AAiJ51krfydnNgbM5jCTvM35SFFjyAHd1sa5xqljhJW7/Y5AgW0oXeB6N661wQ6vBD6GI6wj30rTVXYzKPXiYj7BkdY66t3fgsLP+prqxZ1Kbmc1sLgSTUW2s+ltIbxJHRtXg5ZP7NgPTLP+3DdJAP5T3rtEmGg2KLz1z1O8kp8LtMNidJm5Rp66eQvC/a4Fg4jXXsiu83U5yz7qufj2f8bQiHeUGnYJFFxmzZF0eCQUUY4xu3NaFDRhDEsb2xs/pjvjkw68Ug5qqeY4aD3JGB2G9LrqI0kYy4zK9gi/sX2X/rPZxhRrdfer6MuZiSr6Gxz9PuenGYWouyT0jX2GFk+uoezsYs0j3PmFZx73ZaszH+Vh3mfmvEepnSvavClg7jqHJq62xd2IRF1uZ6+tqCx7JlYlZ/rVPrQ6AzDp6bZ3xhE2sdOM/zcW8LLmPvHdLDU31YFsata0HmHslRpVB/Lkk/1zMHi4x9Cpux31vHuuj7F3luvXZq3jaX2d6y1o4x8DP4o2N+ZZ0957usSidP9WNevPP+rYlAEuqtOS/Zqy2MgKysSLgM07IvWSLGaeizUKKsMg0is+s9vGXZ/d7I98nUynDCYSwLu5H92cy2OB9KyBAgwTEkQFZkLOAioCKzKYsV5b2b2f+NanuVa3ajxrDsdlQmCb6sIjC17L5u9Ptky2T6ZE37J59vdF925vZU1Mja77vvviUYX185BzvzzG+Nsc36cszW6GH2YjshkIR6O81W9nXTEUB27cFRZh17gZfZKdlDe92VmNUZapkDJXlKh5SPzVOGuMz+bYV3mQN7zJSFxX7trdCvzeiDslBVC0oFlfQ7yMbeybHDyJQsK2PlwO4qwYhVr9nNmPdltKncWknkrGqGZbSzHd8h2ODqf3JxO45lq/ZZpVJ8Xq3/KUZ9zjnYqjO38/QLoXYuS5wntPOMLEeyGQgkod4M1LPNbYuAfUvKzZ0ku6rLJ1Pss1WCZN+2MkxKP/Z47ypEaBa+yKM9tA7ziQPnVjUfW/m99r46f0DFgv3+9m6PbbWQyeZA2Ms15MBu5XGup28bsWbX07/NelagwV7D1Cc7zoAzBpA5mftZW6E2a952hnYFiO3lth0tTnqux5VzsDPM8tYdg3MhnHUgAK2yiw+hsisDaFt3zrZDz5JQb4dZyj4mAonAERBw0Ex8xm2e/fq7IpT2hjmAjsPQ36u4K+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AN77xje4Xv/jFDjgc85jH7C54wQt2xzjGMbqp33d5ABOARCARSASWiAB9/La3va3705/+1J3udKfrrne963VHP/rRl9hCvgq2hxxySPfvf/97EIxTnvKU3ZnPfObuqEc96kyw/vKXv3Tvete7une/+93d8Y9//O6///1vd5GLXKS7+c1v3v3nP//pXvjCF3a3v/3tuxOe8ITdr3/96+6rX/3qzPdp8zSnOU13pCMdaUMnaaxv5znPeUrfDz300O73v//9Dn06wQlO0J33vOftjnKUo3T/+Mc/uve+973dfvvt153tbGcrPsU1r3nNIr9vectbunvc4x7lb9/73veOMC5tnOQkJ9nQ8WZjiUAisFwEklAvF8982zZE4M9//nP3y1/+snvQgx7UHXzwwd0rX/nK7vznP393rGMdqzvykY/c/e1vf+t++9vfdve///27L33pS92LXvSi7qIXveja79twyNnlRCARSAS2LAL//Oc/ux/84Afdve9970KunvGMZxR9m9fyEECkker999+/u8lNbtI94QlPKMTX5bf3ve993cte9rLu7ne/e3f961//CMT6f//7X/e5z32u2MVb3OIW5Z/jHOc45fmf//zn3VOe8pQSBDnooIO6173udd2JT3zizrxq0//f85737F7/+td3V77yldcG9bWvfa173OMe153lLGfpHvvYx3YnOtGJljfgiTfp2x/+8IfuVa96VRmT/t/qVrcqQYKjHe1oxQ/41re+1d361rfujne84xVsyKbgu8DB0572tNLCfe9734KVwILxveAFLyikmwy7+Bv+9shHPnKHNjJgtGFTnQ0lAitBIAn1SmDNl243BBhLztvnP//57k1velN39rOffYchINKcChHpod+323izv4lAIpAIbGUEQifrYxLq1c3UZz7zme7Sl75099rXvra72c1utkNDiO+d73znkmVGuuus8Sc+8YlCwB/1qEcd4bcg1be73e0KOQ9CHS/3/zLYn/70p7tLXepSO7T5la98pbvxjW/cXf3qVy/kWpXYRl7RtyE8fvOb36xhVI8JhgISgvF1ptnYn/jEJ3Y//vGPd5DhWW1s5FizrUQgEVgeAkmol4dlvmkbIzCLUP/xj3/s9t1335KdlqlOQr2NJzq7nggkAtsCgSTUGzNNswi1jOyNbnSjkol9zWteU0qfXT/5yU9KRlpp86xgx9vf/vbuxS9+8VyEWgb7rne9a/f1r3+9e+Mb31iy1Rt5LUKoVa3xD571rGd1xz72sXfo7pe//OVCtJ/85CevVVkkod7IGc22EoGNQSAJ9cbgnK1scQTGCLWyNgR6t912K/ujxjLYW3x42b1EIBFIBLYVAkmoN2a6ZhHqww47rGSLEWnlyyc96UlLp5Q7yz7bO22f8Nhlv/AjHvGI7pnPfGYp+Y5rVob6d7/7XSHr/q3N05/+9BsDxP+3sgihfvWrX909/elP797whjd05zznOXfo769+9auyTex+97tfKQ93JaHe0CnNxhKBDUEgCfWGwLzxjdi/wxjay+Sy58ffZFtd9gSd9axnLSVX3/nOd0pZ1TWucY1y8IayJqVKl7vc5UoEWpnX4Ycf3v3oRz9aG8hpT3vacmCJjK1DRrzbO5VK2/smyuyyp8qBHdHuGc94xvI+99h35DrucY/bneEMZyj9+Pvf/77WPwd1xCEnn/rUp7qPf/zj5X32JylNC+O+DHTHCLUDyewxu81tbtM94AEPGCTUnoXbX//612IwkW/7pGIsysTPfe5zF3zs0YLXv/71rzIW+wL9zf+7TnGKU5R3wDrwqZ///ve/Xwi+/Vba2HPPPbuLXexiZa93XOYCXrIDHCEYXuc61ykYtxwKY84FDlrkItokM+94xzvKvPvvPfbYo7vsZS+7Vq73wx/+cIc5NyYy1J9z8vOzn/2svCMu98GulpkaE0EPh714V2AWz8JFhuNUpzrVqJjYP+/ZmANrBb7WALmFJxmGi3EoddTOZS5zmYK7TIq5J6+XuMQldihRdFDNBz7wgU4ZI7k9+clPXjI+sddQp2pstO2d/XY9Z5zeI2tjDSktvOIVr9id73znK3sT7VUMmRsarHdw9qbmqsZDX/TJwUMuewH9f1zzyP4sLLaTfMhA0X3WYug58kG3IQEhu9YxOTKXDniib+t1OgsPsj50eFHgTpac80DXfPOb3yzBPn0w/9b6Oc5xjrkPddJvByqRZfpKf5Gtvfbaa/RAMPNP/mt9r4/kZd7Dpci3sXz4wx8uOpCc2cdrHSr/1Za1WNulWud94QtfKHt63Q9bpIzOcx1wwAFN69b7v/3tb6/ZTevFuqmv+jAvtsv6o5+m1lWL7qVDEM9Zc6qP7BKiFlfYSmeAxFq1/9jfa5kb0guzCPUHP/jBstXp4Q9/eHef+9ynyFhkkLX15je/ucja2GXOXvGKV5Ty7lpvjBFqMkBf7rPPPiXz3S8zH2qnrzum/Ikpf2ERQm3v9w1ucINi0x72sIcVOzDrMLd5CfUqbBR7R85abO2ZznSmYiNb13ntpzjI7brXvW5ZJ7FlgE6kN+ir8Jn6fhB7S3bJOZunv/zNK13pSsX2ssF1/93rADj/HvMVptboLNno6zprgY7jh/Gzrcvw4cJvXpZunpLZ/H1rIJCEemvMw8p68clPfrI4fre85S2Lo+QgEIrhec97XiGylJhSLkbAARyPf/zjy98ZbPuj7na3uxUCQBEeeOCBxTCKtCKYcXHCGFaHcjDijOKjH/3o4oxFVJuDI4JLedqrTNHc8IY3LO/SN1e/f4gg58h7ESb7qRDQj370o2VP13Oe85wjODuLAjlEqP3tqU99ahmrcc3aY23M7hWU4GDE+Ow/u9Od7rSDc2ucT3rSkwq2ggLmCAF9//vf313talcrQ+jjE5lyzqbSMf0JTBmQOAgl8OJkuA9x48iZX/cwzPATHGCQyAPDwHnx7AMf+MDixHDEWuUCiXjMYx5T8GHQOHT+m7GJfg2NaWzO/V3EH561wzaEKQOpz8ZCdhEXl4wAp4X8KVecuhjtm970pmU/n8NiyHvIMbziPYynk3EdTCP48fznP79gZcww5ViTU7jH3xB6OHunPnH6Y26iX8b2nve8p6wHl/VTt6svsh9vfetby4E2nHzvN2Zkg8zJBD34wQ8u442MieALYqT/9IBSypa56uOhff15yEMeUuZFsCSuFtlvwaJVJ2xl+Rjqm/Xx0Ic+tJDSVtl45zvfWdYjUkjGySbMERvltt5nrjm4SKcDFeOLBPS2duiU1osOIsv0kjVMfuhYOtpannUN6Xv65173ulchFp6fOinaWLVnLHQReRZ4lAV1vfSlLy3rzN+Mj05li+iuWAfIs3WpLRjRPfQvHOZZt9oTjHSyOLzpA+3EFb+xS8ZmXbfoQPZwSvcKFJvHqTmFuRJjB4YhGPQFO2AezT0MBQNaTsoeItQCdPpqjOwfQhR7mUM3xN7oWcHKMbkJQsl32H333cttAqmCsoLTMW9TwYBaf7b4Ey3rIfpm3gVv6st6g6+Abr2HOuwz/Yr0sc+CnVe5ylW6a1/72jtk571vXkLtmVXYqHl0aes6F3Bml/iYbB+ySU75O7VOavGD+KF3uctdyj50iQNr3bqmCyPY0uortKzRKfkYwsAzQz6c9Tm1jqfay9+3FwJJqLfXfM3dW8aSI81Qj5XQ/R975wF1RXG//1GxYkEUAak2UERAUaQJgl2xxN577xojaEyMNRqjUYMNSxCxIYgaERWx0EQQpdkVRSyAHbHrL//zGc+8/32XW/beu7t3d+8z53CA992d8szszDzfyubOgcxlHSmi9+KAVJqfkwYDAgdpQLo4ePDgOi0bUTE5vIl87QoROmnbe+hwYYY0UqfzzSKapguEwkYMqd91113r/LKQkHMxQ0Lp+oYQgIsWzx133HElY5LrhVyEmjQgFEzaigUt4zkuMZAbtKy5xufadUSdgwJthLvQeAO0+N9HAs4BQhsc1K4giQU/cNx7771NLrwgVZjtMY9IhJGicyDlWg/jxo2zVXNJC7ouXF8RvHDJp1AP//b6wOXCpNCaJMqq81d3ggKIgzdYTD7tCn1HIOAPhpNvsbhgMxBqLtGF1rEbB5e+k046qe5ZNIrMEX+4QGAWCZGlD+7S6eaL7807j9TJt+HIi//7cYF68NFjbihYERAhF2EJcw8h57LhiLsXv08++cRiyQUPclZsrnLhgaaBy/V66623jN9kobXPJQRCVAyLrKwP5tuLPXMFUYCU8I337NmzKB4IbZygJNdcsOeS1s+RD7777t27W8ES65c9EjLkTEwLbZJcWplX1qSLuIz2EUKJdtErPMlXT679nvb5BoPEnOBCimAVf1vXh3x7A2bG7Hf0je8VvPFR5WLtBGpuD2JM7BeQ7SDfLamN+H7YV+gL3yvtYH1A4UKPYJiLMt+4O7uC7IH0M8jei9CTvSXInLK/Iki7/fbb7fwjqEOj7Dc7LjT/bg91BBJNIGcxa5DzHoy9xBZM2EOw1PCagZdyEOci1LyPIIS9pEWLFlYIGdQKLeh9IkgfXd+Yf75Zb4GUIcxBaOM/W9jnwAZhGFZt4AoBhwiyhrxzUg6hDvuMcmvdv1/lO2vBodh3jsUMQkDOF+/ZyJxyhnnvjcXuQdwz+cZYC7TrhFrcy1CmuO89136baz0E+UaDrI9cGOS6w9GvoN9xkHb1TPIREKFO/hxV1EM+dDZiLymkQm8gkVwbEs84jRGSXzQiXDTGjx9vSSyaQwg0BwySSIiA14w116aDlgAtNxc0/4bHpQ6zRcyAkITTPzZQCBQ/8x5eSM/5OQQ/6KWxGIh+wkwfuLRyoUArHoRQc1igocbnqxih5tkTTzzRmmMHIdTgQX/8l1On1QcrtEtcIP140XeijHIpRGoKiUdrmevCilkX64XLWdB1wSWeyxeaUWceyZgwgYPkde3a1cJfLmHCfAphABJ6LjleIQw/4+BmPGgOnCYsDkLt7Qfjc3MB1nwTaM7B2vutOWHQVlttVSd8cNhgpu80cv7vJ9f8c/GBxIM79UKuHNn2zx3fHpfkfv36WeuTYnPlv7zRFtokvje0BawPbym09t2Yi2GRlfXhxx7NG5GQEUSwb4El81wIDwSYmNdjBZHrIo0whfepE9x41qWVYu1weUWIwf5SqLCHsrdDBLzPs8/ceOONgX1YvesV7RzuRnwfCHDQKBfSULv9nPXrJWj5CDXCIYgs2m/2Z4gB5M4fHMudX3yHPJ9vT/Z+twgAcKVg/6I/mJETAdsJbjEdR0CNsAzi4Ag1c1psD3RzVmzvhXgFnVNHftg7cP9hXwkiAPGuiXxCyXxRvN16RPOYS1hSKJ+zi4Cdz+SbfnGnYE9nXWBp5De5z7Weg9wngqZdK8fkO1efEL4gSEPgyb7rJZNxEepCZ5Rb6979qtBZ6yfUub5zhMIId/3R2yHBWEZ5Bex834XuQQRz4z6FcNIbfZ6fI+yjrnz3lFzfepBvtNg9MZ9QIdcdjnMv6HccpF09k3wERKiTP0cV9ZCNjIsXUuag2kDXoDs4ke67ywqHHZcLzO+QaOPXjCQRvz1vyUWovb/3bniYRGFuiGQdUugIPz4pmAlBALj0YYruLZhdcZH0muOVC5aXMHPAoIFgTFx+KMUINYc/F1BMDsG7EKFmo4UYMjYO+UKEmnlDEzVq1ChrguyXirt+cclDaotE1ztfhfAoFvQnH6HOtS4gtkiM8T+E1EHgCETjvXCVS5hYB6wzLopOG+89YBkHF1+eYS1AMiAU+P1HqaH2X1bcYctcsZ65SEFokFL7c4w6f2Y3P1wS6C/CK/+hDVlAYMUcBx1Pvrmj7iBz5eYYv0fmk++eCzTfhF9jVWzt466B1r4YFm59UL8zA0VbhvAO94F8QsCkrQ+wZ7/CAgXBHFiCo9sbguLh34f91hP83vnVI2xDG43VAxoycAuSasphjnbYmS87LTfrJFfU4lx7Cvs96x5BAW3zLnOGZYxX0JrrXReECu2yt718+5Pz4eX3mJZCvrhYe7VYtOPG5ky3C+3Jrv9uv3KWXezPaLgh0MwhmnD2IfZZL6EO+l258Rfae0udUydUJF4Ge67/nCx2JuYj1LkEDdTlBCAIYJwW3duGyzWNQAMTaAr4cVa7fbAQoeZ5zhKs1WgjiBVakPtElISac4/168feWedwNnvdl6pFqL1nlFvr3rOi2F5a7Dt3weo4//xWEi7ug8Oo2D0I5Q1Colym94yDOygCGu9+y9lPwcqDPiBk994Vgpx9xb4XhwGCQre3zZs3z+4/XkFCqd9xsXb1++QjIEKd/DmqqIdIADGNxpelVELtTLswWUIr5Q5DNk1MzJBwQjwx7/Ga2vkJgTe6pxuMOwC5xHFw46sEEXQmr1wGKaUSiXLB8hJmDnBMzZzvOHUWI9SMAWk6F0oOjEKXNzZ1NDEQaghgEA01OS65sPrTiLh+oRXFt5aLPD8Lop0ql1D71wVEELIA2XI+04yJy1SlhJoLIlohyAljZE5yEVlIChdrgqdwiOLnGLXJt78f7qIJuUdDjTYyqHDjoYcesuagTvPrFUghOMKMF41R0Ki3+Qg1wqkgc5VLK+p84yH4zheYb6PY2s8lgMn1nZYjcEni+siFPf6o+MfTXwJ+cckLujbymXo6v3q03+zHzj+RteNMZ4uRCLf3QIycdYMjuJDzYv7Tbh79AlQn/MMvmvMCN5h8xUuQvftWvv3JS8C5bLPnQt791kp+E898e7L3u3XfF7iw30CeCZCFJpy9BQuf/v372/nzEuqg31UxQl3OnNI2+GOZxBqjb0F8p11f8hFqhz9r1+8OBtlhv2ftOUGMf37z5WzmuWKEGmsYXB7QanpdcPKtoSD3iWLfgqu7HA01pvbcs7wuc64+BAuYyEPw3P5eLUKda627/SrIXlrsO+f7yJdf3D93WLEQgI57EMV/DyoULM9bV1CT71K/0XxrLYjJdznfcbl3V72XHAREqJMzF6H3hIsHmgs0ZGhKSiXUbGgEyUIq7/Ulcr6iaEzwDcXH2a8lDqqhRsLHocxlLlf/uIwh3fWblvEs0kAukX7tXzlAura5UGGqDKH3RzMuFJTMT5ILEWoOWHfw5DpI+Jn/fWdqD6l2JtQ8h3kdFzvwYx44FJGEE8DK+f3xHJcbTBK5DBa71HkvFn5fUNdfty4w7+LCQ6AtDjbnK4wPNYSTeWOeMHlDc+UnxIXWJO9jbul86vJh6swe6YMzEayGybebC8zmEIAghEIY4EzrHK7+ucDsFmEIGhmX59X//SAg4OKB9tEbqyDfd5DrkuE0j0HmCm0yF3O/VpR6mRevKX+xtU+7uCIUw6JUQp3U9ZELe0cuOnToYIURrI9ieHjXS6658Jo+O+2sm2MCI+Fby36BJiWfLzV7PAIWL2HCugNrIYRCjmQX21Nz7fduPlnXxYg5gl/ItHefz7c3uP5h6s3ZxtrisuwXIjI2cEPbmcvNyI3J+91CjDgreZeCvzv7D0JEzPDZj9CKISzEnJ36S/muIOWUIObsQeYU6zD6h18vJuV8E17hSrF5854/3tgU3j6ypyLM85qS03+EDGQWcD7q/rbKJdSQEcaEcNbfp3zjcWut2H0iCB7lEGrmirMvlzad9QpW4OhSgFWLUOda625PD3LWFvvOiX/A/QnBvlczDO64JWDxhxsLBetJ/u3OMz+hxlUGyxnueM7l0M0fdxkEu9QXhFCX843mWytBCHUYe3OQtapnkoWACHWy5iO03mC6gzaTDZxLcaFD3G2oHF6OcLkDk3r8EYmdlJP6/Rd8N4CghJqLG5o8zIFyXTKc5hFC5oJo0AbmvRwOvE+KKciki3TsopGWAqZXGs+lDjNrb8mloaZvaC9IK8OhgEmuM9n1kwO0BxwOXP7AD9MkNy9BNNQuSjKWAA4v+odmCS0Nl0YOF4cXfUJz46JVQ7Lxm3VtFloPbtxB1gVRremP1/8RgkufCMQC8SLgENoGSqmE2rsmcxGufJLgOAi1d+0yNr4HTFbvuusua+7mgj2BD4IHCv31zoWLno3wi/ryfT9u/tFWs4acT6r3O/Cu11yXjFy+qvnmCtLgJ3FuTyCCM6a2aMOCrH36FQSLcgh1EtdHLuynTJli59f5AwbBw81nPg21sxSB9LrI9GimEbBhFYT7DH1hnvJp5xCOolFCu4v2DOEO+z2ao6DWEPQzl+YKkk5gKb6LYn69bt+CtLr9zWmuqd9lpWC9IqhCIOmEZ2AJsUaA4M4vt64ZDwIMzgS3vop9t+6yTxA+9mwXEBLTcdw4qJNxYVXFN1LKd+U09fkIdSlz6s5m9w06wSIBsRDiEcwpSHHnD8J3l3HDvQexJYio+x17OYJRrBcQpEF6CXTphJ7e9lwgRaLG+11V8mmo2Q+fe+45GySPNvyC7XzjyTW3xSyw8tUVhFBDnhH0O5Nf1tTT4zsAACAASURBVD/Wei4avasbIkcQO9aSd9+Oi1AHWeu5zvl8wuti3zkCKPYSXJj4Pp2AGHch7ii4SrAXYf3B/uL+D17+e5A723GPQ6njUuBxFiKAY41gSRiEUJfzjeZbH0EIdSnfcVDLiSDfsp6pLgIi1NXFP/TW2cCJ0MolBr8OzGCdBpcDhgs/mxuXFoK6QLjZkNjsIT0QScghpID3ODAJPuEvaEzZEPEb9vrIcQlCEkk7bMpEesZk3OvrzAUIjRsXvgEDBtjLENpUNJlclij0D/8ZLvb0l0semyeaUZ5jE0LzAbFg84LYciFE210qoeYgxKyNTdtpUdECc9EkaiW/Z7NnvLSFRgeM6DsXWfpEMC82eHxjc42Pn9M3LmCQTw4StEbMFfhzcUCL49KmEMnWiw/tuQizmJTTNhoJLpakMsJc2BUEDGz6mPlz2eKCwuUKUke0Vi6EaBa4KHL4Mc9cEJl77zwFXReMncA/mF2y3tBOIzBAq8FFmZyR/CHoHGPiGfpFwY+KtYJGjTkHd+YbjS3PU6+zjvCvGQ5Y1h8HN/iwhhkDGlguO9OmTbOSbbBymoFcHxxzCoFAa8iFFyww3eNC6F3HmPR5A85x+acPXLRpk5RmaCK6dOlS1wzYUC/fGj9nLhD8EGwFSwXm2Y3T+ZbxDXOB5fLK9wMZgaCDEZczLs74piKl59+sU7fmWXt892ipWNMImriYEqyI+oPMFZo33qXf+DITPI8LCdpOBCiQCr4LiFqQtc/c0L9iWATZE8ACF4NqrQ/aZ9/BIoe9gssemmbmif0HjSF9Q9DB2sO8m28NPPm2ueA6YUghPBCEuXzHrC32B9YmmlHqZD1w4WT9QNLZQ/l2XEYGvmsEbKxN9tF8xaX7oY8QcYIK8S0gfHMkttAh5d3v2XewVuHbR4DA98eehjA0iAky3z17JFpc4mogrOUco7De3c9Y3zznNF38nm/Jm0IOFwr2XLTz7sLqSEKh75Zvj+/YmRmzj7J30R7CUr53vgO+DXw4+Qb4thEyFdsD6Qul0N7L/lxsTgkwSj8hFeDMXscewFzQL85KyD77GN9+Pp9q8OZMQygLCedbZ19CQONMk5lTBNmcw5hfY8LP+efIDXcKzk0EW6xt5gjNIfcDApBiFg6RYm4Q8rDmmVMErXw3PO/aYkwQMQg63wrnVTH/e/As9T6Rbz37+waGYIHGlX2feec7RuBO4bznbsM3xrnGuIkdwt9gwd8INhC0gx33KM5szkc3fm8bLl5LXGcU9wC+0SB7KfsNz3IeFvvOqZf1wFi5l3Fu8a5TiLA22J9YR14/a+ae74k9A0z5TjlvuH+BOfsu3wdzQL0IaoL2nzMo6Dea7/6Y627r4ov473CdO3e253ole3Po5EAVRo6ACHXkEMfbgNMicYmCtOSKroo2DKk9pAGJtFfCB7Fl4+AQLmRKDcEk8IM/GFmUo2VsHLb0rVhe0yj74a3bBWDh8CwmaaT/+JsWw7ZY3yFRzBGEvFCbleJV6rrgMgHJKGd+/GuyGAbV/L1Xek+wLYQCHPyQzHzFYYMptUtBw2Ud8sE3mGsemT8usNTvNJDU79ZcJeuokrlyYyxl7XtxyYVFNeez0rbzzVPQeivFA00la4R1hZtKEPLq75vbK/g5AhQ0TcXMtIOOr9TnXF/Y4zFhpnAxZd+rZM8r57stte9hfFe0Gcacltr3fM+DO0IszntcFnLFROEZtI6QR/ZCnnPaybD6keR6GDu4sI9zlmGRxlnIfQphd9B82mGNMY61Xqyvue4p3BvR4iNg8cfdceveKWQQlLu0ae57KHbOFusTvw/rGw3SVpK+4yD91TOVISBCXRl+iXsb80Ckf2hMCkX7RPuGJgKNWi6TGf/AuDyjIYUQcFCgGUQqnmtTTBwo6lBZCARZF2VVnOcl75oMs96w6yrkHx+0LUgD2iR8H53fea538cWCVPM9FxPYBG1bz4WPQFbmqRz/6fDR/L3Gck128/UnjO82qrGqXiEQJgJJXevcKRAiF4rNgKUCGn+01IWCGYaJl+oSAmEgIEIdBooJqgO/Jsz+uKgX0lR4AwlhgsUG5k3r4B8SZmT8nmcx4yVCI5q1crQhCYJLXSmAAIdfsXURJoD+4FZh1h1mXe6ygm+h3+cwaDtYKmAqieka1g35ij+CdtD69Vy8CGRlnjC7RyBbiv90VEhHRagr+W6jGqvqFQJhIhDGGRVmf1xd3E1xlcDtqVDBxBtz8FxR06Pol+oUAmEgIEIdBooJqgMzG3xYivkeYYpCFEX8Z+bOnWu1Afj44BOZiyTgX4QvFBJDTL/wgy3WRoJgUVdKQADzUUwsg6yLEqot+ihrEisITKeTKqjhGyClC35haIy5HGCWiuVGKSXoWPFxxUSNby1us8FSxlPrz6Z9nvBBxuoITTvnB5ZH+GW7fOBxzy9xJvAb54yi0B9M0InxUE4J67stp229IwTiRCDJa53zHR/lYi573EeJUxFGBpc4sVdbtY2ACHVtz79GLwSEgBAQAkJACAgBISAEhIAQEAJlIiBCXSZwek0ICAEhIASEgBAQAkJACAgBISAEahsBEerann+NXggIASEgBISAEBACQkAICAEhIATKRECEukzg9JoQEAJCQAgIASEgBISAEBACQkAI1DYCItS1Pf8avRAQAkJACAgBISAEhIAQEAJCQAiUiYAIdZnA6TUhIASEgBAQAkJACAgBISAEhIAQqG0ERKhre/41eiEgBISAEBACQkAICAEhIASEgBAoEwER6jKB02tCQAgIASEgBISAEBACQkAICAEhUNsIiFDX9vxr9EJACAgBISAEhIAQEAJCQAgIASFQJgIi1GUCp9eEgBAQAkJACAgBISAEhIAQEAJCoLYREKGu7fnX6IWAEBACQkAICAEhIASEgBAQAkKgTAREqMsETq/VJgL//ve/zYQJE8wOO+xgOnToYPr06VMUiA8//NA8++yzZtq0aeaXX34x//jHP8zaa69d9D09IASEgBAQAkJACAgBISAEhECyERChTvb8qHdVQOB///uf+emnn8wqq6yyTOuXXXaZmTx5srn33nvNOuuss8zvK3m3CkNVk0JACAgBISAEhIAQEAJCQAhUgIAIdQXg6dXsIfDVV1+ZO++807z33nvmuuuuM6uuumq9QRYi1JW8mz0kNSIhIASEgBAQAkJACAgBIZB9BESosz/HGmEABObMmWPuv/9+06JFC/PMM8+Ypk2bmn/961+BCHUl7wbomh4RAkJACAgBISAEhIAQEAJCIKEIiFAndGLUreog8MMPP5hzzjnHNh6UULueVvJudUarVoWAEBACQkAICAEhIASEgBCoBAER6krQ07uZQ6ASUlzJu5kDUgMSAkJACAgBISAEhIAQEAI1gIAIdQYnefr06eaFF14wv/32m9luu+3M8ssvb15//XXz/fffm44dO5oePXqYlVde2UacfvPNN80XX3xRh0KrVq3MiiuuaObPn2/fpzRq1Mhsvvnm9uffffedefDBB83s2bNN48aNzYYbbmj+8Ic/WNPoN954w3z22Wf2HdrceOONzfrrr28++ugj8+6779qfN2zY0Abz+vjjj+vVT7vvvPOO+fHHH+1ztNW+fXvz6aef1vWPOlu3bm3atm1r21q0aJF9ln4wLn7/wQcf2P6ttNJK5uuvvzb77ruv6dSpk1luueUCzXQlpLiSdwN1Tg8JASEgBISAEBACQkAICAEhkCgERKgTNR3hdGbp0qVm1qxZ5phjjjHNmjUzN998syWckOHzzz/fktUrrrjCklvKsGHDzD//+U8zYsQIs+mmm9qfQbQPPPBAc8opp5iTTz7ZElIILP/ff//9zSGHHGJ/9uKLL5pRo0YZgnURFfvJJ580Bx10kHn00UdNv379bF1Evr711lvNJ598Yi688EJLvl395513njnyyCPtcxD+s846y0BMb7rpJrPWWmvl7d/YsWPN7bffbq6++mpL3OkLQoQrr7zSvsvPFi5caM444wxz+umnm759+wYCtxJSXMm7gTqnh4SAEBACQkAICAEhIASEgBBIFAIi1ImajvA689Zbb1liCwE+6aST6ip+//33LRnmz5lnnmmJKCmgrrnmGqvZRSv866+/mmuvvdYMGjTIDB8+3Bx22GH2ZxdffLFZsGCBJaxrrLGG1Sb/8Y9/NDNmzDD33Xef1VYT6fq4446zBJ7nV1hhBauJvv766622eIMNNrB9cf3705/+ZOun5COk3v61a9fOvPzyyzZ1FeNyUbjReB9xxBF2zN7x4geNNn3w4MF1AoRCKFdCiit5N7yZV01CQAgIASEgBISAEBACQkAIxIWACHVcSMfcTi7CShecFhgz7Hvuucesu+669Qg1hHXkyJHWdHvIkCHGEV5MwA899FCz6667mr/85S91o1m8eLEl282bN68zqybtFNpjomZDoCHxDz/8sDn77LMtwS6XUEOsIdOff/651WQ3aNCgrh+PPfaY2Xvvvc2kSZNMr1696v380ksvNQ888IDVWhcrlZDiSt4t1i/9XggIASEgBISAEBACQkAICIHkISBCnbw5CaVH+Qg1lWOejZm200h7NcD/93//Z55//nnTp08fqzl2hBqNcO/eves01oU66bTgJ5xwgtVW33333WazzTYz3bp1q3vN9Q/yu80229if49ON2flGG21UL8I2/aMf22+/vaF/CAPQnONL7Qok/vjjj7fm7bTlLRDvzp07W616sVIJKa7k3WL90u+FgBAQAkJACAgBISAEhIAQSB4CItTJm5NQepSPUP/888/WlPull16yZtpt2rSp01Bjlk1As1NPPdWSVsynHaHGbBrfaUzIXVqpfB3FxPuSSy4xc+fOtabekGTecz7bvFeqyTf1IQBo2bKlNelGI/6Pf/yjrk5I9+GHH76MhrpUMCshxZW8W2o/9bwQEAJCQAgIASEgBISAEBAC1UdAhLr6cxBJD/IRasyl8TXGtBtCSrRvpwFGA43PcYsWLZYhvM43mmjc7j3XcQKgrbbaamaTTTapG8u0adNsUDPawtT6qKOOqjfOUgm118ebCN8EXCO6OD7caKBfe+01c8ABB5g///nPdT7ZrsGJEyfavhGgrViphBRX8m6xfun3QkAICAEhIASEgBAQAkJACCQPARHq5M1JKD1yhBWtMhpp52+ML/ENN9xg7rrrrjrTaEeoMaPu37+/bT8X4SWK9sCBA61vNamoKEQOJ+DXsccea5o0aVLX92+++caaYBPEzPlSewdWCaGmHqKIoz3HV5sI3i6QGgHSbrvtNrP22mvb5oj0TRRzon27AGaFAHY+5vh6I1zwv4O5PObvYEb6L28p5905c+bYKOpo11009VAWgCoRAkJACAgBISAEhIAQEAJCIHIERKgjh7g6DTjCuvXWW1tf4/3228+muHrmmWds6qwuXbqYn376yaBJvuWWW8zjjz9uyTKRuCkEESMl1YABA6y5Nv7P5HZ+7rnnbJRvCCA5oQkGRsRwl27LO1r8mglm5qJ9u9+hYfbXT/AyAopdddVV9jGEAPhxv/fee8v0D+065t+k3KJPaKmPPvpo+2+EAlOnTrX///LLL+34iGbuJfu5ZoQc2PSJfNnUTWox6kAjf/DBB9dpt3MR6kreRQCA9h4yfdpppwXOl12dVaVWhYAQEAJCQAgIASEgBISAEPAiIEKd0fXg1QBDeNEYQxJXX331ikdMXuklS5bYetZcc828JBDfaci8NxhZxY0HqABt9bfffmvzYgfRSgeosu6RQhrqYvVU8m6xuvV7ISAEhIAQEAJCQAgIASEgBOJHQIQ6fsxjabFQlO+oOoAPMUHPINlff/21ufXWW6122BuMLKq246q3ElJcybtxjU/tCAEhIASEgBAQAkJACAgBIRAcARHq4Fil6klHqM8991xz5JFHRt53zMfxaZ43b57Nb/3000+bxo0bm5122inytuNsoBJSXMm7cY5RbQkBISAEhIAQEAJCQAgIASEQDAER6mA4peopgnCNHTvW+hBj8tyxY0dLdtdaa61Ix4HvMkSalFb4M5PH2gVDi7ThGCuvhBRX8m6MQ1RTQkAICAEhIASEgBAQAkJACAREQIQ6IFB6TAiAAKR4zJgxNj0X6cA222yzosCQqoyc3OT9/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CpG4LvvvjMrr7yyadCgga3rf//7n+Fnq622mll++eUrrl8VCAEhUHsIiFDX3pxrxEJACAgBISAEhIAQKBmBGTNmmCVLluR9r0+fPmaFFVYoud44X2jbtq05++yz7R/KBx98YLbaaiszdOhQs9dee8XZFbUlBIRARhAQoc7IRGoYQiDLCHz99demUaNGWR6ixiYEhIAQSDwCnTp1Mu+//37efi5YsCDxe/W+++5rnn32WTNy5Eiz4YYbmksvvdQMGzbMLF682Ky77rqJnwN1UAgIgeQhIEKdvDlRj4SAEPAgMHnyZHPbbbeZO++806y44orCRggIASEgBKqEwAYbbGDWWWcdc8EFF+TswT777JN4DfX8+fPNhRdeaNC2//bbb6Zp06ZWW73//vtXCVU1KwSEQNoREKFO+wyq/0Igwwj88MMPpl+/ftYk77nnnjObbbZZhkeroQkBISAEko0AhLpjx47mv//9b7I7WqR3P/30k/n888+t/3TDhg2tVn255ZZL9ZjUeSEgBKqHgAh19bBXy0JACBRB4Omnnzb77befWbp0qTn//PPN1VdfLcyEgBAQAkKgSgiUSqi/+eYbwz4+ZswYw78xscbkeuutt7aBwbwFcjt+/HgzZ86cej/HJ/uEE04wq666qv35pEmTrHYZf2f6k6/gE432ebfddrOPfPLJJ2b06NGmTZs2ZsCAAfVee/nll82UKVNsnfhYqwgBISAESkFAhLoUtPSsEBACsSJw0EEHmREjRtg2icA6e/Zss9FGG8XaBzUmBISAEBACvyNQCqFetGiROfbYY820adPMoYcealq0aGHGjRtnpk+fbq688kpz6qmn1oP1l19+MTvuuKOZMGGC2WabbezvFi5caPDLfuONN8ymm25qf3bWWWeZG2+80Tz88MPmD3/4Q96p4azo2bOnueeee+wz1AuR3nbbbW0/XPnyyy/NHnvsYWbOnGkeffRRs/POO2u6hYAQEAIlISBCXRJcelgICIG4EHjllVdM165d6zUHwR4+fHhdupO4+qJ2hIAQEAJC4HdC3axZM3PZZZfVwYGwE01wy5Yt62mdsSjCVxmSCmF1JtUnn3yyGTJkiIFwN2nSpK6eH3/80bRr184+e8stt9if/+tf/zLnnnuuFaZuscUWoRPqX3/91fqDX3fddWallVYSodYiFwJCoCwERKjLgk0vCQEhECUC+E5vv/32VrPhLVzaMB8k0qyKEBACQkAIxIsAhJqYFt5CsMjmzZubXXbZxdx00011wSOJedGqVSvz5JNP1svvjLl23759baBJhKSuQKhbt25tLrnkEnPKKacEItS0Sfu5AlYW01BjYg5xh/RvvvnmBiGuNNTxrie1JgSygoAIdVZmUuMQAhlCYOzYsdZ3GmLtL2gTMBdUEQJCQAgIgXgR8Jt8Q0rfffddG+PiscceMxdddJH529/+ZrXR+DwfccQR5oADDqjXSdJunXPOOWbQoEHmL3/5S93v8LEmbRWZHbp161aUUHsr7dy5s/WzPvroo22QMUoxQv3aa69Z/+oddtjBasZJnyVCHe96UmtCICsIiFBnZSY1DiGQIQS8vtP+Ya2xxhrW/E+BYzI04RqKEBACqUAgnw/1d999Z7baaivz9ttvG3yS1157bUuqnZY61+Aw5UbD7MojjzxifaK/+OIL07hx46KE+vTTT7fBzTDbJqjYXXfdZX2wCTyG+XYhQg35h0yj2cYXG5/syy+/XIQ6FatQnRQCyUNAhDp5c6IeCYGaRgCttD/H6Ysvvmh69OhRhwtBZQ455JCawGnJkiX2crjKKqvUjZef4bfYoEGDmsBAgxQCQiAZCOQj1ORzRkP8n//8x6CBRuDJnoXmGs1vkAI5Zk9DQ01kb0pQH2oCmqGdHjlypCXX+FvnI9ScJQRII/UXf7p3726uuOIKEeogk6RnhIAQyImACLUWhhAQAolHALNAbxCccjuMeSJRY9955x3r27f++usvk7ql3LqjeI9cqUScJTLtn/70J9sEPyNy7bXXXmv9zFWEgBAQAnEhkI9Qsy9BVF999VWbHmvNNde0UbmXX355M2vWrJw+zt4+k9IKAkxU8MGDB9cFMAtKqKmL6N/4REPIiRKej1CjScfKCRJ90kkn2T6KUMe1gtSOEMgmAiLU2ZxXjUoIZAqBSgk1RPr11183p512mnnhhRfqAuTg40cAHEwH/TlRkwAgpowQfyLhPvXUU9YMctSoUfbS+eyzz1pirSIEhIAQiAsBCHWHDh2sWbUrP//8s91HEfL99a9/tT7UFGJd4FN92223maOOOqrOooZ9jcBmEF400QQjGzhwoLn55putyfXuu+9eV3chQs1euM8++xj2d0g85uNvvvmmmT9/vt0r8xHqpUuX2pRdEHdXRKjjWkFqRwhkEwER6mzOq0YlBDKFQCWE+v/+7/9sHtLzzjvPXrLw0dtkk01swDOiiONL9/e//70uqmzSgHOCAC6gBNv56quvbE7XP//5z6ZRo0ZJ6676IwSEQIYRgFDjI+2NYUH6K0j1YYcdZkk1LiqUjz76yJxxxhlW+IfGmH0XTTYa688//9zmlqZst912VmMM6YZUu/f5XS5CTUCz66+/3lro0B/qRDOO2Tnpr0i7RclHqDfeeGODvzYRxUWoM7xYNTQhECMCItQxgq2mhIAQKA+BSgj19OnTrcZjrbXWsim3uIC5fKiQbbQZ8+bNs5Fek1q4KH799dcGzQqpw9CmuzEktc/qlxAQAtlDYPz48dbKxxWCevXp08dG5WZfwnzaW9i7pk6daoWaBC7Dr7pfv342IBiByyDD5KVG07znnnsu8/6kSZMs+UUD7qJ3sxdeddVV1n2H+qmzf//+1jWGoJWukAcbEr/vvvvaH7HXYxJO5HHSZHmLa4d0XRBxFSEgBIRAKQiIUJeClp4VAkKgKghUQqhJzcLFimA5BK0pVCCsmFbj++e/cKGFITgal0cXgRYzQy6YmGWjgfEWUrJgfgiZx7ScgqaGSyV1QPBdgdiPGTPGkmWXLgYzRswq11lnHZuz1Vvoy5QpU+yzBNdREQJCQAgIASEgBISAEKgOAiLU1cFdrQoBIVACAuUSarQXaDXQhGB+6CLH5msaE8QuXbrYAGCkUHEFc0ZILebXEGii0VJmzpxpiDiOiSGpV7wFP0JMyUkj06ZNGwNp5lki4I4bN85sueWWdY/zf7QzRC6H+FOIWrv66qvbtDO04y0E37n11lst4fb6G5YAqR4VAkJACAgBISAEhIAQCAEBEeoQQFQVQkAIRItAuYQaPz0CenXq1Mn67RUraJU7duxo0GpDhl3Br4+cqZgzPv/883VaZPz2iBiLqSHpV7yFPkPKXQoZCDXP8n801V27drWPY7YIKaYuTBGHDRtWR6jxJYRQQ+Qp1HH33XfboGSUxx9/vM5fsNjY9HshIASEgBAQAkJACAiB8BEQoQ4fU9UoBIRAyAiUS6hfeeUVS1wJSHbNNdcU7VUuQo2GGc0ypBeNcJiEGoJ8wAEHWLL/3nvvFSXUBFHba6+9rJ/gu+++K0JddEb1gBAQAkJACAgBISAEokVAhDpafFW7EBACISBQLqF2GmRyjWIiXaz4CfWCBQtsHmgi2h533HHmyCOPzEmoe/fubaPRegvt3XnnnXk11JiWEyCHaN3Dhw+3wxU1DQAAIABJREFURLmQhhrf6/32288GJiPK7f77719ThPr777+36XH8heBsq622WrGpjfX3CEqwRGD9ICghQjvCECwmZsyYUXZfCOw0YsSIetYQrG18+C+44IKiLg1lN6wXhYAQEAJCQAgIgbwIiFBrcQgBIZB4BMol1JhTN2/e3GyxxRY2LUux4ifUmHlDiiHmECHSuuTSUGOa7Y0uSzsQQFJz5TP5xnycvKmkwMI0nPfzEeo5c+aYY445xjz33HPmySeftCRt7733rhlCDTEl3Rm+7P4Cjn4f82LzHOXvIf344D/00EM2vRACkAYNGtgUP6TrQYhSbkH4Qm5fotXvtNNOhuB0+OIj0HnwwQcV+b1cYPWeEBACQkAICIEKEBChrgA8vSoEhEA8CJRLqCFgRM4mtcuHH35o06sUKl5CTeAxCPSoUaMs8X3ggQes73IuQo22GfLtLbz36KOPLkOoSd2C6fjZZ59tSfTEiRPNjz/+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8vKGXb766ivrc//xxx/bgHukeGvdunXYzag+IZAYBNgnp0+fbt1ciglFE9NpdSSxCJD7HAE1wUbJpBG0iFAHRao2nxOhrs1516iFQKoQqIRQT5o0yRJjSDEpqbp37259btF24NOKCTUFk2qnoeb/EN2pU6fWHbhhEWrIEASQw5xDnVKIUPN7Aqth5uvyX9cqoSZdWLHgct9++60lm2hxmeP11lvPCjDyXcS/+OILwx9vQeuNeTYFrTB1tmvXbplvhp/jVoDmHGsDLv4IV9Aac2mjD/ybtukH9foLVhT0lz9ouBs1amR99vnbWwhCR3H98v4OFwDapw0VIZAVBPh+X375ZZt2ECsULD3YC7HmUREC5SKAZRfCGQTtJ554olxlygVS79VDQIRaC0IICIHEI1AJoYbQkNKK4E0Q186dO1uyQuAozK8hKvfdd5/10XWEGo0fGmoviQqLUOMPff7555srrriijmAVItRoOenLdtttVzdPItS5lyzEEosEBCEISyjkICdKO2nQMM33FwK83X///fV+TL5yCC6FeadOBCG4D3jLvffea/74xz/aNGgdOnQwJ598sjXnR4hz8cUXW60aJBktyOGHH76MhQSk+/TTT7fCElwSKMw36dWwTGBNurL++uvbix/+5F5iTiR7zMARCF122WWJ/5bVQSEQBAH256eeesrGv2jZsqW16EFgxN98x0kLRBhkTHomGQgceOCBNsZFr169zJgxY8xaa62VjI6pF6lGQIQ61dOnzguB2kCgEkLtEII8Yy7MJY3LGlrinj17Gup2Wj8IGf7SkKRTTjmlHrgEBMPkGPJNXmvKO++8YyNvE/2b1FzegvT73//+t3nxxRetaS7aFgKJ0fbQoUPNuuuuW/f4L7/8YgkZmnRn0gwRIwc1xAwy5i0QOCTr1ENAqqwX50NdSEONKT2Xb7TGYAhmEM+bbrrJEmLIKRGy/ebhkNS+ffua6667zsKIjzzz7/w10V4T2A7LBvrhLWij+dmSJUvsj6kLywbWBSSXyPCYaGP+jQ8oOcRZKxTmd9ddd7XrAxPxiy66yDRs2NA888wz5uijj7Z1vfDCC2bDDTesq5t/ICByhBoNOD72+FIjGHBjyPp60PiyjQBrnO8C4acL9si+ybr/+uuvzdy5c80222wTiUtFtpHV6N566y17TnDmsp4QtpMSU0UIVIqACHWlCOp9ISAEIkcgDELtOolWEDNbAovk8nF1v8s1KA5hCBlkxxWIUS4fXi6AXAwxNXcFksbP0YD6Cz+neLWPvJ/rWUfIkuI7HPUCCEKoBw0aZM3BhwwZYomsF3OIOMT6o48+suTYFfAFQ1KeQbopjzzyiCXfjlCzHsgV/sQTT1gTbjTelG+++cZaOiA4gRDzPHPH2rjrrrvMwQcfXGdmDsknQNlLL71kCT/EGc0IZocEE8NH3rtOcE0gAB5jcW4Bbs15CTXjxHzxs88+s/0XoY56Jar+qBHAWgfhJWQaqwxXIELt27e3/8X6hP/zTCk+sFH3XfUnGwHO/j59+tgUhq4QgwK3AvZkFSFQCQIi1JWgp3eFgBCIBYEwCXUsHVYjoSJQjFBDMtH2YmFA1HQisXoLGmTM+khZhVm2K87UHpN6oojnItT8jPVHajOiaUPOKX/961/NP/7xD5tSDUsCJyiBGOdK7wXhR3M+efJkaxmBD/1pp51mzdMxSfcWR84x44acU7yEmn9D/CHtXA4xEadfItShLjtVFjMCCCf51rEY8QsScW1gnbuCYIp0eT169Mgp0Iy562ouBQjgKoUVmBNeuy7feuut1iVMRQhUgoAIdSXo6V0hIARiQUCEOhaYE9tIMUJNvm80wJhXowX2axvQTBAYrGPHjgYfdlfwceZCjs8zJt35CDUm1ZB0yDiabi7+mGJjOkh6NPw5gxJq/Jwx74ZcQ7LJJZ0rmBikGbcAtM9+Qg0JRwCAWwL1YG0hDXVil686FgABLD5mzJhhvylcZPzlgw8+sMH6vIVvw2mqnWl4gKb0SA0igND1oIMOsvu1v7D3YzHkgn7WIDwacggIiFCHAKKqEAJCIFoEICAKuBQtxkmtHWJZjFCjacb3HX/nXITaaaIRzJDL2xX836kbv2l8n/MRajTG+LgTwI428OFEI05wG3JOU5xWuZiG+vbbbzfHH3+8+ec//2kDjxEl3B/szBFofO7RRHsJNWSeCyDaOTTh4IOpuQh1Ulew+lUMAQRefIN8w6WW77//3gb/w5TX64pTaj16PtsIEMMClwHctvxFvtTZnvu4RidCHRfSakcICIGyECCqMUGd8ClVqS0E0PpCHLfeemurkc0XlMyZfM+ePdtGzMa30lsgwGi+INvdunWzv0KrTbRgUvIQmMb50/t9qF09XMjQSpO+B00aOc2JBO71ySYSO8GUIL3eAtmm7wSpQ9vNO87kG39pgpB5C5o3tNZEgr/wwgvrCDXB8MhzTX8xbXc+piLUtfVdZGm0xCVAy8zazhdtmYCDuG14vzX/9+Kif0tTnaXVEd5YiK+BJZIrCEe9KQg5M7zC1vBaVk21goAIda3MtMYpBFKIAESJgxB/uUsuuSSFI1CXK0Fg5MiRNmAYa6AQoaaNCy64wJo/E8gLDbArrCFMwCG1aJddECOCjBEUjGjp+Ea7ko9QQ+4JYINGmbzWaL0hAt6C2SCRv73RvPk963ejjTYy66yzjnnjjTfsKzxLsDOCkpGayxuUDD8/0m/dc889dRHe0b7hV8p4MDs/9dRT65oWoa5klendaiGwdOlSq13GZzpXjnbXLwRMX375ZV1Qslz9RUDmNNXVGo/aTS4C7Jsu0CS9xELIn5mjVoJ8JneW0t0zEep0z596LwQyjQD+rs2aNTM33nijTL4zPdPLDg7CSvRVLj0E/ypGqNFi7bHHHlYLwTtopLlAQVaffPJJS0Ihz5hJE4Rm8ODBtlGCinkjBecj1DzrgpNBbtF2k7rHW9BYEyEc7Qcp1khpxc9oj0IaLOenhxYbH2hMxo844ghrsoqGDtNX0qHh70cQNac5d+ashx56qCXaXgIiQl1jH0cGhkvEfaw+unbtWjSnNP7V/GndunXBkaPtRlPNdydNdQYWSYRD4Ew5//zzI2xBVdcaAiLUtTbjGq8QSBECkBvy+ZKLWT7UKZq4ELqKSTN+zeQIhfz26tXLmk1zEcpX0GL9/e9/t9oHl96MCNwQWszG0QLzDD9DW8z6ateuXb3qHnvsMUuK0Wj4C8HAMLmGFEPEcwUT41Lv0llBhiHOkGDMt1u1alWvSsj98OHDbQ5ptHX0GXKPVh7/bAKpuQKh3mGHHWz6LoKQeQuEGn9sl8M8BPhVhRCIDAEsRYjID5nOlxbQ2ziCMRejoFin0FTjksF+IZ/qYmjV7u9FqGt37qMauQh1VMiqXiEgBMpGgMvT2LFjrS8s0ZUV5btsKFP5In7zkFeChpFiin9zUV511VUDjYdnIagQTXJFey/trC2igaMNzpcPHBLsJ600/Prrr1tijkYZ7XEhM1V8Pl108WLaMog1GjgK/fWaf7sB02/6let3kH8XnCwQQHpICFQJgQ8//NAQsZvAerm+sVzdmj9/vv1e+TaCFEzEca0gzZbyVAdBrPaeEaGuvTmPesQi1FEjrPqFgBAoGQECN+Gr6vKOilCXDGFqX8BXGdNoNMH82xHqJAwIDTC+2piRo0FWEQJCIDgC7OtYcOCOEUQz7WrGWoW4BS1btgzcGNG/sSIhx7t8YwPDVjMPilDXzFTHNlAR6tigVkNCQAgEReC5556zFyHy+1JEqIMil/7n0E5//vnn1g8ySYSavhA8yWnLdUlP/1rTCOJDgO8aM28i4ZdCpukhJtxYKhFPo5SCptr5VEtTXQpy2X9WhDr7cxz3CEWo40Zc7QkBIVAQgUWLFpl33nnH9O7du+45EeraWDSQ1iuvvNIMGjTIapWSRKgxqz7ssMNM//79bXAzFSEgBIIhgIk3ke6JiVDITSJfbbhEQMJLJeLUh+sFwS1x1XAB/oL1Wk9lGQER6izPbnXGJkJdHdzVqhAQAjkQwOf0tttuM2eeeWa934pQ18ZyIcJ1jx496i6+SSLUtTEDGqUQCA8B/P7RTBPNmyj25QYJQ8tMhG9nsVRqDwmCRvyDIBHFS61bz6cTARHqdM5bknstQp3k2VHfhECNIUDKo/bt25smTZqIUNfY3GPmTV5novO6IkJdY4tAw80UAgQG4xvu0KFD2WQaQB588EFrGeI/F0oB6+uvv7akGleSoMENS6lfz6YLARHqdM1XGnorQp2GWVIfhUANIEAEY3zlunXrtszlSxrq7C8Ack63adOm3qVZhDr7864RZg8Bvlv8pSGx/lzt5Yz23nvvNQMGDLCRvisppMx77bXXbJ+8KekqqVPvphMBEep0zluSey1CneTZUd+EQA0hMHr0aGvumyvwjAh1thcC0X/ffvtts/3229cbqAh1tuddo8smAjNnzrRaYKyNwiguzV05/tf+9iHVmJCTkrFhw4ZhdE91pBABEeoUTlrCuyxCnfAJUveEQC0gAKFCQ7nXXnvlHK4IdXZXAZYJQ4YMMaeeeuoygxShzu68a2TZQ4Bv2ZFpApCFVWbPnm3NxsOKrE/Od+okk0TQXNhhjUX1JAMBEepkzEOWeiFCnaXZ1FiEQAoRIHoyvtOkJMpXRKhTOLEBuzxv3jwb+bdt27Yi1AEx02NCIGkIIPwi7/M666yT81uupL+XXnqpOe+888oOSparbWI2YBXTqVMno5RalcxOOt8VoU7nvCW51yLUSZ4d9U0I1AACCxcutGmyyE8qQl0DE+4ZIlGAb731VnPKKafkHLg01LW1HjTadCKAUHT8+PFm0003tdG4wy4DBw40l19+uVlxxRVDrZpUXggBCIRYTkquUDujymJFQIQ6VrhrojER6pqYZg1SCCQTAdJkDR8+3Bx11FEFzfmkoU7m/FXaq5EjR9p0Ouutt54IdaVg6n0hUAUEfvnlF+uug4VJ8+bNI+kBeawJWFhu2q1Cnfrss89sdgF8qtdYY41I+q9Kk4eACHXy5iTtPRKhTvsMqv9CIMUIjB071uy2225FRyBCXRSi1D2AyeX3339fUKMlDXXqplUdrjEE7r//fruHN2rUKLKR4++MaXZUhX1o+vTpBd2Oompb9VYHARHq6uCe5VZFqLM8uxqbEEgwApjbzZo1y/Tu3btoL0Woi0KUugeef/55e0lu3Lhx3r6LUKduWtXhGkHgxx9/tJrpjh07RkqmgfPII480w4YNixRZNNVE/+7SpYs01ZEinYzKRaiTMQ9Z6oUIdZZmU2MRAilCgEBkQS9jItQpmtgAXf3uu+/MhAkTiloniFAHAFOPCIEqIEBu6L333juWgF5xEGog/OGHH6ymGjcUlWwjIEKd7fmtxuhEqKuButoUAjWOwPz5883cuXPNHnvsEQgJEepAMKXioZ9//tlwGT/mmGOK9leEuihEekAIxIoAwrBp06aZ7t2721zTcZQ5c+aYLbbYIo6mzOLFi80bb7xhttpqK2mqY0G8Oo2IUFcH9yy3KkKd5dnV2IRAAhEgiM3jjz9u9tlnn8BBZkSoEziRZXZp8uTJNsBQy5Yti9YgQl0UIj0gBGJF4KGHHjJ77rmnWWWVVWJrF1NsIojHVdBUz5gxw/Ts2dOm9FPJHgIi1Nmb02qPSIS62jOg9oVAjSHw3nvvGdIlbbzxxoFHLkIdGKpEP0h6nRdeeMFsv/32gS6qItSJnk51roYQWLJkiZkyZYrp37+/WWmllWId+WmnnWZuuummWNvEp9ppqpWnOlboY2lMhDoWmGuqERHqmppuDVYIVBeBX3/91dxxxx3m+OOPL5gmy99LEerqzltYrRNYaK+99gocxEiEOizkVY8QKB8BNLbPPPOM2Xnnnc3KK69cfkVlvjlo0CBz1VVXlfl2+a9h3j5z5kzTrVu30HNgl98rvRkGAiLUYaCoOrwIiFBrPQgBIRALAmilx48fb7p27WrWXnvtktoUoS4JrkQ+/PHHH5t33323pNQ0ItSJnEp1qoYQ+PLLL83UqVPNrrvuGsiqJApoILVE365GIb3f66+/bs+thg0bVqMLajMCBESoIwC1xqsUoa7xBaDhC4G4EMCE7qOPPjJbbrllyU2KUJcMWeJeePXVV83mm29ekrmoCHXiplEdqiEEvvjii7rUhnGbeXth/vTTT03z5s2rhjzm7gTRhFRXQ0NftYFnuGER6gxPbpWGJkJdJeDVrBCoNQQmTpxoA8s0adKk5KGLUJcMWaJeWLRokXnllVeKpsnyd1qEOlHTqM7UEAJYlMyePdtqppdbbrmqjvzKK680F154YVX7gHDBaapXW221qvZFjVeOgAh15RiqhvoIiFBrRQgBIRA5AqTJ4oJG1NRyigh1Oagl4x385gcPHmzOPPPMkk1GRaiTMYfqRW0hQOBITL1JHbXCCitUffDXX3+9Ofvss6vej6+++soGKsPKKq6UYVUfdEY7IEKd0Ymt4rBEqKsIvpoWArWAAHmH7777bnPCCSeUPVwR6rKhq/qLRPXu1atXSUHoXKdFqKs+fepAjSFAnINPPvnE9OnTJzEjR1PeqVOnRPQHUo359zbbbBNr6rBEDD5DnRChztBkJmQoItQJmQh1QwhkFQEuH2uttZZp1apV2UMUoS4buqq+SM7x5557zuy0005lmY2KUFd1+tR4jSHw8ssvW5LYoUOHkq1JooQKH+Y111wzyiZKqhvz77feest07txZgcpKQi45D4tQJ2custITEeqszKTGIQQSiAB5h5944gkzYMCAsgiVG5IIdQInN0CXINME8in3MixCHQBkPSIEKkSADAyzZs2yZJo4F0krQ4cONUcffXSiuvXNN99YzHr06KGUWomamWCdEaEOhpOeCo6ACHVwrPSkEBACJSIwevRo071794ojtIpQlwh8Ah5///33Db6YO+64Y9m9EaEuGzq9KAQCIzBlyhQbLHKTTTYJ/E6cDyaRUDN+Umq9/fbb1hx99dVXjxMStVUhAiLUFQKo15dBQIRai0IICIFIECDVCReOLbbYouL6RagrhjDWCiDC48aNM7vssktF7YpQVwSfXhYCBRFAMz1p0iSz8cYbVyz0jBLqOXPmhHKORNHHpUuXmhkzZpjevXsnIoBbFGPMYp0i1Fmc1eqOSYS6uvirdSGQWQRIk0U01DAk9yLU6VompMniT6WBhESo0zXv6m26EJg8ebJp0aKFadu2baI7/uOPPyY6ANhnn31W51O9xhprJBpLde53BESotRLCRkCEOmxEVZ8QEAJm8eLFVmq/2267hYKGCHUoMMZSCST4tNNOM7fcckvF7YlQVwyhKhACOREYO3asTWNIwMikl6efftrsvPPOie7m999/b6ZPn2769u2b6H6qcyLUWgPRICBCHQ2uqlUI1CwCP/zwgxk1apQ5/PDDQ8NAhDo0KCOtCBPS559/3my77bZmtdVWq7gtEeqKIVQFQqAeAnyjU6dONS1btqwo80KcsKaBUIMHmuo333zTdOnSxUhTHecKKb0taahLx0xvFEZAhForRAgIgVARwCePtCuNGzcOrV4R6tCgjLQiIt/OmzfPmvqHUUSow0BRdQiB3xGATD/66KNmhx12SBXhIzc2ft5pKAiUST+23XbbpaG7NdtHEeqanfrIBi5CHRm0qlgI1B4C5B0mYiyXieWXXz40AESoQ4My0oqeeuopq51p2rRpKO2IUIcCoyoRAubXX3+1RA9/6WbNmqUKkZ9//tmstNJKqekzmurXX3/dbLXVVqkSXKQG4BA6KkIdAoiqoh4CItRaEEJACISGwEMPPWR93cL2yxOhDm2KIquIqO4LFiww3bp1C60NEerQoFRFNYwAgs4xY8aY/v37l50TvprwIQjYeuutq9mFktvGp/rVV1+1earDFC6X3BG9kBMBEWotjLAREKEOG1HVJwRqFIH58+db/7FKUyXlgk+EOtmLCg0SOccPOuigUDsqQh0qnKqsBhH47rvvzKxZs8ymm24aqhtOXFAiDHjllVdsXIa0Faep7tq1ayjZLtI2/iT3V4Q6ybOTzr6JUKdz3tRrIZAoBPDNe/HFF+2lZ4UVVgi9byLUoUMaaoXvv/++QSOz+eabh1qvCHWocKqyGkOAHMmkxkJLuuaaa6Zy9BDqjz/+OPGpvfKByxzMnj3bbLPNNmbFFVdM5RxksdMi1Fmc1eqOSYS6uvirdSGQCQQw9eXS071790jGI0IdCayhVMqFd8SIEeawww4LpT5vJSLUoUOqCmsEAQIEzpkzxwYIbNiwYWpHjbD2t99+Mw0aNEjtGD7//HPz2muvWbP1NM9FaicgR8dFqLM0m8kYiwh1MuZBvRACqUXgp59+MoMHDzZnnXVWZJceEerkLo977rnHDBgwwKy99tqhd1KEOnRIVWENILBo0SLz1ltvWTKdlPRNuAMNHTrURhpfffXVzfHHH2+aN29edDYQDBCfAZP1apTrrrvOgCeF+CBESC+nMA5INYHKVllllXKq0DshIiBCHSKYqsoiIEKthSAEhEDZCHA5mjhxojUpjNKcTYS67CmK9EU0L/yJ6rIrQh3p9KnyDCLw1VdfWeKG+02Ue3Kp0B133HFm+PDhdq9o0aKFufHGG+tSYY0bN86suuqqpnfv3stUC5kl1Ve7du1Mz549i0b7RpvN+GfOnGlI4dixY0drbt2pU6ei2mGI+0svvWTjgNAfCv2eO3eu1fbvtttuZtSoUaUOve75L7/80tZFf1z9ZVemFytCQIS6Ivj0cg4ERKi1LISAECgbAXJuTps2zfTt27fsOoK8KEIdBKX4n5kwYYLp3Llz6FHd3UhEqOOfU7WYXgQ+/PBD63pD6rqkETaIKcR5/PjxZpNNNqkH8gYbbGBatmxphbP+goCgX79+VrP99NNPF03J97e//c3cfPPN1lqqffv2hsBgxHg477zzzCWXXFJwcocNG2aOOuooM2/ePEOfvAViTn2VEGrqYzxo69k3V1tttfQutpT3XIQ65ROYwO6LUCdwUtQlIZAGBLjgcEHCL6xx48aRdlmEOlJ4y6r8k08+MTNmzDB77rlnWe8HeUmEOghKekYIGPP111/b4FdoeZOYpqlcQs05s9NOO1liXIxQkxoM95P99tvP3HfffXXa7KeeesoGZ7v00ksLLhVM0o855phICbUj1Wi8sSJYeeWVtXyrgIAIdRVAz3iTItQZn2ANTwhEhcB7771nFi5caHr16hVVE3X1ilBHDnFJDZAm64knnjD77LNPSe+V+rAIdamI6flaRODdd9+1mk8002GZeWM6zXeOv+9yyy1XMazlEmo07rvvvrttvxihvvrqq82FF15oTcsPOeSQen1mPMUyUMRFqOkY5t/4uQcxRa8YfFWwDAIi1FoUYSMgQh02oqpPCNQAAr/++qtBG7D33nvHMloR6lhgDtwIZv5NmzY1bdq0CfxOOQ+KUJeDmt6pJQTQTL/++uvWvziMAonGZ/miiy4yb7/9tjV9vv/++y1RHzhwoLnrrrtMq1atbFNojwsVLxEvl1C/8847VusMsQ9CqC+44AIDWcLEu9QSJ6Gmb0uWLLG+3lHHICkVh1p4XoS6FmY53jGKUMeLt1oTAplAAJ80Ll74lMVRRKjjQDlYG06Ygql31KalItTB5kRP1SYCaDgh1LjdFNO+BkXommuuMZDSHXfc0Wy33XY2wvbo0aNtxHBMp1999VUb6ItgYVdccYVNaZWvHH744ZYsUsol1B999JHZY489bB3FCPWUKVOsvzX+2PhLH3jggUWDmHn7Hjehpm2COiK4QFNN9HOVeBAQoY4H51pqRYS6lmZbYxUCISAAobr++uvL0gCU27wIdbnIhf/eAw88YA444IDQLvCFeihCHf78qcZsIAARQ7BJxOiwChrnJk2a2FRbkPWVVlrJVv38889bs2uCUOL7C6GGBHbt2tWQhz5fIcgXpDYIof7++++tr3Su8uyzz9p+FSPUvMvZhNk3fd1iiy2sL/Vmm20WaL+qBqGmz0uXLrXxKBBgRC2kDGutpL0eEeq0z2Dy+i9Cnbw5UY+EQGIRiDMQmRcEEepkLIkPPvjARhGOw2+eEYtQJ2Pe1YvkIMD0kBWLAAAgAElEQVQeTJRozIW7desWin+zGx3aZ/IkQ1z95Baies4559QRavqBlVIhs28Cbjmz72Ia6i+++MJsvvnmywAN2SReB5HBgxBq+vPCCy+YO++808Z5wFeZIGWXXXaZJdaFSrUINX0i6BpCDKJ/JyV3eHJWffg9EaEOH9Nar1GEutZXgMYvBEpAgMsJJoC5Lj4lVFPyoyLUJUMWyQvkd91oo42sP2McRYQ6DpTVRpoQmD9/viXTaF/DLqeffrq56aabDOm3nJ+0awM/6kMPPbSOUJfadjFCTW5qNOH+Ql5o3oWcByHU7n32DrA6/vjjDRpuxsP+VYisVpNQ02+09NOnT488DWWpc5fF50Woszir1R2TCHV18VfrQiBVCJAmCwn6euutF2u/RahjhTtnY1xO+dOnT5/YOiNCHRvUaijhCOCrTPCxH3/80fpMhxF52z9k/J2nTp1qSInXvHnzer/2E2qEq2iBC/lQE7TSaYWLEep8eajnzp1riTzjLYVQu87Tv9NOO80MGTLEXHvttVbLnq9Um1DTLzTVb7zxhvVZl6Y6uo9ShDo6bGu1ZhHqWp15jVsIlIgA5r4EiCHPadxFhDpuxOu3h9+8S0kTxUU+3+hEqKs772o9OQhALFdbbTWz4YYbRtapm2++2ZJP0nBhieItfkKN2TlacvaGfOX222+3GmJKuYQaQrzzzjvb4F3lEGraJmr5QQcdZAik+NBDDyWaUNM5NNXOpzqyya7xikWoa3wBRDB8EeoIQFWVQiBrCKAVwR9t3333rcrQRKirAntdo5ghdujQwTRs2DDWjohQxwq3GksgAvgpY6rcoEGDSMy8vUPGnQfTaCJkE9jLCc+IJH7iiSdaMuqCkuGrzLlQqGCm7YJslUuoCbwGGf7pp5/qEWqINr8jMnazZs2sLzf9R7PuF/ohKDjzzDPNVVddVRdME+Hwd999Z32zXR+ToKF2eKKpZt4J/CZNdfgfpgh1+JjWeo0i1LW+AjR+IRAAAUwNyUPK5aMaRYS6Gqj/3iakFg3PPvvsE4mZaaGRiVBXb97VcjIQmDRpks0FjY9xHIWgZJgcjxkzxqagIg/0CSecYOgH36Mj1KX2pVxCPX78eHPGGWfY88eroaZfaJyJ/s0zEGq04RDvQYMGmS5dutigaQgByJ9NNHK06uuss44VBBB9HF/xhx9+uE7rnyRCDb5oqgkU171790BRykudk1p+XoS6lmc/mrGLUEeDq2oVAplBgMsHF5kBAwZULaWHCHV1lhOX1Mcee8wGyWnUqFHsnRChjh1yNZgQBEj79Morr1iNcevWrWPr1X//+19z7rnnmnnz5pn27dtbf2qIa8+ePc2pp54aCaHGjJ1xEp3bX/gZhBotMueQi9+B9hb3I3yvwYk83Giib7zxRtt359uNVQ1xP2677Tab7otC5HDybC9cuNAGLHNm9Pfee68hdzaa77Zt29brCu+Cx6hRo2KbCxrC1N1pqpWnOjzoRajDw1I1/Y6ACLVWghAQAgURGDFihPVhqwahch0Toa7OIuViiVmku4jG3QsR6rgRV3tJQYCI13x36667bqxdQoiG5pYUTnz7EFZ8pUePHh1ZlO+ZM2dawtypU6dlxopAl7RZCBggxmiqKWjMIcUEGzvyyCPtzyDRCADYt0jDhZn8+uuvb9q0aVMPRwg3acGwuHrkkUfqshYQaA1rLNKRuRzcrkPVItROADB79mybc9yNP9ZFkcHGRKgzOKlVHpIIdZUnQM0LgSQjwOUEvzT8uKpZRKjjR5+LNRohLq1of6pRRKirgbrarCYCkNgJEyZYUod5clJKlGmzCo1xwYIFFgcCsrnCvoA5OtpnNOql7k8ES7v44ovNxIkTlwm+lq8v1STU9AkBAYHpiPAedyyLpKzBMPshQh0mmqoLBESotQ6EgBDIiwBaAHzRqm1qJkId/yLF1BBhShT5boOORoQ6KFJ6LisIYOKMH3PSAlGFQahHjhxptdyYdx9zzDHLpObKNYeYZBMQkcBjrkCiyZnN37m02oXWAn7VnGn4VR911FFFl80NN9xgFi1aZCDhpAyM2+Tb28FvvvnGatBJqbXKKqsU7bseyI+ACLVWR9gIiFCHjajqEwIZQYCcwwSn2XXXXas+IhHqeKcAM8vLL7/c/qlmEaGuJvpqO04ECEBFvAL8lZOogcTk+6STTrKm1u3atSsZGvJbn3XWWTY4GIHEbrnllkApwHhv4403rmeyjdABk2yCdZWaxg9BIRYAxATxm3XnGhSkm0BslFNOOcUGaKtmwSyd/mDBsOqqq1azK6luW4Q61dOXyM6LUCdyWtQpIVBdBLjcIf0nEmqpF5Yoei5CHQWq+evE1LtXr15Vv9iLUMc772qtOgjgXgHJ23bbbROreSR11gcffGD9uvFNjqtgAk/6rTjbjGts5bbz1Vdf2Yjl+JR7TeHLra8W3xOhrsVZj3bMItTR4qvahUAqESDvMJFPk+LDJ0Id3zLiAksQoFJNKaPooQh1FKiqziQhQLCtu+++25BWSgGnlp0ZfIdxOYJUq/x/BBBwzJo1y2rphU3pK0OEunTM9EZhBESotUKEgBCohwAmeU899ZTZbbfdSg72EhWUItRRIbtsvQ8++KDZYYcdYo8unGuEItTxzbtaih8B/HkxaSYllTSwufHPZfId/0wls0XMv4nGjvAziW4CyUTt916JUCd5dtLZNxHqdM6bei0EIkEA00OCruy+++6JMiUToY5kupep9OOPP7aByIgkm4QiQp2EWVAfokAAzfTQoUPNiSeemBjBZRTjrLTOadOm2UjcSbGWqnQ8Yb+/ZMkS8+qrr1oXHQllgqMrQh0cKz0ZDAER6mA46SkhUBMIkL+TVFkczkkqItTRzwaWCQT7IU1WUooIdVJmQv0IEwGX7xjNNPmXVfIjAGEk+JbM4fNjRKC1t99+22qqq52RIy1rWYQ6LTOVnn6KUKdnrtRTIRA5AuTlJHpo0nyyRKgjn3obcGjhwoXWJy8pRYQ6KTOhfoSFAL6vjz/+uDnssMMSEfAxrHFFVc/SpUttoDZpXwsjTOwLYp/07dtX6yrAYhShDgCSHikJARHqkuDSw0IguwgQiIrLXteuXRM3SBHqaKcEX05M/Q8++OBEXcZEqKOdd9UeLwIfffSRWbBggenRo0e8DVehNYjwTz/9ZCB67C9kjvj2228N33S+gsuRv2A1td5669XzES6WeYIc3giFiYDt/Xex96oAU6hNoql20b+Tlsc81IGGUJkIdQggqop6CIhQa0EIASFgLzxXXnmlufjiixNFqNzUiFBHu0jvuOMOc/TRRydOCyRCHe28q/b4EHjnnXcM5BCXijSbeTMGLFkYD3//9ttvFkTIsJewNmvWzJLgdddd15oh4wPdvHnzgntMLkL9+uuvmxYtWpi11lqrbrIKEWPqIA4EpuKY1tNHiDzRwl397m9XT6tWrWzfNtlkE/t3ms3LEVw4TXV8qzt9LYlQp2/Okt5jEeqkz5D6JwRiQGDKlCmmS5cuiQpE5h22CHV0i+Czzz6zWrOtttoqukbKrFmEukzg9FqiEIB8orHdcsstE9MvtMdoNCGa/NuVX3/91f6fmAr8209yIchrrrmmadq0qWnUqFHkAtg4fKjJ64x11uLFi+3fCAmcgADSvcIKK5iVVlrJ/vGSbUzRGzdubIUF/DsphT39jTfesOtNmurcsyJCnZTVmp1+iFBnZy41EiFQFgJcHiZMmGD69etX1vtxvCRCHR3K+M1j5o95ZNKKCHXSZkT9KRUBolRDxAgYVS3NNFpLcha/9tprVltLgRQTPZs/Xu0vfYQ0QiKT4LeM9RT9qBZ2YMUZiXCBP04jz8+/+eYbM2/ePPPuu+9ajTgF3Dp27GgFlAgcqlWY81deecX07t27Wl1IdLsi1ImenlR2ToQ6ldOmTguBcBBACv/www+bPn36mCZNmoRTaQS1iFBHAKoxNjIswch23nnnaBqosFYR6goB1OtVRWD27NmWTG+66aaR9gOSvGjRIuunTMFvGYLn/o8/8YYbbmjatGljI2anqaDdx3w8LZpW9iz2VEg2VglouMEfco0JPP9Hm41feNSEGwuEuXPnWoFpWvCLa22KUMeFdO20I0JdO3OtkQqBZRDgskI+VLQnSS4i1OHPDpqfZ555xuYcT2oRoU7qzKhfxRAYN26cadeunWndunXoZtFoRl966SWrHUUoCuHcbLPNrPkxBRIPcU5atoZimOX6PT7bCHvTnA4K83mEG860HmEHJtkEqaO0bNnSapLXXnvtciAq+A7ClZkzZ9rsDWjPVX5HQIRaKyFsBESow0ZU9QmBlCCA+dr48ePNLrvskvgei1CHP0Vz5syxZp9orZJaRKiTOjPqVyEEMLXF1xgyXUmBOKNlxMwY394PP/zQBpBE29i5c2dDMK2sR66uhbRZBE6bMWOGtSrA3H799de3ftnMLcKESom201RvvfXWqRZMVPIt+d8VoQ4TTdUFAiLUWgdCoEYRwCyNAzzp2mmmR4Q63EWKMGXo0KHm2GOPrapvYrFRiVAXQ0i/TxoCjz76qIG4QIrKIbtonQkSiVbTRZ6GZBHjABPhJPg1x4k5exWa1XKwjLOfYbXlhCdotLE+wIoMQQpWB/hlY4lQTsEtwJl/U1etFxHqWl8B4Y9fhDp8TFWjEEg8Aph5Dxs2zJx00kmJ76sIdbhTxCXtscceM7vttpu9pCW5iFAneXbUNz8CmGFj5h1Eo8jaJro0JrloYSE7/HuDDTYwPXv2TPy3Gdfsf/LJJxbPtPl+h40P5uJYPpBnGgELxBrtNf7YaLODmHMT0R3LpG7duiUyCGXYmBWqT4Q6TrRroy0R6tqYZ41SCNQhAKF68sknTa9evazJbxqKNNThzRI+iVzkk5gmyz9KEerw5l01RYsAwR179OhhtcqFCn6zkyZNshpXTMJdyiX8oJMu4IoWwdy1i1AviwtabILQueBzzpee4GNEbS9UcCMgtzcptZKU6ivutSVCHTfi2W9PhDr7c6wRCoF6CECmMCHDBy8tRYQ6nJlCmIIWjbQuaQjyI0IdzryrlugQYI1Onjw5Z+o5fgeB+fHHH60GmsjPaKB32mmnQBrF6HqdnppxS8LcvdZM3UudIVwEENS89dZbVlCD2wGYod33m8tzByCN2rbbbluzmn8R6lJXmJ4vhoAIdTGE9HshkDEEHn/8cWtS6CLCpmF4ItThzNJ7771nL/hp0E4zYhHqcOZdtUSDACRm7Nix1oQWDbMr+L9CbnCtwZcac2V+T6CyNBc0o5gdU9hDgpgZVzpeMIYY1ooPdaV48T6EGUsIBDkff/yxTde13Xbb1dNI8wzm4wjWEVjUWhGhrrUZj368ItTRY6wWhEBiEIBQzZ8/3/Tv3z8xfQrSERHqICgVfobL1Q033GAGDhxYeWUx1SBCHRPQaqZkBAiW9cILL5jtt9/ekj1INJG4x4wZYwngvvvuG8iXuuSGq/QCBO3QQw+1ggIK2s2RI0eaFi1aRNqjV1991XTo0CETKcAiBapA5V9++aWdKwQgu+66q1lrrbUsiSZQGfjWos++CHW1VmN22xWhzu7camRCoB4CEKqJEydac8O0FRHqymeMXKRt27a1kYLTUkSo0zJTtdVPfFeJxL3FFlvYXNCYJfNdQVI23XTTTPpCH3XUUeaee+6xkaddOeKII2xwyyiLCHV46BLYDJNw1i+WSqRf23DDDQ0ZP1jLaXADCgsNEeqwkFQ9DgERaq0FIVAjCHCQYrKHtD9tRYS6shlj3tFQHHTQQZVVFPPbItQxA67miiKAGfe4ceOsy8zUqVOt1haz7qwXfHHRwHsL0abRzEfp34zJctOmTSNtI+tzl298BHzjXABfyPQuu+xSMziLUNfqqo9u3CLU0WGrmoVAYhDg0oMp4n777ZfovMP5ABOhLn8poVG6++67zd577506E1QR6vLnXW+GiwAm3mhLiZAMmSawHwHGaqW0atXK+uV6C+beBLhcfvnlI4NBPtSRQVtX8aeffmpmzJhhfa9d2rYo5zT6ERVvQYS6OEZ6ojQERKhLw0tPC4FUIvDAAw+YAw44IJYgMlEAJEJdPqqY86288spF0/mU30J0b4pQR4etag6OAER61KhRNnryCSecUJMBsu68805z4okn2kCBFPzGr7vuOnP22WcHB7KMJ4mgvs0222TSjL4MOCJ9BVPw0aNHmwULFtg4K/jJZ7WIUGd1Zqs3LhHq6mGvloVALAggfUazwKUkrUWEuvyZe+aZZ0yfPn1SeSEVoS5/3vVmZQjgF/3GG29Yf1N8T9dcc03TpUsXGzG5Fgs+t7fffrs1d8fqBX/xc8891/Tu3TtSDfX48ePt/oV5edAyYsQIc80115irrrrK7LDDDsu8Nnv2bHPqqaeaCy+80Oy+++5Bq62J5z7//HNrhcH8Mufkqt58881TFXsjyESJUAdBSc+UgoAIdSlo6VkhkEIEJkyYYHOkpvkiKEJd3sJbvHixef/991OraRChLm/e9VZlCDzyyCNm6dKlZs8997SphzBrjitNVGU9j/ZtiPTPP/9sGyGf/R577GHTgaG5PuWUUyIJagW5a9++fUnWVf/+97/NWWedZR588EFrmeUvL774og3OOXjwYHP00UdHC1oKa0eI9PLLL1tBBuv/0UcftQR7wIABkQpP4oRKhDpOtGujLRHq2phnjbJGESAQGaSKHJRpLiLUpc8efvNDhw61mpi0FhHqtM5c+voNgX7nnXfsfkluXogiEbwXLlxott5661RaeEQ5C5gF9+rVy5oHU/C55ZwhLRN4derUyay33noVdwHrAFxWSiki1KWglftZNNWvvfaaFSQRDZwAZmSKaNKkiQ1smmYBPSMWoa58jaiG+giIUGtFCIGMIkA0WjQtBx98cOp9/kSoS1+kjz/+uDV3XHXVVUt/OSFviFAnZCIy3g0iSZNfme+FaNbk60UrTVRrzF35v0p9BAjSduSRR5r7779/GWggW+Q6HjRokDn99NMrOn/Gjh1rdt5555LmQIQ6nNWKppr4AZj1U7BQ4Jt44oknbHo4LN/SWkSo0zpzye23CHVy50Y9EwIVITBr1iwbiCoMLUFFHQnhZRHq0kDETG/OnDmp9ptnxCLUpc27ni4NAeJLoJVmnfXt27eO+DnNdPfu3TNj4loaMsGevuWWW3JawKCt3m233SzZRrtZSSknoKYIdSWI138XTTU+58Rg8c4lPyMqOHmsW7ZsWZHQJLzeBq9JhDo4VnoyGAIi1MFw0lNCIFUIuLzD+I9lIf2FCHVpy2/IkCHmkEMOqfgyW1qr4T8tQh0+pqrxdwTwo0XjtsUWW9T7Tt59911Dqib8drOwd0Y532gwyWHM397yhz/8wbqbEMit0jJx4kSrISWqeNDiCDWEH79ffyFFFPvjTTfdJB/qAKAyvwjoifrttdbATQK3MqzhnBY7QHWJeESEOhHTkKlOiFBnajo1GCHwu1YPU2+CrlSqHUgKniLUwWfi7bffNl9++aVBu5b2IkKd9hlMXv/RuGHGilZts802q9fB+fPnG8y/e/ToURKBS94o4+vREUccYYYPH17XIL7TDz/8sNloo41C6QRB0FZaaaWS6nKEGoFJofKf//xHhDogsl988YUl1d26dVsm+BxWHhBrzpx11103YI3VfUyEurr4Z7F1EeoszqrGVNMIENUZiXLHjh0zg0PWCDXpeLjUo8lxPs5EsyWyKn6J5Rb8GqkjC2QaDESoy10Jei8XAph4v/feezbomF/YyPeH9q1du3Yi0yUsH4gUeBI8DF/nu+++25rRo80slQjnapb83/vuu29Jc+II9cCBA3NqTt98801z0UUXGTTYivIdfLK//fZb60qUK0gfWurp06fbaOD8PulFhDrpM5S+/olQp2/O1GMhUBCB559/3kqROdiyUryEGu0rY8xX0IygJSnFRDBunO666y5z3nnnGQKH9ezZ02CiT9oZxoWGudyCuSp+bWnOOe4duwh1uStB73kRQNA0d+5cG6kY317v3sAaQzP92Wef2X1TpTQEyFWM/zkYjxkzxrRp08aQYYBgYjvuuKMNThakIASGiLN3e03tb731VnPSSSeVtJ/LhzoI4uU9w/nrzL9z3TH4ziDXSU8zJ0Jd3vzrrfwIiFBrdQiBDCGA5hMTOTQGWSpeQk1OzH322Sfv8E4++WTrG5dk/0fMSrk4Ein1wAMPNB988IG54YYbzKWXXmo1J+UUNERoh0444YSSLp/ltBXXOyLUcSGd7Xaeeuop6xPdtm3bZQYKOVhllVWkmS5zCWBWPXLkSGsmjxm9K/ihT5s2ze5zQVyP0EST4u/mm282++23X109CB3Jd12KgFSEuszJDPgakb65a3Tp0mWZLBKsByxBsMDq379/YrNMiFAHnGw9FhgBEerAUOlBIZBsBJAK33777ebMM89MdkfL6J2XUI8ePdoGlOECxkUrrQVJ/hlnnGE++ugjs+KKKxp8Ec8999ySc64yfi4x+M1jQp6lIkKdpdmMfyyQOggZ8SRWX331eh3AKgTTX/6G9KmEjwBa64ceeshaBTRq1KhgAwgSr7jiCjtP7O2QsQYNGtj5KTVtmQh1+HPprxFLKPJSI0hBIOUvzgQc96MwTP/DHpEIddiIqj4Raq0BIZARBIhaS5CdYheXNA43DEIN6USLi6Zj5ZVXTgQMrk9o0yu5dBBoCVNxzMezVESoszSb8Y/l2WefNVtuuaXNLe0trCs0aOyVYQXPin906WgRrF966SVrAbDOOuvk7DRp/vCTxkycApGGYG+33XbmtddeM9tvv701JQ8aNVyEOp61AalGKIVAitzj/kIgM74zSLVfoBVPD/O3IkJd7RnIXvsi1NmbU42oBhFAEzB58mTry5bFUgmhRkuFb/Jf//pX88orr1hCTfCca665xmyyySbLmIaTCmTvvfe2mhFXeAc/voMPPtj+iGfOP/98a15/xx135IWc9Cx//vOfzbBhw+rygZOblXfGjx9f7z0k+hdeeKFZtGiRue+++wJPI6T8hRdesEGAXICzwC8n/EER6oRPUEK7x7fLd4bpsP+bYK+cOnWqWX/99W0OXZXoEWCPGjFihNlll11yCnwRCCIM5m9vwYKHqNFYIkGs+X2TJk3MDjvsYOthbnOZgotQRz+nrgV86DlXSZuFpZW/cP66u0kpZvtRj0CEOmqEa69+Eeram3ONOKEIcAmEQHgPJS5/FCT2hQqEbffdd09NyopSp6ASQk0k10GDBlkNyK677moD5uBrTHRazMf9EbExxUardeKJJ1qtMfPCBY3nsAKgEJiFuiDBRD3NV8aNG2fNsPE3a9WqlX3ssssus+Tem9KFef/b3/5mf7fxxhvb4DxBC/0l+iqmd1krItRZm9F4xkPEboJhtWjRol6DWKi4lFlef994eqVWEGTgx96sWbN6YPBzCJlXiOkegEwjHHF+2AgzCb7IPs6+RzYL/zxj5n/dddeZyy+/PKfVDvsxQSH/+Mc/WtNylcoQ4DzkPCWney5N9Icffmg12bheJIVUi1BXNud6e1kERKi1KgoiwIUWUsffbISYpkLukrIpZmn6CKYFkSLoljuU8KslYNXEiRPzDpV3uIgQ4CqrxU+oDzjgAOuX54IMsS4hlAgVuHi59UnwFMw90S4TLdYVLmL8nBRVRNz2FgLsENiLSwB1oYXGRJzLwuzZs+2jYRNqiDfaG/qN1iwooaZvmEmiUc9iEaHO4qxGOybMh5944gkrQPMW1tJ///tf06dPn2VMwKPtkWr3IoAQExNurxk+QSY59/yFu0bz5s2tdjtfKkDIM1prMhskORBl1lcBgg6C0DG3ueZhwYIF1sIAYXUSigh1EmYhW30Qoc7WfIY2Gi4fmMmiycNsldzGjRs3tn5MaNxI8ZOltEyhAVdBRRA+NKl33nmnlZoj0d1rr70sGUTSnqswTxMmTLCXxCxfJvyEev/99zebb755nU8emid8iLlMX3XVVTZaLHgMHTrUnH766TY/JiaF3gKupHkhKJi3nH322VYjQr5aBBuFCDUXhNtuu80KNPgeiHrq9fMLoqGmfbTdaLAxjyOFT1BCjVaAgDB8l1ksItRZnNXoxsSl/sknn7Rk2rsfos1EM80ewDmmUl0E0EijVWbPQ2C/3nrr2XR/ruDXjsCUfRErITSbhQoaazInIFRu2rRpdQdXw61zHnIm5Yvszp0SwXcSYpiIUNfwQo1o6CLUEQGb9moJ5gJxhkzgN3r00Udbs9UHHnjAEjjMUzFbVQkPAS4WEOinn37aXgYhE2hFH3vssTpzYX9raFFJUYH/bJZLLpNvoseikXaFHLOtW7e2xBZSiu8dGuyFCxdaXP2pW15++WWL3eLFi+vqcCb3+KKj+eXgL0SoqcN7ced5zMOPPfZYW2cxQk17aKYh1ZB+NO9cDoMQatbL1VdfbX20s1pEqLM6s9GMC19NLDzQanrLvffea88zCYGjwb3UWnF3YW/EXJt7BfmqKbi7ENsCM29nCYc7E5ZExQr7IbEkEEbLgq4YWtH9nnziaKr79eu3TCMITbC24zyudhGhrvYMZK99EerszWnFI8InE0KBpPeee+4xXbt2rVcnWj1MaQ877LCK21IF9RFAwzplyhRrUoymE2luvhyemC2TXgRhR9ZLUB/qSZMm2ciwBPciBQsE+7PPPjNotPGp9Beizl5yySV1PwZ3fkbqseuvv95ezAoRasg4PtqQar4JLu5oyDBr5FJYiFCjjcbP78orr7TziEnjnnvuaTCNK0aoIZouHVDWApF550iEOutfdrjj8+csZo/EwopvK1dqn3Bbr63a2O9uuOEGu9cRMIzzCrNr3E+IPxEk1RXEC/N8FwgSP2o/GSaHOELHIMWdnxB1tN4q1UEATbXLU+2/v70lEfUAACAASURBVJDesVu3bjYoYDVLLkLNOsS6DYs3AocGyZ9ezTGo7WQhIEKdrPmoem8wXcVv9+GHHzbDhw+3RCRX4aLrNHNcWNgc/VoBDjeCwyB1dmawSC/dz/ChIp0GBATyfuihh+ZMi0FbRJGEyCPZhnT4ST595BmCnfg3aqSiEBR8d/xRKCFbmAUvWbLEajPJb+zXYvA+EZnxZeY5fj9gwADTvn37evWxCXOIYFIIkctX0JgSyblz5851j2BST93en/FL5gMTKjSf/vQuXESQ7FeSbqnqCy5gB4ISahcFtlevXgZyfcwxx9gLHxc3Inr7i//yhjCDd//5z3/agDWUUnyomVfWICZvs2bNykuoCT6G2SPzd9xxx1lNMwHOghJqNPCsN1LRZLmIUGd5dsMdG984Z43XpBvfWwheEkxMwx1t9WvDco14E1jjsM+yT7KvYdbrBMLFesl5zj6NNZHfJce9i+a5WFBObzs8z72CFILSVBebgeh+z12PuyHuaN7iYhlUO+5HLkLNXY8zmbsr69Kfbi86tFRzFhAQoc7CLIY4BvyQ2FC4rGPaXSwSKhoAyDKkwJs+iMOVIFv/+c9/7OGGRJKCOTN+Ufi5QjgwLUcjiLkuhyYk3hsJct68edZfm40Z/1S0epBWAl+gQXTkmc0bf1cOefxfvQXtH4IBTGkdKWXDxPeVfjBG+gCpdRGd8d+isPkffvjhVsDgcikimcdfFwIOGe/QoYN9lmjPmDmR0uPBBx/MOyuXXnqpxQpzbVcwR0Ry6438zO8Yy/HHH299ArEWcAXyjY+1wzXEJZDIqoIQarAbPHiwwQeaSx2a6meeecauN9aVS3mVb4DM9WmnnWZuv/12u2ad0KYUQu003MwLdeTTUHOYo81Bu4ygiMIaDkKoGSfjwsw/aF7WRE5qgE7VAqGGACBMyVXQquZKRRMAusgeYe/BH5n9B+Egbg8IknAHqiQNFRYduEu4OggA6GJK+IW1uQZ3wQUXWGsPSBSpfBBYsReXQsYiAy1jFWNFg9CYs/nmm2+uGx3fK3seZtelrFvOd85vhNT+gjA8lzC0EKSsHQT+aKpVqocAAm4sHjlLvdpezL633nrrqqZ5FKGu3rrIassi1Fmd2TLHhekWlxC0bFyUil1GchFqLvyQ3T/96U+WoPoJNeZbHJ5E9kSi3bBhQzNz5kyrHeaQRvNK+1w0kW6iRcaUjyAmHNjOv5s8wH//+9/twVkqoSbwF4Qf0+CzzjrLmgMyFvJeQvoJSAXJpv/4+3BAQ9Ig8BAsBACYxUPaIOyUsAk1BH+rrbaypsSQei+hRvPCBRTsaqH4CTXkeMiQIXatUlgrmFtj5o2mgwMbSwLmCm0xRBfhDoIS559OCiwER1z++Pu5554zBx54oBWcYGbotBtBCTWkiLVEOxBe1kchk28EMqw1d1kMSqhZmwiECMqW9VILhBqzWf7kKrgEsE8mpRBXgCB/7MnslxQEQ3xz+L5WYmbL90oMAYSUfHs33nijFY5BjouZXkLo+YY5P9izOS/41mvBeqcaa4P9lbP5X//6l52jSgt3Bu4emNz6o3kzl1iElVKoD1ceBDIy9S8FufCf5VxDAIc5vyvEC+HcI5d4tYoIdbWQz267ItTZnduyRobJK1pWgj1hKlus5CLUEHE0rhtssIElNrkINZo4iKiTYnNxxmyMn2FejfYNU3CeQ5t71FFH1XWFZzl0+Zv60fKVQqjRcqPxRYOBGbeXlEKk+B2aa8i1I9RIWSFgTiPO5Q3CRLoOUrH4CTXkjoIfmd/sLIiGmgsr/UATAMbMhyPUaIbw3fWbUhWbqzT/3kuoWRfOgsCNiYszAhc0HMyd13Se9Yj5Noc684d5ofP5Q6CDiwPCFTTT+KxDgr1m/45QcyFw6cvQ0mGyRhAkzExpH+sOBEXEFqBe5h1iDSFizpy1BxHb+QPxRojkCpGIEd4UivLNOicYWy34zYNLLRBqXF3Q7rLX+cs555xjrXGSULAWwh0CK5/99tvPWn5AYMMS6pG+jkCXfJ/UieCIM8FpnQthAOnizGC/5Qxjv8xy1oNqrweCKGJJgDAFK6pCLk6l9BXrM85ngnG6c5M9lnVXamGvRMidL91WqfXp+fIR+OKLL6xFIpZbnJHMM0IPZ91Xfs3lvylCXT52ejM3AiLUWhn1EEALC6FGIuyIYiGI/IQaLR1aWzTMSK4x385FqJ15nrduLlSYjkMYMNHmMsnPSN3lN20msjGaavyxuXw5Qg3J8ZqgUT8ab/IKO5NvnoV4YQ7mz0EMceaCC4G/9tpr6wg1BzPtMS7IFKbFECIXqdRLqDkoXH5k/PnQekKyHEkLQqh5Bq0VEU7PPfdcO34INUQeQQBkvpaKl1A7P3zv+LGkwN8J01C/vyTzgW8UhICo3vyfAGWkbIFgo8FgfhFSQMS50HsLzyNMQfsGeXZEj/qwIoAIU6iT9FUQZycoYq1QNxdPpy1DSIJGDTM4r7AF8gjR50KJZUKuglCANRjEBDYL66NWCDUuIghu/AVSmBQ/UL4N9lr20yg0S6x73GD4rhgz3xGkLYiWGSEsFht8awggSjE3zsJ3EvcY2BM5w4n9wFmKJphI3GEIMZh/4oY4oSnWOOVqmXHVQriflG8o7nlKUnuc245UM6fcp6oZ7VuEOkmrIxt9EaHOxjyGNgoIpTP5xq+pFJNvSCY+qFxuIOOYRaPFyEWoXRRmb8chx1yKiJqMxhBSj4khWuBclyoIkdMmOkJdCAhHqCE5kB8ILmbduQq+YVwYnIYa01wIFRoQLhOYYePbjObTaR6dyTfPON8t+gWmBEjBR5o2CxFqCARtcQlAY4rWBaEE2lEINRcN2iffZi0VL6GupXF7x4owhbWRS5OZVUxqiVCz1xQqfPeQDXxKId+QWwQ8aAdzEQYurVhG+AvCGIJAIgxlT0SAxF7qL7i54KOPcJC6aI9gfQhK8Z1GSMX5wLv5Is1jtUF/2XMRdNFXNNze/RztFUIm9nmsTLwFgs27jLMQqeKiTjtozkWe4tkNECRiUYCGGkElZ/dFF11kLXfKJcCu59wdWBMIIvHDLdeVAAEkZ7EELPGsiWKteDXVCDuCpEMrVme5vxehLhc5vZcPARFqrY16CGBuSlAytAXkdETjVqh4NdT4RqPZhVhjkgrZLYVQ8/zOO+9s7rvvPmsKe9BBB1lCTfCwXBo7Dm13mXSEGu0EZN1biNYIiXWEmj5zQGNGdtNNN+UcHhdOtDCOUOPjjRaJSx8XWw570itAzDFJ47LoCDU+ufg4U/AJw9cX4u0iRxci1JBvfKMxU0MDzoXUEWpwQHuPP3WQlCRZWtq1TqhZcwiamPusByLzrlsR6t/RYD8+77zzbE563FRcwQ8Rq56BAwcu87kjfMHaxl/QJlIXZPX/sXcf0NIVVfrwj46OEsdRooCCZCQIAiooSnQAEZQkIEGyBJFRcIRRATGNAYFRGWTxlyAKgkgUVJAgOCJBkoiAChIMBDEOyqzvW7+aqXfO23T37e7b4ZzTu9a6673v7ROqnqpzup69n703NZH3NlVP2XiKsHu3Ugm5tvcwQw7VjHcfiXUm1I7zzi+HWZg3BkG5NKg4GIM0ihCEy3s3E1/vOfkwrG0xubmJnZYrwf2EArVLWJWPJSFF/JtcQq6K73O5KxhthCxQdGmSTUm0ONv3FFLNqE/lNYjkW18kD7WHiSzv1Vk9DGSUWIxgHCeTakGoJ4V8c+8bhLq5czvQyGzcyK3FqSJw7WI1bZYQRV+YmVCzTJNmixeVTEYTj9yJUPNySLiTN1UIA9JEQkYKZKMn46vNHHI6U1KSfmKoeVt4fG0GfGF3I6edYqj11xiM1YbCZq9TUjISbbG5PNo2mZ0ItS8YcdEMAM7hOWIEQKh5uG2OGRym0do+7YQaibLmeAORE797doYVvzrQy2KIJwkVyR5a3svswQxCXaS5/tCHPpQS7iGdSC1jH6LKw+N94V3r3VBucjCI4Ud2VUiwkfVePeqoo9L1NO8tXiMGw3JFB+9+aiN5NBBpdYUlC/NOcm/J9xj9GAvluGDwJAXPZWYk+EOcxcIi68i2vBCIPKUNoq3Wu+Zzic7ES0sWmZtjhLvwqBtHp7JKjheS4V7iM6NNBgFhLJLKyTMhjwUjyWzVAvYXrjWTYb/TiO1nGIpm24/JINrcu2YZv/fKpFoQ6kkh39z7BqFu7twOPDL1nBE7lmGbGhujTDq9CG3QEFibskyobaTIkMl4xHjORKgdYzOW5as847lcFk81r4ekNKR+yLR6l61WZhvEcn3rXstm2bjvt99+afNGht1aD9EG06bRmDsRamQcweUx5kGxGe1EqHNsOE8MA0UnQs2IwXNOQodAa5lQqzcskRUJ3DS2aSfU1CIIjDWSM0LLfHzBBRfUfjkg0yoCCPnQJKrxjtGCUBcptn/NNddM71peuzJpZBCkKMqqmLJxUNiId7kkXaTUPMre6WVCbV1R9VhXPNWad55rupecGgitHBSIM9WQucl5BpD9TIgZQuXf0LyncjmtslzX94b76DcC5v3djlD7HnFPhMg6n4lQew/DoFMIT+0fkpoMwHoyD3KG+N6bKWSsl2FZM00xHPYy3mk4RogA9cAkc8EEoZ6GlTbeMQahHi/etbmbGGgbGl4F3g2lh8RMIbvIJHmXzzOhtskjCyyXRujmoeZpQ1zFvLm25Fti4JS6sLnOFmVeahJFFmpeEQRbTDZJmX75fJCyWSSCYsWNCclF5v3OI8PTYnNPnmhzaWPKA+IFLHO5+GneGuMTa83TrmVCTXpI4m0MvEcnnXRSioW22bDB6ESoyTkZKZDHPP5MqEnNbRpnKh9TmwXWZ0dl+m2V8vd5idoejlCJI/Rsee6sEeXihDx4BjXyXc8NApIbciHpi/Oy57AXEJAk90TWGZysc9di5OEFpULJ2e47Xc87gjEOmcuNQcx5lBoMRJn8Ic3uw+NKwWFcPKZBqP8HOXPr/dfO+OdzibvMr3kqJ9RjKJRzQSw0j387Qu18JBthcR/vHYob70OGDUTb3zKhZszJnuXy3Lu+EBhzbv2Ya95l3sXWxktN2cOLTcrbSqhz2JH7e/+Kg52JUCPvvlOE6kQbPQKe2XYJyJAkSgIhW74jg1CPfi7qeAd7OHupQWPjhzHmINTDQDGuUUYgCHWsh7YI5I0MYi1GmBdJfBrpMgs0y6IvVB5r0kKkVDbrcrORI9lGenN2ZHF9PBQ2/66lvBRPiI0Qjy/y2hrL5xyybwl5bNZ4j3nrxBrn2Goxf+LtlEuxYS83L29emTPPPHMuD4brub+NnXHY4JNAIiAs7KTV7mcjyzuTs/DaYPL48K6XvfcMBMgwMu5Yx/nCsDllOMibPbHYDAKMCLkpsyReWpx12QPFiwNDEvtpJZQwEj/MeDGNjaHF+tUQamQawW5d454JmcNzYieJo9T7lCGex28mEux61ju5L+JEIeIZY/DSeBVvuOGGlDcA0ZJcqlPjVUK+nZM9n8g+ouxZM55WYsag5XlixAtC/X/IwoKHmsEhVw8o424eeHyQylyGhqHT3HknycvgXdSJUJOSC9kx38i59cZoIgSFjFqbiVAzgnhfui+DI4JPgZQNPuX+MpDazHrXId2thJoX3Lq55pprkuzcmpuJUFtb3qlVqtnd5HeV70NGNmusHJ7BWMwobk1J6jkMqTUDz7Ql4Wzy2jE27ypG1dnG2c8GpyDUs0Evzm2HQBDqWBdjRSAT6nZZvsfakZrdjMxSnOG0tmmWfAtNkHiqG6HOcfrCBRiWMjlmDGLw4gmklujWkGkqCIQGkUKaW0k4Io8IU4tQXXQj1BQgSCCjUG4MQzxYPOCMdGUvVxDq9lm+qWkQZQqebJhsJdSMnUhnDrdhzGT0ZPTLhrtOhJoSwZpxLMMlwyhyaq4yIeqFUDPmML6aRx7vXK2hdY0g1AxDlECMjWVCbb3Jo2GtMgQhyIxCMxFq95BAzbm9lNma1vfosMbt+ZdYzntCXD4jOMMN2b+1SpkyrHh2KotuCemGNaa4zvgQ8M4RyjfJ5KpBqMc339NypyDU0zLTFRlnEOrBJiII9QcKXvw6NaSRd43njlzaBpMaw4afhL/XNiihdn3STJmgeat5jbs1/RU7y9spdlYZnHYtJ0Trdi33akeoncODxUOdPaL5OkGo2xNqORrklOCtzbHlGTMeYQRGaSDhKrlcEfm3Or7k07kkVidCzbBhrt2Degap5YGUJCw3a5DyR3gL4lpuvOCUOIwxjDeaNS422/u+3CifZPaVmEw4i9wTmVDvuuuuqdwisnbkkUcmktYPobZ+eLUlwow2WgTMOdWLMC/r0zuBcoXH2joZpucxYqhHO5fjvjojKxUSg9kkWztC7R0iJEXiT2EpEbs/yRmq372DUNdvzmrd4yDUg01fEOpqEGqEgMeMZE18MrLSTtaoFrts+RLnaeqP8/hKhoe48M5pNqJIb7cmFnEQD3W+Js+hLOE2wd0aryBvE8LDuzib1o1QU6eQrSN4wjdyC0LdnlBTBVADMHiIc87x8FmeLxRCuIzwFc164jlEth2fWydC7fODDz44kXUk2PrmaSxveG0wGYQYSXivy/HvEpGRh5OmZ0m6sCChNK1GEwYlsZNirJXF8uxkQm08Si4J0cnKhX4ItXFEmaTZPLXVO9f71k+oDqo3N4P0yDMu1EPI36RbO0I96T7F/euNQBDqes9f7XpPtijxkLhKm7NovSEQhHryhFrsr1wBZNQIBuu1GNAPfvCDc8X9I9OkrEgQazcPNXLhPJZ5GfQzoZa0Scxqp8bjSIqbvYKdYqjbSb7F8asPq8/Oz3ViO91rzz33THkGELjZepjaEepc2x758/zzUpZbEOr2hNomVIUARhXZs60HScokQfR3yRmtLYQXsZVzQeki8n9Gn14INezNOfJiffJwZ293Pt87SCkksfGUDI5Hrnkqea4lJctEG7km6bQG9ZsHnGdK5mfGJc9DTkiUCTU5u2cne9Tdt19Czesthhsxj1Z/BKhlKCjE9kerPwLeC2Lvy8/4pEYVhHpSyDf3vkGomzu3lR1ZL5LRynZ+Qh1rIqFGsKyFsvcBaeWdavVIVCGGGvmVaKfckBhkJhuHeAd5DCVkkhleojDN38lmxcE7NhNqRBiJ7dSQDx7tHD8/E6F27bz55EUXSyvRF+9lK0FqvScyJIs8QpIbQkSiLWt3buJ1eZm7eY0yoSZ5N4by9RAtYy7/3efTSqgRUYngch3udmvB+rEZVYdaTHUu6Sf7PYl0xlK89O6771588pOfTMaecow6jzBFgPlkBGpt1q2KBO9+97uL44477hmf64N1RAqe3+HCCSgoEP3yvXzOOy72Wvyzz5yv/56jcmx+JtTnnXdeSkpZbiTkOYa61zhaJRbJvocVwzuhV37ctihSXDbDjXdgtPojQKGYy6NOejRBqCc9A827fxDq5s1pjKhGCNhkilfl7eRVaU3SQcIoRk3mcLLMJjUbfzJWcXgaQkFybANFHl1ukybUCIKs9OSo5Wa+eIHJuzWea97XO++8MyXjKpMMclfjQwwyoe5lPvuJoeblUwZJP2THlR0a4Z+pnJB1aCziIMuE+vHHH0/jyYSa9/rBBx9MHkby4E4tE2qEXmxsnl+x3AwN4n4RqZxF2ufTSqite9LndmWIWvF1bJ4fhJF0utwYqRzTyXjCYMUQ0u5eiLm4QcS7m0LBs2BdaNZLt9JIjiU91y996hSTqF+d+mwtt45zpufGmudFD1I9E1LV/lzIjPdSxLJWe55m6h2VATItUWI5zGem80b5eRDqUaI7ndcOQj2d8x6jrggCiIcyR0rfqFPdugFUz5rXSEIuHqcmNV5K3i7eMDJWSZVIpJE1xLNKhFr8Me8ZKW258dbyiCnXpiEPJG2ILSNIuZEvKsk2SkJNAqxEG1IlCy9PJK+69TNTCRskVyk55CY3hCjHgfubZFXmSD16hKVTy4Ta9ZDo3Hi8eSJ5LnmqzzrrrDmEbFoJdVWeaWs5Z/quSp8G7YfnkPqDNyxafRFgiPHeGkY96/qiUO+e+w6R/V+J01ZV0iRHFoR6kug3895BqJs5rzGqmiCgNA2PIgLG+0lyW26kvogRqW/TCLWxH3vssclbywvly3b77bdPMaCtnvpxeqiRPkm8WNUlcuIRZOhQC5UElZTaJkFstBJT5Lp5o2AjzxssxpU0dyZCjQDLrNyp8dpJ+sR7qM0k+S6XzUKMSXF5lcXbLrTQQl2fCoYbsl/ZmrPHvfUEXmXZpnsl1K1ls1wPcVbbmteb8USSqvz3aaxDXYVXFem4zNoS0ymx1oSWE/FRQURSq3rOqPeD9+7iiy9ezwFMea8pn6iUKAyEh1SpBaGu0mw0oy9BqJsxjzGKmiIwzYTalPGk8v76F0GVwbhdbcpRE2pf/KTIkjr58lfmijQNUS7LDUnUJWHiXUf8kd2yqgCJ9TebeR7pcmsn+SZN5Znv1EhdlURS+7lfQu145F+2ZrV/kaZujUcdAVfK6Kabbmorlx0GoeZ1kqSKoUKZIxvmINSTfYFZy4xE1gkDX1OaZ+6hhx5K6zpa/RAIQl2/Ocs99j7xnUp9JwHhTAqpcY80CPW4EW/+/YJQN3+OY4QVRoA0Fons10PNu8ebJMuuOGuSOFJf0uMco+QLjaRWvCTPn1htclvxj+K13/a2t6Uvu9yQWvJrkmTSz3JDti6++OJi3333nXN9mYAljeG1zV7GVqhd87Of/WzyeuUEXbzRZNLIZy4Hlc9TN9dnji17yoZJqJFnxFisKIMG8qufa6yxRhp7L+2YY45pm9jJdciZeZ6RxSxd5/X+xCc+kaTXpNKjiqEue6iNQ3946BALP9mTzksso7KSWjlBlD5KSMVTTYr/kY98pFhsscXmgsNcyhhe9lCbR/+HX04e1K1sltAGa5UEkEGh3KfwUPey+uKYfhCQ+Rup9s6LWNx+kJv8sd7NCy+8cMzb5Keirx74TrBnoLirmmc6DyQIdV9TGgf3gEAQ6h5AikMCgVEhgMTwcCKkvIm9Sr5lyvWDsMloKxOuRF4rrLBCImuuiUwp3eRfm8mLLrooEVUeQnVm3RN5FTurkTgjN66XE4XlcfPISi6FvPuCRNaVWULYJeVqzc6bz0OeyZZ5R3OGbIQe8VdCSp3a3FxTDWRl1Y466qi5COswCDWPMY+H8SPOYtd5gMU8t/OKd5vzToTaOQwNm2++eSKYyCeptazLNofk1+ZsXIRaf2BHWq+0US6/BQcZwdWbVhs7N/1T1kpmZhgxaiDk5kaSM/2WJO/6669PSdo0XggefRuUXF80E2oGF97P3BAb69DcM/A4L7eIoR7VWyauSw0h/4H3Tr/PeqA3OQSE0Pguq5p3c3KIVP/O9hG+H3xv5NJ4Vex1EOoqzkq9+xSEut7zF71vAALqvpLY8hiS55Yz8LaLoUZEkCEJy3wp5CYWd7fddiv+9V//NZGoTKhvvvnmlO1ZbKySSjy0CB6Cq4SOYydNqBE2Umpec9731tI+/RJq5AxxR54RQRm3eVtlpp6pfFQvS6oboYbvpz71qVQmixecegA55fHdZZddRpKUTEklNYfFcyPz5aZ0lfsyevCS25zCWpw0gwjMy42RR/IxNYPhlhMDiUNVP9R5PNm5MeQgKmVyzpCCqFurubmvrNCwgF+rGqCKhNrGkLeFN70q2Wl7WZ9xzDMR8FwyIDLiCGuIVn0ETjzxxPSd5r0RrdoI+A5nKJULRvJNyrsqtyDUVZ6devYtCHU95y163SAESKN4AnmHN9poo5SwCalGSsTX8lznpGRIMqKCHJN8l8sOIZC8x8g2jzJPDA+1TMsXXnhh+pLLTdwyzykCn0tBDeqhJjNWWgnhEgddbr16qI0FKVNWQ3kNCZLKtXJ7IdQImcy+PNHiQJdeeunUJ1byVs//bJdPN0Kdr80bC2eYMGSYn1Fl+YYzD7hkaK0GA2vGGuDpkdzH/5FrSdNIteHUrvEOGQOCjQy7Lkl3uYQRkqL8GY+3a6288spzLkVWX84Q7gPzYnPczktYRUJNui/MgcJDwjbe+8g4PNunZ3LnM9ZJ0KdGtrCWXkqVTa63cecg1PVZA/Ypmv1LHZIABqGuz9qqS0+DUNdlpqKfjUaATFhCIKQLsUVgEDExvrycmVAjHWKWEUceUKVuckOq9thjj0SSxaYiQAg1iS6y44uu3FiQed1kYtYyoRZXizCWG8LE69oq+f7Sl74013EII2n429/+9mQg6IVQI24IHrmxpFcMArzn3Qg1UggXZM/mmBdefKSEYOPwPvVCqFsX7DDLZok1t0YGKUPCm814ccQRRxQUELNp99xzTzKmiBvPkv5BrscLbK3vsMMO6RnQRw1h51G03ifREGqhDbnxVIsj9yyF12wSMzKce3rnUE94P4rRDUnxcHAd9lUYWn2f1YGgDXvsdbme97W8GMLNJJusSwtCXZeZqk8/g1DXZ66ipw1HAKlQs1eppkyWvPQR50yobQR5VsStIo/tPCwIiLhVn3Uj1DvttFOKK3zwwQfnItTdYG4l1DzhSJlND/Jsk/rlL385JRuT3GomQu16zmdQ8KXMI0qWjey1I9RirsXlarytCCWjwDhIdBmXSRFqZO7www9Pnnxed9Ltfpt4at5s8vDZxpPyICG7p5122sCeW4YcxiTzikjzgt9yyy2VJNQ65bliOJK4jZS+VZXR73zE8ZNBgHqCMZFM1bt0ts/CZEbR7Lv6vhu2uqjZiI1vdIzZvrPNj0oU5WoX4+vF4HcKQj04dnFmewSCUMfKCAQqjEBrDLVkTzzUPLJigyXU6tRyDHU7D7V4J/WSF1xwwUIWXG1QyXdrUjKEX0ZwmyFko1NSMnLoD33oQ8kDiHz7FzlrJdS+uN/0pjcl4kwyTB4/aRIjW7pM1f00G/h/PdqHkQAAIABJREFU//d/TxL0vffeu+dTGSlgovFMy+wOE8YEcmRzKelS1WPWOg2YF5phIBt2kFUSa83YxJ7LCzCJBnuGh06NmoMaZNwGnUlg0dR7UsYIW5GDwDwGsa7OTHvuGVcHUeJUZxTN6omwCd9lElRKYCp0rI4tCHUdZ63afQ5CXe35id5NOQKthDrHUCOxMnHnskztYMqEmiwXwS0fyzMjrleZIoRgmIQayZOpm7cdCe6W5Vs8Lu82Qu24VkKNUMlObbPbWsJpkktDhnVe1X6bzQj1QT+b9tNPPz0l5unUeO3J7ppYa/fOO+9MxgNJ9SbRzjjjjOLAAw98xq1JUBl5GIGUQSvHlU+in3HP2SNAIUEho4wcj1vIwGeP6Wyv8K53vSuFGoXke7ZIDud83zXycTDe1iVWutPIeyHUVIPWXlkJSHUX7/vhrKemXSUIddNmNMbTKATaZfkmj95yyy1TgiRE1Avf5i9bjn0JyMacCbUM4sgoeTc5LYJCEs7z5vzsLR3UQ03ivc022yRvIq80r50vHB70bpJvydDKSdFMXCuhdg0S+FyiqSqTO4jke9C+k/y31uvO15KBm3FF3HrTGs+1NTLJuW+Noc4J5kjchVNEax4Cwg2su5wHIhKXTW6OhRT5nos5GN0ceM9m4tiacDF/Zn9BlcXYJHFqE9pMhFrSTkoplQFy5Qx/EydO1UItFy0QKCMQhDrWQyBQYQTaEWpE+fjjj09SWBJFlmIEltcZeRZnKzlZ2UMt5laCF3JaXhhElXdaErBcDqhfQo3kIRYk2LJLS5imHjbrtZJLiHU3Qs3SLYu583NrJdSkmBJoVS0BVFUINQxtNjtl6q7w0p6xa+TtDDS8hZNqmVBTT1iHlAI80/0oDCbV97jv4AggGBRAjJSSLammEKRucDwHPVOiwrrF5g461kmdp8rIjjvumMJq/Ftu1GHegcK4GJhWWWWVSXVz6PediVALSVt22WWTrP24445L7wKOCHsUxDq81EOfktpfMAh17acwBtBkBCT9uOaaaxKhJH8rNzWC1ZOWVEdbY401Uk1hVmStNYaaZ5pXmieZ1b/V0swarU6xLNs8x+VGDkl6fNRRR82JZ3v44YdTHWzZtp0rzk18t3jfHOOsD76okZBMnG1WScLFcMvqXG5KLZH4sQgzFiDo+lq1VgVCDfOPfexjqcRY05p1c8ghh6SY80k2m0mGK94Zz1e06UKAd4ra54orrkhJ6CRCjDY+BHyfDJJ4cXw9rP+dqDFe/epXF5/73OeKAw44IA3IdzqjuASYjOV3331344yIMxFqOFh7jKhy12gMqaecckpyWEQLBFoRCEIdayIQqAECiEW/JY66JSWr+pB9ofPClzN9V6nPkybUjCLi4ikPJJZrUjM2ZdrE/E86+Zxwg7ome2vSmpjkWK6//vpimWWWSeUHbax5pniuGASjjRYBxtSzzjprtDeZ8qtnQv3hD384ZbtnePfelXiMIfywww5LhvamtV4Ite8iKjC5PPxOqeJdEPkVmrYahjOeINTDwTGuEgiMFIFpI9Q8Q+TpVUpEVp7gSRNqCd/IIZdbbrmRrrtJXJzUTiI9XpNocyMgE/oXvvCFlCgtK1HgJcyDwS1I3vBXDCUI+TeFjRJBFDYMPkr+lRVBw79zXFFIUvaaBhqjQUAlA0T60EMPTWocOVkY4/fZZ5/i7LPPTmvf57lRxAkvE1+cKzQodyjEizS8NYEcIsoo5TqZlL7lLW9pK5l2PXLqc845J92OBH3llVeeQ2Cp4nz3UQu1ht1Q0TF2Lb/88ulcEm2hbeLCV1pppWeAlwn1I488kq7pPkJ7NIYzUvgVV1zxGQZrykDhSELt8vGjmZm4at0QCEJdtxmL/k4lArMh1L6Evv3tb6dkGnVovswuvPDCJAevaqzqpAk1CarM101LjGLDddFFFyVDCrm/jZtN0cILL5zi98T9i2md1nbbbbcVr3jFK4qjjz56Tikxpee8H8T2TTM2o14TQm9s1rPsG+mAOU+e51BYDvwj1np4M8F4EaRleHjmK3mvSqxFCeb9evDBB8+RfPsb8vvud787hV1JZjrPPPPM6cSnP/3p4r3vfW/Kf6LSRa5awcBEMfWlL32pWGKJJdLxiPT++++fyjoy9iHMjKUqjJBT+zc3ChD9YKziBdb0k7yaWk1D8kmu9b21ZCiC63q5agmiLPyM4VnemNaWCbX3pxA0z3c2UF955ZUp9E3S1v3222/OqbDZbLPNihtuuKH4xS9+keTw0QKBjEAQ6lgLgUANEBiEUOcvJJmgJa2qS+kRMu/3vOc9lUtEVl4mkyTUDCQ8la1x7jVYxjN2keWfB8QasKljBOIluPHGG4sHHngg/W6T1jRDwozA/O8BSBxvCy/J7rvvnsgcb84b3/jGlI22NUtvr9eN42ZGABmw0eaZy4kcneXvNu28XAyXSEgkrpsZz16O8B7wro02HASQ1VtvvTWF0whbmG+++Yqbb745qYEkICOxV1UCKUaCv//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9aEpallVkvMYMe0JQrrvuujle6nZTss466yTCzlutkXlvuummyYCKVJczaCOy+R6DEmrGWCSYwTGPvR8PtXN5sYXaUKHobxDqeNhaEQhCHWsiEKgBAtNAqG0ALrjgguTdqbqnbVKEWlm0RRZZZA7RrMHS7bmLNj1ItQ2LtdCa+CWXdZMk7PHHH3/GdZ1j84jIDHP95Ovqj41mVZqNpr4Nc6xVGVuV+wF3hIHEtOypbu2z5E5Ig7VKIur/ZKRZzlrlMValb0gMEhWtdwQQ28suuywZIXmefV8IR+gknc+EmpF2++23T2ogEmvJLnlj11prrblungk1w1K5Uoh3ke9ua/1b3/pWCkkqN8+NPmmeA8c5R+M5V57q4x//eIrl7tQyob799tufkSxyk002SQqmVsk32ThVj3tRNjHUIsYnn3xyMgj0IvmmnFpvvfWSIdtzzJsfhLr3NTktRwahnpaZjnHWGoFpINS33HJLsqRnuVeVJ2wShJp038bDhqBpjdf1jDPOKPbee++OQ5Nx24aIXJDsOzeSQjJBXmukl/yW7PD9739/8si0Nt5vpdnyZi5/Tl4qRjs35NzmUS105dwQI8l0bMLKCdPIJG3axPaV8xS4Pnmw+q3lTaJnmYSRcaRTcy8eG5l3y/JHHiMb0dbcAkqn2UTbDEcG2vE8HZdeemkiG70mTiRrtW7JWJGcl7zkJckYwtMd6oL2cwazMBh1Xs8MkMI/fDcIA/L9ycizwQYb9Gz8+853vpPeNeWyWcpk8TZ7z8hlUQ6xyYRa+EM5WZleiq32HrzkkktSEj/vUM+JElyk5blqg7AexDS/g0nDt9tuu3Sc8nQzEepOn3t/txJqZFg/vRf1Rz8Qb9+jvOwzEWr9YgAgcVdZwxipJoJQj+c9W6e7BKGu02xFX6cWgaYTanI0CU58UdVhAzUJQm2jsu222zaujJNNFYIpY3InYsHrgiST2pHT2hBpksTstNNOBWOM0i68IjaY1pJzSApbS2+J+0O2s5RUmAFCXt6M6ZP/20wi36uuumryNrqH+yPZNpyaUioywn7ve99LZD83MkEbUmSaRyM3hFwfWgl9+eWGwNvAkV3usssu6SP3QNiRjDKhdi3X1NwzCPV4viZgbS2Qf3fzVLfrDaMPA5G5tP78jmTzsoU0/P8QY2TbddddxzOhNbnLn//85xTbzDDDiyw7tfcmL7Sffp5/70qqMPHMZUJtbSOaPMZiqsshRt0IteMQaMY9Wb+9mxgqeYQR5fwu9q6XGTy/A8m8vW+9h/fdd98ZCbXQoNZyka7vXdwuKRljA1x4yOXm8D3qWZPzoBuhZqT1nWMdMjyQqkvWFoS6Jg/LmLsZhHrMgMftAoFBEGgyofalymvIEjzpusO9zs24CTXyZtNtw9C0ZlOHYJST3/Ak7LXXXnNIIoktySAJKFlh3jQitginJDrlTZ84fJLcd77znWlTV24S3ik9ZWOq2VDy/G6++eZpM6jxRNjgKdtTzvLKE41cu5fP9GOShJohgfdEzCFPfRDq8T8dshXzxs22ZJnnwAafWkOWZKEP3ofIEsJe1YoHo0S8l1rBo7z/JK/tWWYw9C70HclrjETLuM1wN9sM07zEjDmk4EpUlgm1cfPkys9AlZPLWPl7Oct3Ocb6D3/4Q1LTeEfKmL3QQgslo6NcDzzn5XAZ/WeMyoSagYDk27vcXqecKR8O+f+DxlCXs3y7p+tRL3l/diPUclUwhhqzJJDODUI9yaei2vcOQl3t+YneBQIJgSYTapsGMVfit+rSxk2oecF4X5tYQgaJlXVWjd/cbM5IpTWbmOzN2HLLLdMGJ3uyeX95NRDy8ibM+Tza9913X8oOXm42eaS3jmlHqN2PB0WMIK9zuYapzZ0YbvF0iJTN7aCE+vTTT0+yRx5J1ysbFHr1UMPNNWxsjzjiiCDUE3qBiENVUmtY2ee9ExEeRiSGNB423mzl4xiK/DsNTeboOn0vzHZOvJOQPJUccjiA8lAMdxQMDCv9eKA79cc70TtGPeec5buVUHvXkY6LV2agzGWqMqHmrWXQzO8tHlxzpfoEgyRvMCk5ZY31y3uueacynjMgZUKNcPMYG//ll1+evO4aYwKjijKB2jAINe8546nvB8bUboTa8+x7SKZx3y9BqGe7wpt9fhDqZs9vjK4hCDSVUPvSRoiU1Zith2ecUz1OQu3LnFfU5qRpTRyazRYPSbdmY0WmTYKnPvnZZ5+dDre5tPFEtMsN+SDXRlZ5dXLLMmwSafLtdoTaMcqjiAOUdKc1BCHHB9o0yuCMUPPCGEMrobJh6yT55sHRf/cjJ7dxs1m1cZ2JUNvYqc969dVXp3Hy0MMnPNSTe0KULUNAEJ9RNUQLeUdAeKyFAPBkW0c2/AxN5ZrBo+rHuK5b9k6O656jvg8FAnWMdxSDCXKLtPo70kntoMzlKJr3hlAYnmlxxdZMTkrWSqjdn+GR0Y6qB7HVMqH23nMtXmVGPe8gBl/nINnmjtzbexbR9r5yLwnPvOPUrS6HvQj7OeSQQxIGVEg+8651zZwNvB9CTbGjLrZ3qfJc3uMMswyyPO+UPXJUdCPUni8S8VxtIgj1KFZlc64ZhLo5cxkjaTACTSXUZF88MCzGdWrjItSSzigTReo8DM9ElTA2Nl7gVjLcqY82aDZCPCq8d8grTMidbdLaNaRVvFxuYvV5eXiBeGe6EWoeFxvCdnHdNrw8KkhNJtTIVJlQ23yJ5+tEqCUlc76EQrw2jrNhlH12JkLNc0d2Lr4REbcptDkMQj3ZFS5hnLJE1t2om7lGGpAaaw05Y5ixxnP29+WWWy6Rm7rGZZPA19mQiCQz6JFBMwpqpM/eQeYEofW7xHTjyB2CmPICkztnRQ9Cf8ABB6TSezkvRF67+q90mWMRbv9mQk2hw7AjoZjjXFNSyXIiSGtTOBdi7L6MP95XvNMMkl/+8pfnPCbWM6WaeGWJxOAjqaMY+hzqdNZZZ6XM48g3Y2a5kWLD8X3ve1/6M6MFMu/dqn++Kyg7kGwydv1iWGWcFZMtNCiXwmPgoPjhGS9nOfdcSZxmzBRG43jOR/0eiesPD4Eg1MPDMq4UCIwMgSYSal9yvlD33HPPkeE2qguPi1AjnCRzNjtNa+LmZEjup4wQL8dpp52WPBbIAk+GbLM2q70YHGyGJMghYcybp9YYapsmHuqrrroqxfkhSN3aoJLv1qRk2cuIGHUj1HljSibOK6oh/kGoq/GEMHbw/k16s81Qw2jDeJTLFamLjdRY0zkm27oTq+2nHDZRBTQ9r1X8fkD+4MvL7HfNc4sIinWmJPB3xjghI0hmv4nrhom/dw0SKwTGe6OXd2Wn+3dLSjbMPo/6WtMcnz9qbKf1+kGop3XmY9y1QqCJhJr8yiZENtC6tXEQaps1ZbLIoptWi9VmlJRuq622esbmzrh93ipd5e2wMeWd5onzueRiPPjisFu9K61riucOoSBhzPHPjmmXlOzYY49N3gnKACR+XISah/uxxx7rSqh57HhfeO8yRkGoq/UG4ammYhil/HuQEXsGPD/KsmWDjncw4ybZrt9zQ65lUs51jCdhIJikh5qRjmFLPLt/y9gwRvCg+smeZSRVfgVeULjNhrQOMrfdzmGUzV7k2fYrCPWwZyeu1xQEglA3ZSZjHI1GoGmEmsdEBmZxV3Vs4yDUPF2STZGW5YzXdcSqXZ/FQnfyuotHllGVXI/cjueMJI/EmddHGatc15kHjmSc7Fsm2izjtr54t3iwldjinSHh8zcxdOW60O0ItfNtjv0g65Lk2Igisvri85z9e1APtWu5JuOBsaqJSsKt/Es3D7XNPBljuRZ2EOrqPRnUA2Lwh5WobNwjRCBJeu+99970L9lyuXkueboRSGoPxp1yHgyEvZW85f+3I3X+1un4diXmsme43Kd8XOvxrX2RxJBRwbgYGMiy/S0fl8kxFQwjnH/rKJs3np/85CeF8BpJLYfRglAPA8W4RhMRCELdxFmNMTUOgSYRahs1RFqWzbpmqx01oZawxWZPvBeS1SRCbYPO+5PJb+vDaoMrFk9t0txscHO5KkQcgdZsGMU6i39DMpdccsm0KSe95M3mibbZ521DbMTjObZcni0TatJSWOem/qgYO/F/L3nJS1LMnk04mfqRRx45JzZbMjJqC6ViyvF2OQHaYYcdNiehj2ur7Yrcuw4SYiMvw/nOO++ciD4Szxvv2SjXobYxRuzFWLcqFnjUP/CBD0QMdcXe/JIwKW9krpvWrG9qCs+yMASGIWu5W+tEePOz3Houw1InL38nUu4arZ+1Emrk2LPHk1yOaW7SHJmfO+64I737vDuH1SQdY2Tcf//90/u2ri0k33Wduer2Owh1decmehYIzEGgSYRaVmfeDtLburZREmqbP5mblSWxMWwaoZZhVlxhN4+PzSAJqvqhfkc4SU55Z9ttpHNCJoRXQ2DEL+Y4UbJ5MYwyyLaen+u92ly31vr1GZLAw63xwNmAl48jUUcq2sk8SWyR97J83TUl4st9zZ490tFy33zumllS6jxe7dZkPPpFzunH8dGqg4BnmcGGYYyhZNpbO09zxqTdZ0oodQrl6CZdnq2suQnzxMDoPci7Hu2ZCAShjlUxbASCUA8b0bheIDACBJpCqHOWzC222GJOUqgRwDXyS46SUCN/YoRzttQmEWpeXzGJZbnyyCcrbhAITBgBXj3J93IivAl3pza3F9JRxxwbkwSYgY9ihgGnXNt+kn2q4r2DUFdxVurdpyDU9Z6/6P2UINAUQm2DRCa42Wab1XrmRkWoySbFw4qnzV6WphBqY1N6Ra3R8CDVevlH5/tEgLqAt5UhKTzVvYNHedKqGun97Ok8UiI3Eu8w3nSf/yDU0/l8jHLUQahHiW5cOxAYEgJNINTi7JQ8kpW57m0UhJr3Xhzua17zmrnk0E0h1OJJbfRIpqMFAtOIgOd7+eWXD7LTw+TztMqnEMSwB7D+N+zj5ptvTvkellhiid5OmuKjglBP8eSPaOhBqEcEbFw2EBgmAk0g1Nddd12K/+yUjGqYeI36WqMg1AwOt956ayHJVbk1gVDz0MnCrb5zeKdHvTrj+lVFgMf16quvThmXw1PdfZbkJZDxf911163qdFaqX6oPqDH9ohe9qFL9qmpnglBXdWbq268g1PWdu+j5FCFQd0KNLMrszTvdBEI1bELNO60uM0loa5mduhNqYzv77LNTCbDnP//5U/TUxlADgfYIyExPrdHE7N/DmnOl6e6+++45uSSGdd2mXUdJrO9///vJSCPxYrTeEAhC3RtOcVTvCASh7h2rODIQmBgCdSbUCJWyPgceeGBta7K2TvywCfXPfvazlE169dVXf8Yaqzuh5mVS5iqyzU7s9RE3rhgCPNUSlSHV4aluPzm+N2T6zyXyKjaFlenOxRdfnCpmqGAQrXcEglD3jlUc2RsCQah7wymOCgQmikCdCbX6uWoqb7jhhhPFcJg3Hyahtmkk19t2223bdrHOhJrUm8R1gw02iORCw1yAca1GIKCer9rl4al+5nQqESeRYRDF9kudJP6qq64qNtpoo7nK8jXiwRjDIIJQjwHkKbtFEOopm/AYbj0RqDOhPvPMM4utttqqURujYRLq+++/vyDbW3HFFRtHqH/5y1+mGs3qTkcLBAKBuRFgcJKsz7PfGuox7VgpH+jd8fKXv3zaoXjG+BkarrzyypRvI5I8DrY8glAPhluc1RmBINSxOgKBGiBQV0L9wx/+sEAYt9tuuxqg3HsXh0Won3rqqYIH+oADDuh487p6qHmYbFqOOuqo3oGNIwOBKUTg61//ekooFZ7q/5v8Bx54oPAOCWPc3A/E73//+0IM/pvf/ObiOc95zhQ+LcMZchDq4eAYV/k/BIJQx2oIBGqAQB0J9ZNPPpnKZL3rXe+qAcL9dXEYhFqM4HnnnVe88Y1vLBZYYIFGEWpjUw/19a9/fcRA9re04ugpRYCnetllly0WWmihKUVg7mEzNvLgzzPPPIHH/yKATN90002ptGIkeJzdsghCPTv84uxnIhCEOlZFIFADBOpIqC+55JKUobWJNTGHQajVWH3iiSeKFVZYoesKrKOHWlZ3GXrXXnvtGjxd0cVAoBoInHvuuSnfwCKLLFKNDk2wF+Tef/d3fxfE8X/n4NFHH035KN761rc2olLGBJdWunUQ6knPQPPuH4S6eXMaI2ogAnUj1DJWf+UrXyn23HPPRiajGgahViaLp2GmUid1JNRf/OIXix122KFRcfMNfK3EkCqIgDCZpZdeulh44YUr2LvxdemOO+5I6pbll19+fDet6J0k9RQ6xUAZMu/hTFIQ6uHgGFf5PwSCUMdqCARqgECdCDWZnjJZhx12WGPlerMl1OIDJd3hjZqp1Y1Q//znP09DWmaZZWYaWnweCAQCbRAQCiJcYprl3zfeeGMyKrz0pS+d6jUiseOPfvSjlNgz2vAQCEI9PCzjSv+DQBDqWAmBQA0QqBOhvvnmm4vHH3+82GSTTWqA7GBdnA2h/stf/pIytG655ZY93bxOhFrc47XXXtvoue9p0uKgQGCWCNxwww2JTC666KKzvFI9TxcOI054mmOo77333kL4zBprrFE8+9nPrudEVrTXQagrOjE17lYQ6hpPXnR9ehCoE6GWsXbzzTdv9EZoNoRaUhlJyGaKnc6ru06EmiyRMWXNNdecnoczRhoIjAgBnuoNN9xwKktqKSX43Oc+t5EhQ70sFzko5NlQGiva8BEIQj18TKf9ikGop30FxPhrgUBdCDXvpBqZG220US1wHbSTgxJqHtzLLrsslTx51rOe1dPt60Koed6/8Y1vFDvttFNP44qDAoFAYGYEZP/mqZ62klrf/e53k9GxiUktZ5r122+/PR2y2mqrzXRofD4gAkGoBwQuTuuIQBDqWByBQA0QqAOhJk1TT/n000/vmSzWAPq2XRyUUJ988snFXnvt1ZfXpQ6EWpmsk046qdhvv/1CmljXRR39riQCnq2LLrooeSpf+MIXVrKPo+jUpZdeWrzyla+cOsk7A4pElYwJvRpdR4F/068ZhLrpMzz+8QWhHj/mccdAoG8E6kCoL7jggmLTTTct5p133r7HV7cTBiHU5NCPPfZYsdZaa/U13DoQ6l//+tfFb37zm/Co9DWzcXAg0DsC119/fUr0t/jii/d+Uo2PfPDBB1NSMpm+p6XdeuutKW58xRVXnJYhT2ycQagnBn1jbxyEurFTGwNrEgJVJ9Rk3l/72teKnXfeuUmwdxzLIIRaORwSPhumflodCLUSYBtvvHHx93//9/0MLY4NBAKBHhFQPeE73/lO8tq+6EUv6vGs+h4mPMb7ZFq8tFdddVXxspe9rFhqqaWmZsyTXJ1BqCeJfjPvHYS6mfMao2oYAlUm1P/93/9dfOpTnyr22GOPqZHn9Uuof/rTnxZqiSqF02+rOqG+7bbbCnXH11tvvX6HFscHAoFAnwjw3C655JJ9nlW/wxloN9tss8bXsifpVxZrwQUXLJZddtn6TVRNexyEuqYTV+FuB6Gu8ORE1wKBjECVCfV1112XsrGuu+66UzNh/RBq2Wq/8pWvJIPDIN6WKhNqXiTlfV73utdNzdzHQAOBQGD0CEwDoUamv/3tb6eyWIsssshA3w+jn4lm3iEIdTPndZKjCkI9SfTj3oFAjwhUlVD/9a9/Lb761a8Wu+22W48jacZh/RBqhHOllVZKHohBWpUJNc+KBDpLL730IEOLcxqCAGIwiLGoIcOPYYwAgZ/85CcpZrypMdSUXWKmEelpUByMYInM6pJBqGcFX5zcBoEg1LEsAoEaIFBVQq2msvjpV7/61TVAcXhd7JVQP/3006mU1Fvf+taBs19XlVAzpnz5y18e2PM+vNmo55WQ0ExEy2TU37RxENR29yqT4/y5/txzzz3Fk08+WayzzjpzAC9/Xp6FUfe9jF0Zq9x3tdD/8z//M4UhMPiME9N6rsbq9dr3ynOe85yxPAfjHr3vhW9961tTmcV83Fh3ul8Q6qrMRHP6EYS6OXMZI2kwAlUk1DatH/7wh4vjjjuuwci3H1ovhFoSoa9//evFFltsMavM51WnfHOJAAAgAElEQVQk1MZ2zjnnFDvssMPAhoKpWzQtA/7973+f5J7KA/3qV78qlJ0THmC9/PM///PAioZ+cEU0Zec/8cQTCwYSZNlGE5HRfP7EE08Up5xySiEPwN5771286lWvSiTHZwg2YnDuuecWX/jCF+aUdRoXoUaaTzvttOKhhx4qkJTf/e53xeqrr14ceuihhSRPEgGqi77hhhumUnWj7lc/2Mex3RG48MILize84Q1jeQ7GORees5tvvrlYbrnlioUWWmict457lRAIQh3LYdgIBKEeNqJxvUBgBAhUjVAjVDbZ22+/ffGP//iPIxhxtS/ZC6G+++67E0mR2Xs2rYqEGrlC/pCXaP0jgPzts88+SfL5mc98plhllVUSGXz729+eLnbFFVcUCyywQP8X7vMMpJhhDElGoi+55JKUGCl7dP/85z8X73vf+4qXvvSlxf777z9Xn5DZD33oQ8XVV19drLzyyikD9biyT+uf3A177rlnceSRRybCTBrsWTn66KOL++67r3jxi19ckA1/5CMfSUYKxPrZz352nwjF4ZNC4LLLLivWX3/9sTwH4xrjX/7yl+Kaa65Jnukg0+NCvf19glBPFv8m3j0IdRNnNcbUOASqRqgffvjhJAEdJGt1EyanF0LNQ2ZDKGHbbFrVCDUyg0ytueaafZcAmw0OTTlXIrcDDjggeaeR0XL8+Uc/+tHigQceKD7/+c8nj+qom7nkHUeobfLPPvvsOetVjOcJJ5xQXHvttcl4lskyY9qXvvSl4owzzkhk+53vfGfyTPNUj4tQ64P+KjFEBcIYYCxCUDybPOa5hNuVV15ZwPWzn/1s8fKXvzxB2lRPdZNi2e+6665URqopMdTI9I033pjem/PPP/+oH+24/gwIBKGOJTJsBIJQDxvRuF4gMAIEqkaoybwlIhvXBnoEkM7qkjMR6p/97GcF796qq646q/s4uWqE+o477kiEJJOTWQ9wyi5Aykoqj4x+8IMfnMtrqvwYVQOCOg7Sh4B9//vfTx5cxJg3lxfX3xnNSLx50t/ylrfM1R+lm/Rx3nnnTd71eeaZZ6yEmjefIeKf/umfUhy/PsNL3C3lBMKSZenINwMGcnb44Yc3mlDff//9xXzzzdcI7yeDTp7Xur8irFcJHCl6PDfRJo9AEOrJz0HTehCEumkzGuNpJAJVItSyVtsgqBE6ra0boeaJOPbYYxM5GUarEqFmJDj11FOLgw46aBhDm8pr7LXXXsm7S5bMw9pPQw7J7ZENrRvpduyKK644Y2Kn008/vdCn8847r9hqq63mENHLL788rWHSWyStXUO8GVZ6IdTlBGa9GAv0v5NE22eMVY899lgi8n7n0W93D39jxPAO5c3O3sFe+tDP3FTlWN75DTbYIGWPrnOj8BHT32nt1WVsvg/E8kvcmVUTdel7k/sZhLrJszuZsQWhngzucddAoC8EqkKoJVKyOc2xnn0NokEHdyLUNu9i5Ehon//85w9lxFUi1GJ+eQb/4R/+YShjm7aL8D6/5CUvSXH1CGu/Mb3O50m2Sdc6Zdn2mWNPPvnkronCnP+BD3yg+MQnPlHwOi+66KJzMo+Lj6a0kPSrUz9HRahnIt8+v/7664sdd9wxeaWNYd99950rvKJMmOUzUAfee5RUvOkNgRP3XmdSLUaePJoKoq5NOAUDmDrT8c6s1iwGoa7WfDShN0GomzCLMYbGI1AVQm2TIyZ43XXXbTzm3QbYiVCTm5L2DbOMWFUINeJy1llnFbvvvvtUz/1sBn/bbbclksCLSEat8bby/PtX48XqZozpJ062l3JRZNPItHWbY5GR0e222y5lIv74xz8+h2S3jr1fQi2juWekF+8wz/cKK6zQ9tiMAeOVxIg81TJ7i5VuLbXkWON7xzvekX522WWXjuOZzdxW7VyKA57qhRdeuGpd66k/cnQwCtTVq2udC6eQZ6Rfw1lPAMVBs0IgCPWs4IuT2yAQhDqWRSBQAwSqQKhlA+atOuSQQ6Z+g9COUNu4i+cUjzrMOLkqEGpkj9R75513rrXHaFKPeiaAknwddthhKfs0Tz9iKW7a3z/96U8Xyy+/fCpb9brXva4r6eyVVM/k6WUkkQ171113TdnGtXztjTbaqNhkk02KI444oiNs/RBqFxGPLVykF0JtrW299dYzHossH3jggSlDufeT81qvLx7cvd/4xjcWBx988IzXnNQ6GfZ9hedQRCy22GLDvvTIr9frGh95Rwa4gTX585//vFh77bVTOES06iEQhLp6c1L3HgWhrvsMRv+nAoFJE2qbm6OOOiqVpIlWpEzCEkqVmw2U2FZevWG2KhBqBJAceBpLpA1rLj1DPKTqPpOB8hxmwvvjH/84xQGLZ87hFD5r9Wwpt3XSSSfN8fJ2k3w7FtHsFjN8++23J4/5d7/73UTiy4RaDeBNN900laXq1Pol1OXrd8N1JkNA+VzGHhJnfeVVJ3PPdbTzcZlQO4ZBsBdCP6x5n/R1xI3zVNetTJNazcqx1Y2QCsdgyJjWChiTXu+93j8Ida9IxXG9IhCEulek4rhAYIIITJpQIwCs7rxW0Z5JqMWrKoFkwz7sVgVCrcSTDWJd5ZfDnpNBrockvv/97y++8IUvFPfee+8cQo3cIYEky2o553CBdqSPR5knO8dQd+sHQi2T+IILLtj2MP0h5/7kJz+ZCKks2Fq+Lyk1ye2nPvWprsMtZ/nOyox2fe+HJHcj3kq2veAFLyhWWmmlOQYJ76f11lsvybmVx2o1RChFxpgh+RoP9rQ1mJnLxRdfvDZDryOh/sUvfpHK3kUCsuovsyDU1Z+juvUwCHXdZiz6O5UITJpQk1Juu+22UT/zf1dfq4dauZpHH310JAmPJk2of/nLXxZ/+tOfEoGJ1j8CZSIpqZvMxWKpZeBGPBFfhhgbcYQ6E9tOd6KC6NXD6rjWY3N//EuSyhgko3IugZePl5RMMq+vfOUrc12j1SuOUDO0XHHFFc+4Rv9odT/DvVUX2HjjjZOxIBPviy++OJUiO+ecc+ZkKs9Xco5xKPPHu7/WWmsNu1uVvx4v/je/+c2ULLEunmqKnyWWWKI2RrwnnniiEPft+e71+az8wmlwB4NQN3hyJzS0INQTAj5uGwj0g8AkCTU5qAQrm2++eT9dbvSxZUItoZQkUzbso2iTJNR/+MMfUiKy/fbbbxRDm6prInZ+eEh5VMVSKwnEe3jmmWemmGqkp5cyQTm+tJvkG7jdPMVXXnll8da3vjVlgj777LOT9Ds35ylHpfzbN77xjST1L1/rN7/5TSFBIU+7Z0F7z3vek2Trr33ta0cSs2usPPMMDjImk6KTzT/00EOJ9FNQUAC0S0qGaMsBQP7cC75NXZgyoy+zzDK18FTXKYZaNnwKrvXXXz+Vb4tWfQSCUFd/jurWwyDUdZux6O9UIjApQv3kk0+mzSpCFVb3/1t6mVDb9MGH9/55z3veSNbmJAk1zx/v6ajGNhLAKn5RScgQGxmAZfOW+AsJfOSRR1LSrFE/Z5mEI9SIsUYOTKZKKp0/F3esFBUZdZZJ589+/etfF9dee23KTJ5rYjsXmUAqJDobRXOvO+64I3mc77rrrkSwZQJ3T7kLMpkpe+H1S1y60kXvfe97U7dGjfEoxj6Ma8KPgfQVr3hF5T3V5NPWUdXDTCh4ZJm3vqZ1XQ1jbY77GkGox4148+8XhLr5cxwjbAACkyLUJKg2rDLFRnsmoSbz5iGzmRpVmxShRlaQFxLGaMNFoJtnedSb8nzvfJ+yt9vf8ufI1+c///kk5RbjzRtc7lv52DJJHaVnsXztTuPIM5UVATztxx13XIo9V4pr1PgOd6WM5mrKjckoX+WYauoH3ztVJdSMSfrIKMWgE+tqNGt1VFcNQj0qZKf3ukGop3fuY+Q1QmAShJrcVwIlUs6Qsc29WLKHWqke2ZBHKSOdFKH+yEc+khJlzTvvvDV6Uqrd1VZCmElp+e/j2Ji3ktEyCc19yiW9ZLO3BmT45+3tRqTLxHpUM9FqjCj3t3zPHDt9+OGHF3vvvXex5ZZbpvfYKAn/qMY87OsylpDsi3+vakw1hQQjznOf+9xhD38o16OSsJZyLoShXDQuMjYEglCPDeqpuVEQ6qmZ6hhonREYN6GWKEldWlJv8YrRnkmoZUHmnRh1eZRJEGplnMiQqROiTR8CZa81ifqJJ55YqEO/++67pzjpTrHZ4zAG9DIb1BXi0WWnf/Ob35yk9K2Zv3u5TtOPoUDita+ip7qqhg/fjci0RI3rrrtu05dIY8cXhLqxUzuxgQWhnhj0ceNAoHcExk2ob7zxxhQfGRuG9nN0xBFHpGzDvNOjbuMm1EozKVkjI3C06UYge4OtCVnItWWXXbby8lZk584770yx4TywmUxXhfBXZVXxVP/gBz9IhrOqearF6cs831pTfNLY3XLLLalsm+Ru0eqLQBDq+s5dVXsehLqqMxP9CgRKCIyTUCPSZ5xxRkqWNP/888c8tEHggAMOKI466qgUhzjqNm5CzTutlJLERdGmG4FOsd51IKbt+l6Hfk9ixQldUU6sSp5qmbOXWmqpyki+vROVvfOduPLKK09imuKeQ0QgCPUQwYxLJQSCUMdCCARqgMA4CfVNN91U/OhHP0qeqGjtEZCIbKeddhqLjHSchFoJMGWSclbnmP9AIBBoPgKMqD/84Q/TO78qnmqKCFm+q+KhVt5uySWXTD/R6o9AEOr6z2HVRhCEumozEv0JBNogMC5CLV7y9NNPL3hgo1UDgXERah499Xp33HHHagw8ehEIBAJjReD8888vXvOa14ykjvhYBzLEm/FMX3XVVSnWfIkllhjileNSk0QgCPUk0W/mvYNQN3NeY1QNQ2BchFpt3NVWWy2k3hVaP+Mi1L/97W+L++67L9UjjhYIBALTiQBPtdjzRRZZZKIAqENN8j3pChNqxlcxxnyik9OAmwehbsAkVmwIQagrNiHRnUCgHQLjINQs8ddee22x8cYbxyRUCIFxEGre6YsvvrjYYostJr6BrRD00ZVAYCoR+PrXv55qKy+66KITG7/EmPI4TEry7fuQx37TTTctXvjCF04Mh7jxaBAIQj0aXKf5qkGop3n2Y+y1QWDUhBqhQtyUgooyWdVaFuMg1DL9Pu95z4tEZNWa+uhNIDAxBHiqX/KSl0yMVEsApkTbJDzUYsp5pldfffViwQUXnNgcxI1Hh0AQ6tFhO61XDkI9rTMf464VAqMm1DI7L7DAAkliF61aCIyaUD/11FOpdM4GG2xQrYFHbwKBQGCiCPBUv/a1r524/HucICgldsoppxS77rprMe+8847z1nGvMSIQhHqMYE/JrYJQT8lExzDrjcAoCTVr/NVXX128/vWvH0vW6nrPxPh7P2pCfccddyQvDG9UtEAgEAgEygjccMMN6d2w2GKLjRWYe+65p1huueXGWvOccdF411lnneL5z3/+WMcbNxsvAkGox4v3NNwtCPU0zHKMsfYIjJJQ27gol7TGGmvUHqcmDmCUhFqc4Kc//eni/e9/fxOhizEFAoHAEBBQSo+nepwlta644oriDW94w9gk308//XRx0kknFfvuu2/x93//90NALS5RZQSCUFd5durZtyDU9Zy36PWUITAqQv273/2uuOiii5K8LVo1ERgVoaZMuPDCC4s3velNE0v8U03Eo1eBQCDQioA6zLJ/L7744mMB53vf+16x3nrrjUU19fvf/7740Y9+lBKxTSJmeyyAxk3mQiAIdSyIYSMQhHrYiMb1AoERIDAKQp0zO2+++eZBqEYwZ8O65KgI9b333lvwyqy00krD6mpcJxAIBBqKAAPc5ZdfXqy99trFwgsvPPJRejeNI8P3n/70p4IHfocddiie+9znjnxccYNqIBCEuhrz0KReBKFu0mzGWBqLwCgI9RNPPJHqDtsgRasuAqMg1Iwpl112WYqbj8Q71Z376FkgUDUEZL9eZpllRu6pHkcM9W9+85virrvuSgkZn/WsZ1UN6ujPCBEIQj1CcKf00kGop3TiY9j1QmAUhPq0004rdtxxx0i+UvGlMApCffvtt6dEZCSc0QKBQCAQ6BUBWbAlsVxttdVG6qk+55xzUhnHURHdRx55pPAe3GijjcbiCe8V3zhuPAgEoR4PztN0lyDU0zTbMdbaIjBsQn3bbbcVf/vb34pXvvKVtcVkWjo+bEItXvDiiy8udt5552mBMMYZCAQCQ0YAqV5++eWLF7/4xUO+8v9cTn6HrbbaaiSE+pe//GXhR4x2tOlEIAj1dM77KEcdhHqU6Ma1A4EhITBMQv1f//VfxU033ZQSsESrPgLDJtSMKUrgLLLIItUffPQwEAgEKokATzX594orrjiSd8kf//jHYv755x/62O+8885C3PRaa60Vnumho1ufCwahrs9c1aWnQajrMlPRz6lGYJiEmsxNWRAboWjVR2CYhNpGUuz0tttuW/2BRw8DgUCg8gh8+9vfLlZdddWhx1Q/8MADqf71MJu4bER9zTXXHOZl41o1RCAIdQ0nreJdDkJd8QmK7gUCEBgWoSb3veCCC4pddtllLOVIYvZmj8CwCLVEZCeccEKqszrPPPPMvmNxhUAgEJh6BHiqb7jhhmK55ZYbaky1HB+77bbb0CTf+sjjzZAcpbGmftkWQahjDQwbgSDUw0Y0rhcIjACBYRBqZU/UnN56661H0MO45KgQGBah5p2Zb775RhbzOKrxx3UDgUCg+ghccsklSUY9rDrVp556arHnnnsOZeB33HFHItErr7zyUK4XF6k/AkGo6z+HVRtBEOqqzUj0JxBog8AwCLWspg8//HAkIqvZChsWof7Wt75VvOENb0hy/2iBQCAQCAwTAQqYH/7wh6mk1jDqVP/qV79KuR5m26666qpiySWXLF72speFKmu2YDbo/CDUDZrMigwlCHVFJiK6EQh0Q2C2hJp3+vLLL0+EKuS+9VprwyDUEvFYA0rdRAsEAoFAYFQInH/++cVrXvOaWZPhRx99tFhooYVm1U3JN5HyJZZYYlbXiZObh0AQ6ubN6aRHFIR60jMQ9w8EekBgtoT6xhtvTPWmJY+JVi8EZkuoxc1feeWVxTbbbFOvgUdvA4FAoJYI8FRLKLbooosO3H8x1LvvvvvA50uWJq576aWXHloc9sCdiRMrh0AQ6spNSe07FIS69lMYA5gGBGZDqGV2trkIQlXPlTJbQn3ppZcWG2ywwUhK0NQT0eh1IBAIjBoBnmp1ngcl1V/72teK7bffvu9ukp5/73vfK9ZYY41iwQUX7Pv8OGE6EAhCPR3zPM5RBqEeJ9pxr0BgQARmQ6hvvfXWtKkZRjzagN2P02aBwGwItZrjP/jBD4rXv/71s+hBnBoIBAKBQP8I8FQvtdRSA333PPjggyn2uZ8m47iY6eWXX37oJbf66UccW30EglBXf47q1sMg1HWbsejvVCIwKKF+6qmnijPPPLPYa6+9phK3Jgx6UELNU3PUUUcVRx99dBNgiDEEAoFADRHgqV5//fWLRRZZpK/e++563vOe1/M5ckRcccUVSY3Tz3k93yAObBQCQagbNZ2VGEwQ6kpMQ3QiEOiOwCCEmrXeZmaLLbYo5p133oC4pggMSqhvueWWYoEFFkhxhNECgUAgEJgUAmpA81T3U1LrwgsvLN785jf31OWsxOGZfvGLX9zTOXHQdCMQhHq6538Uow9CPQpU45qBwJARGIRQ33fffalEko1MtPoiMAih5q257bbbUhzhs571rPoOPnoeCAQCtUeAWubiiy8uXvWqV/Xsqb7ggguKrbfeesax/+1vfyu+853vFJtuumnxnOc8Z8bj44BAAAJBqGMdDBuBINTDRjSuFwiMAIFBCLUyWa997WuL+eabbwQ9ikuOC4FBCPXNN9+cZI8vf/nLx9XNuE8gEAgEAl0RkM9B9u9ePNW/+MUvUobubk0Fg9tvv71YccUVZ11iK6ZuuhAIQj1d8z2O0QahHgfKcY9AYJYI9EuoEar555+/WGGFFWZ55zh90gj0S6j//Oc/F6eeempx0EEHTbrrcf9AIBAIBOYgQDnDm/yKV7xiRk+1kKW/+7u/64ie6hXXXXddSrgYMdOxyGZC4GMf+1jxyCOPzDlMjfJXvvKVc/7/ghe8oDjmmGNmukx8Hgh0RCAIdSyOQKAGCPRDqJ988sniW9/61kAlR2oAxdR1sR9CTVqpRNpmm202dTjFgAOBQKAeCCDCyyyzTNd4Z+8xMu527dFHHy1+8pOfFKuvvnqUxqrHlE+8l2Lyt9tuu0KIQGtjuDnuuOOKgw8+eOL9jA7UF4Eg1PWdu+j5FCHQD6H+/ve/nzzTL3rRi6YIoeYOtR9C/cQTTxQs75tssklzAYmRBQKBQK0R4H2+9tpri5VXXrljneqrr766bbm/xx9/vPjxj39crLPOOuGZrvUqGG/n//rXvyYDzTXXXPOMG1uHDDhLLLHEeDsVd2sUAkGoGzWdMZimItArof7DH/5QqP250UYbNRWKqRtXr4SanPLcc88tttlmm5SMLlogEAgEAlVGAGnulJn7/vvvL1760pfO1f1f/epXxT333FOsvfbaxTzzzFPloUXfKojAKaecUuy7774FJVe5HXHEEcWxxx4bCTwrOGd16lIQ6jrNVvR1ahHohVD7kvjc5z5X7LnnnlEmq0ErpVdCTZmw5JJLRlb3Bs19DCUQaDICPNX/+Z//mUr7LbroonMN1fdZuULBww8/XPgh8w6DYZNXxejGJhxulVVWSesotwUXXDAZafqtkz66XsaV64pAEOq6zlz0e6oQ6IVQ33XXXWmjseyyy04VNk0fbC+E+i9/+UvamG644YZNhyPGFwgEAg1DgNxWRYJyDekbb7wxeaI1numf/vSnxXrrrRelsRo29+Mezte//vVixx13LJ5++uni2c9+doqdfte73jXubsT9GohAEOoGTmoMqXkI9EKoxQbFhqN5c98LoRZTyNLOQx2tGghkWWHZy5a9bq3et2r0OHpRFQTarY8mrxmeaqFKL3vZy+Z4Cm+99dZijTXWKJTPEje92mqrFc997nOrMkXRj5oiIDSK4dl+iRHniiuu6BjHX9MhRrcnhEAQ6gkBH7cNBPpBYCZCbfNhw6UcSbRmITAToSZjO+OMM6JMVsWm3fMoQdw3v/nNFIKBWPOK7LHHHsXCCy8c8XoVm6+qdCcbYk4++eRCaSgE4L/+67+KlVZaqXjrW9+avGpNbZdcckmx1lprpTrVZLnPec5zCsqr173udY0ed1Pns6rjOv3004u99tqr+Jd/+ZdUKqts9Kxqn6Nf1UcgCHX15yh6GAgU3Qg16z0r6/bbbx9INRCBboTaZpuEbeuttw7vTQXn/mtf+1rx4Q9/uPjMZz6TFATmi6cNwdZiI1fBSZtwlzKhZiSVmfiBBx4ojj/++OJVr3pV8fGPf7zRkmdjJ/WWjOx3v/td8ec//znFTDfZiDDh5TaVt7dnkriVAScye0/lEhjJoINQjwTWuGggMFwEuhFqNac33njjQi3FaM1DoBuh/uUvf5m8VzLlRqseAplQixFtTbpUvd4Ov0cIEq882e6ll15a3HvvvcmIsPTSSxdvfOMbk+Ry0k0fETcqD2oPsuK3vOUtqY/6evHFFycvqaa8zpZbbjk2Y4i+qbd80EEHJc/txz72sUYT6rwWvvGNbyRDYY6hnvQaifs3DwHP+j/8wz/0NDAZ5XffffdIhtcTWtN7UBDq6Z37GHmNEOhEqJXJ4sl47WtfW6PRRFf7QaATobbZPuuss9LmP3s8+7luHDt6BKadUCPTn//859PPgQcemEJSGIH22WefYueddy7+4z/+Y+Lex0z6eX+PPvro4h3veEfx6U9/OikKfCZ7viRGyPWFF16Y4nq1cagLppVQj/7JjDsEAoFAIDBcBIJQDxfPuFogMBIE2hFqm60vfvGLqUyWWLNozUSgE6G+7bbbUgKfxRZbrJkDb8Copp1QK0fzhje8oTj44IOL973vfXNmdJdddklSXn8bBzHttpSyxBrpl+2X4occNDde9U033TQlfBR7SQk0rj4HoW7ASyCGEAgEAlOBQBDqqZjmGGTdEWhHqG+55ZYkQaqCbLLu+Fa5/+0INbnaD37wg2KzzTarctenvm/TTqi/+93vJmm3HA9lFc3PfvazgoyyXCapnAHdwvn1r39dPPXUU0mWyVuMxJYzXf/2t79N4Q6MSs9//vPTZ63tscceK6h4KDhe+MIXzjE8tiPEPOinnnpqcf/998+VNE45OoRaeZ299957rGs6CPVY4Y6bBQKBQCAwMAJBqAeGLk4MBMaHQCuhlqxG8hZek2jNRqAdoSbz/8d//MfiJS95SbMHX/PRTTuhvv7665O3V0bdE044IZFiP5Kz8fS2loLyfx5hkvAHH3wwxTb/8Y9/LA4//PDiyCOPTMczJiG2pNjzzTdfSl5Fov32t789yccdo27xfvvtVzA6LrDAAimxl6Rel19+eUc1D8IvfpqHmuInE3gqoAMOOKC4++67i2WXXXasKzII9VjhjpsFAoFAIDAwAkGoB4YuTgwExodAK6G2UeS1GfcGb3wjjjtlBFoJNUKBqGy++eYBUsURmHZC/eijjxbbbbddqjF86KGHJmI8//zzz5FMt3qKf/rTn6ZqBbvuumuKueaBViqKCsc7EDHeZpttUiw2go74nnnmmUk6/rnPfS7FOmvis51Los17LfYZMb7ooovaeqkdu9RSSxVvfvObExEve8MlAhNecfvttyev+jhbEOpxoh33CgQCgUBgcASCUA+OXZwZCIwNgTKh5rFBsg455JCx3T9uNDkEyoTaBtsGX/3MKCUzuTnp9c7TTqjhpJ7wVlttVfzoRz9KCb1kzVZnWCsTamsbeUaqeYnJwX3OgCS5Gcm2pGH/9m//lq6x4YYbzpkGSvkfzykAACAASURBVJ1HHnkkZcRGoJdZZpnkkZa0z3PifN5uZL7dc3PllVcW//RP/5TiujPhzxJynnAkXxbwccVO54EFoe71SYvjAoFAIBCYLAJBqCeLf9w9EOgJgUyo//u//7v4zne+k2L6glD1BF3tDyoTanJYUlmEIVr1EQhCXSQJ9u9///vimGOOSV7lHXbYYQ45LRNU8c6IsbqwPMrk3Jl0u8bf/va3VLrmsssuK26++eb0DGTSKzHjl770peTB5mk+4ogjUsyzEle77bZbSoxG+l2WmJfvfdhhhxVf+cpXkowc2c+fed7WXHPNVP9ZwrJxtyDU40Y87hcIBAKBwGAIBKEeDLc4KxAYKwKZUJNQ/vznPy/WWWedsd4/bjY5BMqEmjEFOYis7pObj37uPK2EOhPdMmmV9+Ftb3tbMggqnSVkJRNm/yLD66+/frHqqqsW6hBLuFhuPMw8xZKE3XnnnYn45vu8+93vLk488cT095VWWqn4y1/+UsD+Qx/6UPGb3/wmXRPhVke6fE+/u8Zqq62WchJ885vfTB7q/HfnINJqIm+yySbhoe5n8cexgUAgEAhMEQJBqKdosmOo9UUAoZYY5/zzz0/SxOy9qe+Ioue9IpAJtbhpXjab/2j1QGBaCbXs3JKK8SJnJQ3iSja9//77Jxn4C17wgrkmUVZvHuoll1wyxTrnOtD5IIRcbLXEYjLcr7jiinNinSUxEy/90EMPFQsttNAc0ixhmRjrY489tlhrrbWS57vVGIXIi8kmS/es5bJY+iuZmgzlJOjuN+4WHupxIx73CwQCgUBgMASCUA+GW5wVCIwVAYR67bXXTl6Zl770pWO9d9xssgjY5PPMkbnyTkerDwLTSqjvuuuu4h3veEchNlnJqtzkfbj66qtThQLEtizBFs4ilOW+++5LJDYnXETOJQ1TPuuDH/xg8alPfao4++yzUwKxfL54aZ5lZJsnmyx86623Lp73vOelY97//vcnSXeOsS57zr/97W8nabj47FwX2+dk6kp+ubdx8GCPuwWhHi/i8Ga4sW5yE2ogBn/cCenGO/K4WyAQCMwWgSDUs0Uwzg8ExoCAGD5eFN7paNOFAEK9/PLLp4ROSEW0+iAwrYSarPtNb3pT8eEPfzglGuOlvuGGG4r3vOc9KakeT3O7dtVVV6UY61e/+tVJkaOde+65qYb1HnvskUpquS5vsVJZEpBdcsklxSc/+ckk8RbvzOPM03388ccnCTmCLcM4j/dpp502p7SWayPx+uhHzPVBBx2UPkeoKUJkKBfTzUPNoz4tScng/Kc//alYZZVVUimxcmNoUEfcO6lpSilqhqOOOiqVSKNU0KyJU045JZVvi1Cb+rx7o6eBwLgRCEI9bsTjfoHAAAiIEXzve9+b5JDRpguB//iP/0ibel60cW/opwvp4Y92Wgk1QvKFL3whEWDExI+a6cpavfKVr3xGfDTkczw0Uv35z38+EeOll146JSKT0Rt51pA5RibZwHkSZf/mDWdwQoYRHwT5nnvuSfdBgkjPSc09R/kZcj+Zx5XbeuKJJ4qXvexlqdY14q1OdiZWrqGU1ute97qxP3+T8lBvscUWSRGj3Jkkb+XGo6/m93nnnZcMHU1qFAwM1wcffHCKnf/FL36R1iy1g/UcLRAIBAKBTggEoY61EQhUHAFxgKSOYgCjTR8CPEW8dUGm5577TMDyXyeJT6e+9EOoy/LnOq/yckIyv/MCmxukul2ysjzWVgyR2k6VDFzP587JnsTW8/3fMY7N18n1pd2z3XopX6P180nMz6QINQk9RYEEmIwa5aZkmXhzKoSNN964zkv1GX0n7/7oRz+aYv0pG6wtCUAZcCYh+W8UuDGYQKDhCAShbvgEx/DqjYDNqE35NttsM8dDU+8RRe8DgcERyKSGl8xPJlauyIMp7lZYxGKLLTb4TQY4E7nQH/3jMVWGyWa8G6Euk7dbbrkl1VamQinHHM/UlfI1MjaTNCzM1N/4vD8EglD3h9cwjvadKws9pYNnWM6Sfp7JYfQhrhEIBAL1QyAIdf3mLHo8RQiQnPmCJ7sTy9a6WeaB8XlrnNs0QPS9732vOOuss5L3PhOo7373u8UFF1xQfOITn5grscw04DENY8wEUikkclMeJQmnyHRJhE899dREahFcEuNxeRVlqJZQ65FHHkkllvTNs9qNUHt2f/vb36Y+f+QjH0kKlEsvvXRO2aZe5tP4/JBBv/jFL06Jk4JQ94JcPY6ZFKEWwy6Tej8ean1FRCWd8/xZ3zzZvNgvetGL5gBOSu5Z9bx4biSY+/GPf1y8/OUvT/JqHvHyGpbxXaKwbbfddq5JI9NX5ow3PSewI/NXVk0Cz1wird1MO893plJomr6rQa7/+lwm0EqwOZ6hbIMNNuiomqjHiopeBgKBwKgQCEI9KmTjuoHAEBBQ5oWlXF3WD3zgA88omSQrLXLxxS9+ceoSpsBG9mu1YnfaaaeUjddG0GYIsS5nah3CVMQlKoSAMIh11103baQR2JyB16ZYZmYxnuJwO7VhE+3HH3+82GijjdLa46n2bztCXfYoi0FFJlZYYYUkKZVoy8a9H29YHocxS8ylpFoQ6got1Fl2ZVKEWrw4g6WM62LLy62T5BuRFctu/Ukcx1iEXC+88MJpnWfp+Dvf+c6U5E1JMu9un0tuhsBLuqj8WbmawXLLLZf60Srpv+2221LSuc9+9rPpWppa5GKfxb+rQd6piZNmgGLA0hild9ttt5TgDuEvj5nBS58RbZnip9F4PctlHKcHAlOBQBDqqZjmGGQdEZAQRt1hhIEHi6Xepj031n2eWQl7bOJzLGEdxzpIn8W4yeZrs4VQ3H///aksjhg4SWWiDReBdjGt3eJch3v3ua8mmdRmm22WMkgjzjlGlqfLJltJJRmdW1smoL0Q6l6Oyde/8847U394vP7f//t/c/rTzkOdiYEY1exF02dePBv8fgh1vj8v4Gc+85mUmCtacxCYFKH+l3/5l6TyQYR5hsvfLe0I9ZNPPpmk0RLOKVmWSSeSLcEZguxZcB3k9KSTTkrfbbJqI6pI+DnnnJMMozvvvHMi1dkwNElC/atf/SolKfNdC4cg1M15tmIkgcCwEQhCPWxE43qBwBAQIGe76aab0gYdQWxHqG3cWebVZf3nf/7nIdy1fpeAExLy0EMPpYy+ZLNIdpQ3Ge5cMlooU8T7s9JKK6WLy7Ks1JBSSDa942y8u7vssktSZuQSTMiHjM3/+q//mjxjyGU7UswIQPXh316ajf9Mxiok4i1veUvqD+94bt0IdT5GX17zmtcUCy20UBDqXiZkio6ZFKFWGksJMkqQt73tbem96p3qmeFJVnmgnJRMBmxGTN9J5ZJojieTFpqRZdOZUPMmK0mVGy8xAxO1B+l1Vp0MSqgPP/zw9Nz6XmhtvXiokejNN9889YM3nNE2CPUUPXwx1ECgTwSCUPcJWBweCIwDAZsWFn8e6HaE+umnn07yOht2CY3K8WJPPfVUIhKSNPn9D3/4Q5JDy1Jqc9CaOddmR5wYL4MNiHhUx7UjETY9rmXT4xhSPffJ3gReY7+X/wYv/fEZGXYmuzZb7uv/3eTZjtHK19RncXXt6qAas34O4unrNLcybZPcw9BGrdxfcl2lfmwOxfPl9uijj6Zj/W3fffettRTXGrMxZsBBrM3nIYcckjxY1BE23+NomSAj8rC10VVKzlr46le/mqSePGt77rln2+7kdWjTL965U8vZoHnahFuIn+zWEArGhgcffLBYdNFFuxLq1ut4PhmBevVQ58zVrpOfO4Y381L2UJclsmUZeKe/j2P+4h7dEcgx8eX5orrxbkFq1fAel7GQ9JnHmLHS901u+uY7oEyoJeE74YQTUk4L9anL7cADDyx4eoXheFYzoT7//PNTss1yE1ftusjsIosskj7KhPrWW2+d61gGPSXV3LdV8l0+UGy2smeOyd8JMxFqZdaOOOKIpPq45pprkuKFDD4IdTzBgUAg0HHf8P+1BqYEVoFAIDBRBJBVmxkyTpuXdoSavJlM1MZALHGZJNvc2Njb4EvYdd111yXiKt6UJ1sJJs2jb5Nz/PHHp4QsYt40sW7iycRnl0mpTZFNBgLl+siGDbyarzIrI7H6gxhIDCYeLjdx3ojlsccemzyLmkRKNlAkf+Lg2jXXJBlEpsXb5dIlp5xySvHxj3881bktN94+8XvOu/baa4c2jzaU5PY2t1deeWWx6qqrzrk2coZYKrUiqU5uZIs2cTI32wjXuTFSMODY7JovBg0hCLyxiFw7L9Coxmvd8ppdfvnlSR7q/6Tet99+e+qL+ehEOhxrbXi+jKlTK3u2rduZxrfDDjukmr2SIpXv3UvZrH4INTLtHtZjJv3+9Uwfeuihiczkr3T/istmGCu/H/ydssOzE/HWo1qlg1+XUoEx1ZxNykOde89QJYGY97215zmgVtljjz3mItS800IvvP+zZ7mMgO8eRjCGqW6E2jvUd4/vN0kFtUyoOyHqu6CVUPvu9KPPvme+/OUvp/c3Es8YOhOhFsLBKEfxIqRqlVVWKV7/+tcHoR58WceZgUDjEQgPdeOnOAZYNwSQy3e/+91zut1KqHmSbQ5sbGQBf8ELXjDXEG1IJH2xaebZkAUZoUU0ZW0Vu6m2JmLBc4qEkpTb9JD4IbxXXHFFOi57vJAPkjfE27Guqx8Iuk0WqZ9NPhItyQzCUvbq8QZKAmPTZUOl3XXXXWmjIjbt3HPP7UioJVriiSarzdli/+3f/i0R/rI90P1teq6//vpkFDDWYTaGC7Je0kXxsrl1ItQ8qBJF3XHHHSmDbRMaQg0HuDMeyGY97maeeZByvLL785gh2TfeeGPa6COS/dYZLo+jn1hrm3ZKEs+XBEblNmxC7Tm09jyz7TzN5b/BhHLC86hlPBwj4RQSnknbuOcw7tcZAV5bSos8X5PyUHfqYbsYat8D3u3WlTjq1lZ+FrsRat89vNyMuwwLWibUrSEa1CneP70kJRMG4nuLkdU53Qi17yKGXiT95JNPTmosCrAg1PHUBgKBQDcEglDH+ggEKoSAzZNNrsy/uSHU5MZIGTn23XffnQimxC48w60NoWbpF6NG6pYTxJCRiwlDppFTmxzeMTGi5ZaTnfFuH3300ekj57oX7yTSkL1wSPnDDz+cynpNklDbbJHd8tIhN7xywybUZN+LL754InISxeXWjlDrj9ItDBm8O60NVuYR1jwmJNOdJOqOdVy5WSM2nOb2scceS4SyU2NwsV4YNXj6s5e/3fGMJKT5+dqOMcd5TbSGC1A+MNwwloyria9EmK3xXEoHSST5tvYpGbIKol2feNdJ2Lt5qPN5nhHZxNt5qDPp5gGz4c7Z5sv3HDahtq5IXVvJ9P7775+MW2W5rWP8Pz+rZULNcNZ6nXHNX9ynMwLmyLMny3RWINSBUJNGMyDKIUDJ0q1lQi1Uphya4bn0ved9x1icn7lBY6jLWb55sffZZ59U633LLbfsSKgZCylSGKqpt3yvCd0JQh1PbSAQCMyEQBDqmRCKzwOBMSIgmRIpd1k2ilDbHIhhRYbEdNkQ77333m1LA2VCjQiVCZCNAUKNgIlHayXSeZjIGdkeyRxvn8YDbfPDA9jOA+GYQQk1QwFipL884jx9WTbob714qMkSkVKYkAvmGqrDnjpyep4YRDnHb7cj1GS5SJ/4W/F35cYAwQtFVmh8Ns42jTwjzmltPDAMKuWGSEvGxjjCU0z+3Kk5F9miGCAlJY1u1xAwm11SbvOe4/IpFawFxDF7O53veHJ8Gbe7xSMPew4YdEhMqSVymSh9IfemxpDdmxS8U+Pd9YzM1GfzwjAjfKFbDDXDFlk/zJRtK7dhE2rXzjHUmVR7xnMM9eqrr95x3GVCnY0BIfke9uqc3fValRGTlny3G007DzWjIfLpO8pz0FpayudLLLFEetdlQu0dj7TmvBNk2d6lVFOMo8PM8u37hRGUMU4cdycPNe84AySDWy7zFYR6dms6zg4EpgWBINTTMtMxzsojoMTI/PPPP1d8rk63k3z7G6+AOGJZlsstE+rW9Ag8jzzMPKPiPXlbeenIuxF5JJuXwIadVJSs3GcaUib+mfytk4czE+pMgstGAdeVtbyd5JtMPHvWxGnzeB555JGJpCALMxFqxEhfeTcQWLJsYxm2hxoO4tFhSHZLds4bLp4QGWZ02G677RJh5SGlJoBr2fPMA8zTLzZRaRobO4SUmoAnyma0TIrMIUMBI4jkPq7FYGDubUbJEG0+M0nm2RHjzmOZm8RCskjz+JBKI8adCDXvEgyNM8vUEVdJs8qJgsxx9kpZs5QO42juy8NkDLCVAMzGm4HJptnaZmjoVD4qPxP622v6EIanVs98Nih4VhhMhC+YO/iWSWovhFpG5XZJyTqR3dZ+O66clKzduNolJZs0mS7HqXdaO63H9HLOONZhv/doN2ednsHsmc6f18FDra9KYAnD8T6wHj2b3sFk1uKQZQb3HGVC7W+IK3m174f8PCuf5Z2fWz8e6n//939PxjbvO9Ju71lGYO8FiiuhSvDtRKg9r6pmyD+SWxDqfld7HB8ITCcCQainc95j1BVDAFFFkLKEtdy9dknJeNm23nrr5Inl6eR5zK0ToSbPtfm3ucgxzq4tYRZiJm6b18AmxIaoTKh5/pD3Xgg1Is1DSF6cm/6S3bUj1AiqBF6a49QW1kfjQvq7EWp9RR4lBWMkUNKJh1uSqlEQaoQO4WTE4Mkn10Z2GSvEdyO8CJKMsDymrRlveYp5NMVhwzw3cdaING90eTPHSGFjyvOJtJsfc+7/1ov6ruXmmO233/4ZZNGGdZiE2ibZWmI0sCbGRagpA2Q7hhWPljGZZ/GRiLQ1Zv3YuI+aMFoLYj1t3JFuYRQyE/dKqJHxnCANlp4X3nCGjNZEYjMRznZZviv2intGCbN2Ncy7Ec9ysrVy7HfZ857HnEmpc9oZQ4aNTbt+57/pSzkze7mPfu9mJKiih1qogPcUoyevc2766lkk+5bwzph97v0u/CUbYjOh9q7i1Ua0GRqRYFm7c+x0vq5kZppwnnKj9PGdRDmFIGveD94FDLPenTzlFFWMrIxduXKF83iis+FR3xlEfe+IXy8nVvMdIxkn9ZB7zVRCb9hrK64XCAQC9UAgCHU95il62SAEENvWTKiSudh0lEloHnI7Qm0DgAhLtmLDoYRRbplQ2wiUpXc2GTyryBWvqH7wfiJFrPj52Cz5LhNqJNBGSIZrnoV2bVDJd2tSMsSIFxJps8nqRKhlF0ekyQR5Jnhi4TJKQg0zGy/3cy+J3LLk2aYO+bUp85n4c4aFvAGjBjDHSCDiVPb0uy45tQ0ej3Nu4rZtOhEuMYeuNRtC7R48y9aADaVNpozljCD63IuHmjfY/PBECSGgXhgHodY/WXcZI/yeYyz9S50gKVn2qo+aTGcipD+ItHkx1+Us747p5qEmpTeniEEuS2QeSFJ52STs67VRPVBMdJN893qtUR1nzrxbeCKNneKClL48VwwMSBmlhXUv7KD8ufMZn0iIvSu9GzKpywSWkSO/35zPw+kao1oTmRB77r1jNYY1c2FtejYoZjKptlYpSsTpMqrpXyfSX0VCPdv10S0p2WyvHecHAoFAIDApBIJQTwr5uO/UIsDKzYuIjGi8myS2vEztNn3tCLXzSH/FeTkvb+r9PRNqcdfITiZ0Mn/zFvDgqafJmo8A6gcSm5vNrE1emVCL23acTN8keVnOjQgg4zymwyLUkjuJhbbptPnsRKh5SGzIZWOFUSY5oyTUvKLu58f9eaWR0Cz5ZhwgQVdGSRw1mTvSrSGicBLHpyRMeRNts03aqQyVZFu5kTYj6pLLyRiuzYZQlx86c4jUm1NeJd72mQg1vK0DtWkRW/HMCPo4CLW+Mzy0egORFmt8VISp24sq90ef2tVT70aoPS+MXu2auejHE2atIZbDrL0+rBd0JpzWP0+fBHbWmXdPnjfrX0iBMAjvE8+895QQiuyNhpV3GmWGd6iwFCT2vPPOS+9B849oC7dAxl3fe0s4RY7THdUaMUaGEe91yhqyYWO0JqwR/2f4JO1nRJF/QTUCih3Z1smetdb+BaEe1iqM6wQCgUAgMFoEglCPFt+4eiDwDATIgHkneFR5lsWRIcGdat12ItQ2W8iNTaONpU1kmVAjcqRuEkfZ7IlJtuEWq81Ticg7n/eE5NqmFIkl/XZtcag5hhph0kfJr/RZ8hkbRWVFXEcfBiXUvDSZLJJqS0rDMy3jqo1nN8k3DztjgFjmURNqHmYE3waf7DF79NslJUMe4EkmCO8c54tQIw8wbE3co/+SjBlTbsgCzyd8shR8NoRaaIC1pyH2rinJEIMAL/hMhJrc3fpAwBEXRoUTTjhhbIS6bq+TXmKo6zamfvubPdMUG94V3mee63KssOeJkYpiQq6GXIO4TDIZBEmCvWsY/HKZPGEiyKlrUo8wYlmTnlPPj9j2cpKrfvvfy/HZyMM45R3qfUz5kxsjpOdFYiwGv9y8+8mPqW28W6aFUPve8C5h4I0WCAQCgUATEAhC3YRZjDHUCgGkFhnVEFteCxsM8ZftGs8GTzPi0xoza/OGpCFo2UubPdSSSYnZtcEkpXQfxCx7a2wCkTOJWiRVEgdqI3vMMcekOF/elXJ9aKTcZhf5JkXWbIjEnIlrtcFV7iVnIpdsLLfsDUfEeJ81Xk4liXyWM46Tcdpw8lS5Vk5wRl7MC5+zLfP4kLzbSJczYxsTz5YapTztw2ykqvAn8+VVyq1THWp/pwSwuWbcIFcl+eZ9ZJhojRVs11eJdGy2SUl53LTZEOrWpGT6Ju6clxlR7kSoGT3E3fOkWWtK5CAsQai7r7Ag1P+DDxLs3UN9kmXe2XPNwOOZF3rgPViuPlCOj5aXwLtFuEQm495VfjxPlDrIKU+9d6DrI6zeWd5jo5J9l2OlGUv1Uyx/WYHCMy9MhOLEc5/P8a94ZPhQprRWXmiih9p3DXWVd2Ev78BhvsPjWoFAIBAIjAqBINSjQjauGwi0QYBsEaFqbTwuNpyIS7ss2u3irvM1eE7L1ywnJbMhI6W0uetE2F1H3CHyaoODSCPHzmkX28cjJPEWj1CZNLuOa/hp521HKP29fE19583N5aPK9Y/z+HymP+Ux8vL6KWcSz8fD2Oa5nQd40EWZs0szUpCcMiDMRKiRVKoApBMpNhe8cEg27wxvVrm1jonRwnqAl5jT3IZJqHnPswxVtvJOhBpJYGzxo+/ir7Ug1PUm1Jl08uJ6T3hGEVuqCB5Wa5JxyucMX95NDFaII7m2872byK+tUcmlPCueD/HkckX4v7UlnhmxzEQ6I+fZkEjK+eXszvnzLOXmwWXIYkzT9E1maWsWkfasKflGRs1DzXDJY50NP4M++zOdl8kxA6E+ItOtZdty3gle9vxeyjHVkikalxh4YTbl1kRCPROe8XkgEAgEAnVEIAh1HWct+lxbBJSE6lTTFjnkkZRRux1R7HXQnbJ893p+HPdMBMRmyuZMUcAbVp7DTh5qnhgSbgmjxF4zCPDyI7B+RwAQZhtsKgIxyWKvJY5D2nnWEHgEupxsajaEWtZ0ieU0sZ6IjJhvG31EqpvkW59t/sukJwh1fQk1skZtIsaYAoZRj4f4q1/9aiq9Zj2o6W2NIMKUMFQyjkdUM/kTNiBRGIUMD6trekasKaEYMj57RiRQlMyutUkkJzzCvShOrEf/pwbJhjl/F2biHkozZVKuP8JaqGxk1Scp1z/9R8Q9N47P6o5RxlDDTp16RqqyaoYBErbivj/xiU/MGX4m4gxnwi0Y2JxfNjgGoY5vo0AgEAgE6oFAEOp6zFP0siEI8GLI4tvaJLdSiomUtp9kRO1gCUI9/MVi406qzvPE81xuCAVpr/IvNsa5yaQtHprXTxb3HOdNpr/PPvukpGW8dxpPnk0/75ZzZPsmbSXDJn8vb7JJr5FuMebIebnpJ2+g2qnlxhuGpJTrLyMrVAv6vf766yeSkmOqyeszKZAkChFClFq96mT3zs9x2cNHvt5XrKrk21yTH5Pdiku2ppFNBj+kT5Zx/7fOhCuI/fVeQnZ5p0m0KS2UjEO8HSfZFuOQdY+US9DHS2ydUt+QNrtfuT3wwAPJq+u5IgMW2kH9wltNwk0izituXXu2eKeFsWQyyjNuTTIE8Uzn5yQ/Vzl7fTsiTfXSTzI9qoxuhByx58lneCgrdJSVYzDz/MhEn1vZU28OjB1GZWVNEOp6P//R+0AgEJgeBIJQT89cx0grgAASZQOZmw2getJIk83mMGqm8tQgcOeff34FRtyMLiAaCIgY5FaFAbk8D7Z5JYMvNwYU5FYJpPJGmSdNAjaSd5t0BhUJw8SQ20Tz6iHivHeta4LElvcb4W29H2+YNVZObJb7o48SkSHXGkkvz1m5hBuCgwCQ52aJvfuJtc7ltcrjIwPmdc91YJsx28MbRRUJdSajCB4jEW+zhFmt9ZypIzbeeOPk+SVJzgRQXV9hGtavvyG+koox/vDCZm9wRhHRhYPEYOL1y6T0kksuSUSZAYkyRwZwzwT5M2MNQo2EZkKNmDM8au6dCTUDFc90P+9PWfUpLGbyWvuckaBdjHMeI2LuWfUOQPrLz/rxxx+f3sXGIGdEu/t5/3tXyDFRLp0YhHp4z2JcKRAIBAKBUSIQhHqU6Ma1A4EWBNRHzWSHx0MZGEmeZtrUBZCBQCBQPwSqTKiRViSWNBtxLr+DEDmJvFQiQASFLWRCTb4tsz4DkxwKDDCOY8Rj4JGkkMfV785Bgh1PfcGAU25nnXVWKhXHg8sok+/BSMMTzvMsmZea9OKQSdNdPx9HSSExImWPEIl+3qMMYTzKM5HwbIDigS6T3fI4qEbkGWCg4O13TX3hKXceg4N7SZjWro8yoAvBYNwoG8mCUNfvTO+LXwAAIABJREFUmY8eBwKBwHQiEIR6Ouc9Rj0hBNSbFjfLKy0uUfKefjaBE+p23DYQCAQGQKCKhDp7dxE/Mbudyhfl+GSeWYQ5e7bVWhbHT7VA3eDvFBdih8nA/ZBw58RgPMfIucoBrR5qZflItmXQL4cvkGNLUCgBmlrnlBPO1Q/S8tx42XnFkXWhDpN6l+ayWPrG4JCb7PzGR7aO/JfVIOXlxENNPWIc5WOCUA/w0MUpgUAgEAhMAIEg1BMAPW45vQjYQIoV5HmZ1OZvetGPkQcC40WgyoQa8eVJlnSMhzcTZl5VHlYlpyQCQ1R5iTMRV85OeEKuUS+plvAB5/thLCSn5vkWIgEDpFp8MLl4uSHiJOKk10hlvgcCLaSB7PvQQw9Nfxdy4D484fnd6XNea/LzciKw8c5ykTDUj+xpz2W9br311kSo4SwTeSdvuO8DIRZwihjqcc9e3C8QCAQCgdkjEIR69hjGFQKBnhEgH5xJYtjzxeLAQCAQqDQCVSbUYnYlo5MTAGEmx0ZMlZ5CbhE73mgJ53hXJSdDGJ3jeCXgkG6Z6SUtk1FbrLH/u7Zz5AaQhG/fffdNFQw233zzZ5TNQiZJuh2PrCPZMoLznEto5rqIOi/wfvvtl2TRZN7ilrfYYosUlyzOezaVEWaziPRNHDiPPhl5uc60PksSCS9y8HZGVAYJRgjGC+OOLN+zmY04NxAIBAKBySAQhHoyuMddA4FAIBAIBBqOQFUJdYadbJsHVcI6hBS5VttZySrkjwxZDLCkfOKsJSrjbZVpW9bvnHGed1Wmb7HPvLK8366h8XgjwJtuuukcb3OZWCKhEo8h82Tf9913XyLL+iFjdj4WWT/mmGNSjLLjct8/97nPzfHqjlP1kz36vOQ81H/9619TQjIJ3GAJG+P6+c9/nhK3kYNLutaa/E1eDQYHHu5ylQDYheS74S+IGF4gEAg0BoEg1I2ZyhhIIBAIBAKBQJUQqDqhRtiefPLJlDUe0ZOpWi3pTBZhicj6HKleaqmlkhc5t3y+MBaZv8X/ynQtZjhfw3WVgONZFo+tPFRrAjTHIsi//vWvC8kaXSPHEpcJqON4zBkAeIIlLit7psdNqHP5sSx3l1BMrXdeZtn9JWzTGB8kJGvN4O082c954hkQ1LkvtyDUVXqaoy+BQCAQCHRGIAh1rI5AIBAIBAKBQGAECFSdUBtyzphdJtH5b+XP/Z5jg8tQ5b+1+yyfT9YsFhqpJP1GMMukPP+eCXHOrN0aHlPuY7vpGhehzv0o41QeQ7t+lnHKuCg7J6maag/rrLNOukSrsUE8+kEHHZQSWPKGT0raPoLHIy4ZCAQCgUBjEAhC3ZipjIEEAoFAIBAIVAmBOhDqceGlPjpCuPbaaycpNE/0NOaTQLZ5/UnC1egmlS/XAS/PR3iox7U64z6BQCAQCMwOgSDUs8Mvzg4EAoFAIBAIBNoiEIT6/2DJ8nDJxiQ+k6hrscUWm7pqB3Ag777ttttSBnXy9ux1bvWwB6GOF0sgEAgEAvVAIAh1PeYpehkIBAKBQCBQMwQQ6mOPPbb45Cc/mTyypMyyVs8777w1G8nsu1uWR5OAi5FGIMcl0579CGZ/hYyBTOYSufHQdxq/ZGVPPfVUSgynpverXvWqkHzPfgriCoFAIBAIjASBINQjgTUuGggEAoFAIDDNCCBPykopByUZFfL09NNPpyzZrcmnphmnGPvcXvwca33KKacUf/zjH5MRRgZxnmwZ16dRJh9rJBAIBAKBqiMQhLrqMxT9CwQCgUAgEKgdAuUs1zrfLvnXNHlnazeBE+pw67rJa8e/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ydBbRVxffHR8UERTGxOxALFeOnmBgodouJraBioWJjd2K3GBiIgYndjR0Y2I2N/V+fvdZ+/+F4zj3n3vfu497L96zlUt+955yZz+yZ2d/Ze+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4aJJpqo+Q/SE0RABERABERgPBGQoB5P4PVaERABERCB+iDgoo9/c8UC0P+W/Hu1aubv8zJRlrh8WWWLy5dWj5Ysb8zk22+/DT/99FOYZ555ml4Rf+7lak1hXar+cdnGjh0bPv744zDvvPOGSSaZRMK/JY1EzxIBERCBBiIgQd1AjamqiIAIiIAItCyBWGBdddVV4Y033ggTTzxxmGyyyUxgzTLLLGHllVcOCy+8cGjTpk3LvjzlaZQHoTdq1Khw7733hldffTX8+eefYaWVVgqbbbZZmGGGGZqEH9/96quvwgUXXBB+++03K/MGG2wQunbt2iTCq1Hgf/75J/zxxx/hnnvuCYMHDw69evUKPXv2HKdc1OHNN98MQ4cODR988EH4+++/w/zzzx822WSTsMQSS1RVvMKLcr322msmlGk32nLqqacOXbp0Ccsss0xo3759+OKLL8KAAQPCbLPNFvbZZ58w44wzVrVc1WgLPVMEREAERKD6BCSoq89YbxABERABEWgAAiNGjAg9evQIK664Yujbt6+JwBdffDFccskl4eijjw577bVX1WuJSD7hhBPCqaeeau9cdtllw7vvvhsOO+ywMN9884UbbrghzDrrrE3lQNhec801Yffddw+77bZbOOmkk0wsVvP68ccfwxlnnGGRaTjNOeec9jqPQv/666+hT58+Jqj33XdfK/cTTzwRjjjiiLDVVluFCy+80IRu3kX0+5FHHgmrrLJK6NChQ2GxSzloy3XWWSd069bNyuCLD+eee67xGTJkiC2W/PLLL2HYsGHhzjvvDIcffnhYZJFFCr8nr/z6XAREQAREoDEISFA3RjuqFiIgAiIgAlUm8Oyzz5p4QwwiTD29mqgvn40ePTpMPvnkVS0Fwg+Ryr8Rf35RpksvvdSE35prrjlOGvhtt90WtthiCytfLLarVdDrr78+3HzzzRYF9ki+R/oR+GuvvXb45ptvwjPPPBPatm1rZUW4rrDCCiZud9lll9yicc/IkSPDTjvtFK644oqw+OKLlyV0aS/ed+ihh4Zjjz3W7uWZLEjsuOOO4bLLLrPIul/8/5NPPhkGDRpU9TbOrby+IAIiIAIiUFMEJKhrqjlUGBEQAREQgVolcPnll1uU98orrwzbbrutFRMhxt9uvPFG2287zTTTVLX4iL6vv/46TDXVVE1ilDIgChH5w4cPN9HvF5/17t07PPDAA+G9994Lk046aVXLR9m23377sP/++4fu3bs3CVXKQUSf9HM+u/rqq8M222xjItYvBDZp36StF7leeeUVE7+0B2ni5Vyk7++8887huuuuC1tuuWXTrQjqHXbYwYT1xhtv3PR3Uuf32GMP+y7/6CC1cmjruyIgAiLQ2AQkqBu7fVU7ERABERCBFiJASjLp1u+//76lMbsYXHDBBcNMM81kactpQos9xYjJ5GFcacXiO4henpMn2vgu/7A/etVVV7W91Oyrpiwu9nl3x44dw/LLLx9uv/32FiLx38d43UjXJkp+0UUXhdlnn73pi3z+888/h7XWWssWHkhTn2KKKXLrWKrACGqPUJcjqCkLKfKkzb/00kth0UUXbSoHiwHs/X7nnXfCdNNN1xTpp/1YtHj++edt8aRdu3ZVY6kHi4AIiIAI1BcBCer6ai+VVgREQAREoJUJuFjk0K+nnnrKBDWp3d999104++yzLULKPuU4MhwXETF25plnWspwnkhGTPfv3z8sueSSJWtJmSjH22+/HW666abw+++/m0js3LnzOPdx4Bf7ftn/e+SRR1aNHOUhnZt95H/99ZcJagRzfD333HN2gNvJJ5/clLbOAW+VXpUKalgRZb7//vtNPE855ZR2eBvRffZ1I5xJB/fL24xoNvvlibJ36tSp0mLrPhEQAREQgQYjIEHdYA2q6oiACIiACLQsAcQikV5++oko8EYbbRS+//778Prrr4eZZ545nHPOOXbKd1pU2cU4B3QhOEtdfmgXp00X2Yu92GKLmagfM2aMHbCFuOdE6vhCbG+33XaBdHXS1LMEPQeJEUEuchG5RYQmL/ZF77rrroGIPZH85MFi7FfmsDIi1JyYzZW3wODvgD91ZXHCr7feesvSx1msgL9fvJcyZh1sRlsQsYfbQgstZG1KRJoy3XXXXU2HqCXL99BDD9miBXVbbbXViqDSd0RABERABCYAAhLUE0Ajq4oiIAIiIALNI/DZZ5/Z/t7jjjsuLLDAAhbdvOOOOyy9ORkVTr4pTvUuIiBdWOeVGIHOidmPPvpo6Nevn4lwTqTmd5O5eM4BBxxgB2yxh5oTwbPef95554Vrr702V+ASUYYBKeZxdJl3ffrppyao+QkvhGfyXfwcFcKdhQgi8dyDkCVyzoFpLBAccsghdup38mIB4+CDD7afsvILIYyIZ881h585Z07nHjhwoC12xJd/zrtoM9LTfS880X4WSriXlG4EefJ64YUXLAJP3TbccMO85tHnIiACIiACEwgBCeoJpKFVTREQAREQgcoJcHI1YpGoKFFgxOxcc80V1lhjDTvYqpQIJrrKffzMU96FCGVPb5qgSxOHfJ/nk3LOIVuIRE7JpjykNm+99dZ2mjbv58C0LEFN1JZ/igj+aaed1sR7UlAjVPl5LsQ2wpjLn0d52NtNqvTDDz/cdFgZZUf0X3zxxSb6SbXO2oeOGI8j1KRnc7o5p52T1u4XkWmi/JQv+SzKQXvBCBHNqecutA888ECL5PNTXJwanrxefvllqx914/eydYmACIiACIiAzXX/FjklRaxEQAREQAREYAIlgIhDOH/++ed2iJWnOxOl5JAq31OdJUa5n7Rwfqqp1JTL/W3atAkHHXRQqqBz/Ajl+OAyj/QiVtn/69FhTtzmJ7Smn356i6inCUx/pperiKDmnuQCAv//5ZdfmlBdaqmlwjHHHPMfwU3EmMPD7rvvviaxzX3rrbeeMUTIIrqzyuDv9H+zh5pFBERwfChZVl38PqLStCMC2U8957NNN93UDpZ77LHHLBU8ebEHnkyAo446Kqy77roTaG9QtUVABERABJIEJKhlEyIgAiIgAiKQQcBPp+bEan4/mbRoF7MnnniipSvzc1Sc+m2r1BNN9J8n8QxSszmsq9Tlgo+fxEJYZwnL/fbbz37SqVu3biZsEcqkehM1vfXWWwO/i83fKdfSSy9tEWA/kKyoYC7XIHgfEW4iuO3bt7eocbIO66+/fvjoo49MyHp0m6g9Apx071tuuaWsk7/LOZTMRTaZBeyFX3HFFe23sv3vpKGzaEJ2wNChQ1N//oxT0jkZnH3gXbt2LReRvi8CIiACItCgBCSoG7RhVS0REAEREIHmE0BwcfozUVQO9+KEZwQvgpC9tvyNqOWAAQMyf0qJZ7jwzRPU/nkp4duzZ8/w4osv2unepJ+zr7hv3762l5gTx4nyjh07NgwaNCiQxnzWWWeFPffc0w7pqpagptykb3Pw2KhRoyyFu0OHDk3Vpf5Efzldm+g1iwHsgWaB4vTTTzchzqFq5Zz6XY6gpiBkCvCzYiw48PvVMKMM7I/n3ezTpn2XW2651EURhDS2wG9okyquSwREQAREQARsMV0p3zIEERABERABEUgngDA95ZRTwocffmhRS8QYJzwjEPkbYpWL3y/m0K1qX7z36aefNmHI+0n/JiLMgWOIfj+Ii5+oGjx4sJ3czd8QrHPMMUfVBLVH10lr5/AwUtyJOscXgnbEiBFhyJAhVi6EP5FiUqzh2r1790Ll86jyyJEj7XeoWURI2/OcbAveSbkQ/G3btrV/iKLTrhw0x/7ttIPMWIQg+k5mAIsWxx9/vN2nSwREQAREQAQkqGUDIiACIiACIlCCQLznGWGV3AOd/Fs1I8BezORe4rj4RIm9DHFZyt0jXYlReLmIhnNgG9Hx+Ker/PP4oLK09xRlSBo9e69J4SZrIO++UnurzSHKSNfnM/bKk4Vw/vnn2ynkee+qhJ/uEQEREAERqE8CilDXZ7up1CIgAiIgAq1EwFO2S4moIindLVncpLD3Z2cJ/KJp55WW0cUy93OieP/+/UOvXr1srzeiOq28XtZKFyXidxYpdx6zLEHN6eWc7E2qPaem8z0J6iLE9R0REAERmDAISFBPGO2sWoqACIiACIhAqxBAuLK/mUPbevToYb/vTFp6PV3UgUPk2KtOVJrU9N69e5c8LK6e6qeyioAIiIAItBwBCeqWY6kniYAIiIAIiMAET8DTzr/66qvw+OOPh44dO5ogracLQf3DDz/Y6eldunSx389WZLqeWlBlFQEREIHWIyBB3Xqs9SYREAEREAERaHgCcWp1ct90vVQ+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0UXnnllfDXX3+l3jnppJOGTp06hemmm67MJ0+4X//zzz/DRBNNFNq0aVN1CH///Xd49dVXw5gxY8Z517TTThsWW2wx+1upzyeZZJKql1EvEAEREIFGJvDcc8+FRx55JDAer7LKKmH55Zdv5Oq2et3y/JSOHTuG+eabL3fO/eWXX8Ltt98ehg0bFtq3bx/++eefsMwyy4RevXpZ21144YVh1113NX/nm2++Ca+99lrJuvLO2Wef3eb71riyOMwzzzxhrrnmCm+++Wb48ssvxynKFFNMEZZaaqkw+eSTW32x02uvvTYsuOCC4euvvw7/+9//woorrhguvvjisM8++4SpppoqvPTSS2Hs2LGpPoV8htZoab2jCAEJ6iKU9J1WI4CQZpC+9957w9Zbbx1OPPFEm1D8ev3118Ppp58eFllkkXDwwQeHDh06tFrZ6u1FsGQiGjBgQDjyyCNtoqr29e+//4Yff/wxfPTRR2G33XYLk002WbjkkkvCHHPMEaacckp7/W+//RY+/vhja9c//vgjXHrppWHeeee1z1vLEag2Bz1fBERABMYXgZ9//jk8/vjjYeeddw6nnnpq2HbbbcdXURryvaX8FD676667wmWXXRb69OkTNttss/8Ia+bJp556Khx00EFhu+22s3/atm1rrL744gtrM+ZO5u/rrrsuTD/99DZX4hvx//vuu28YPHhwWGuttcbxjY4//vgw//zzh+OOO65VfKMkBwQw/sY000xj8zlz/eeffx769u0b3nnnnXD11VeHJZZYwsQ0c/31118fnnzyyXDyySdb/eHy0EMPmd+HUKauLCb88MMP4f333w+9e/cOCHLENoKd98hnaMguVpeVkqCuy2Zr/EI/8cQTYaWVVrKVy6QzwKonYnvllVcOp5xySpNQa3wqxWr4+++/m4hl9ZvJ5pBDDjHnqjUEtZfw22+/bWo3dwji0rMqjxPBSnTa58Vqqm+JgAiIgAikEXj77bfDlltuaaJNgro6NlLKT2Fe23PPPS3KjL8SCz+isiwoH3300f/5zEX1LrvsYpl6yfmR/yeCnTanjxw5Mmy11VahR48eAXGNcG2Nyzkce+yx4YgjjhjnlYjq/fffPzz99NPhxhtvDAsttJB9jn0itM8555ymv/F3RDV1xPeL657nU7RGPfUOEShFQIJa9lGTBEpNVL/++qut0LIKfMcdd4Sll166JutQC4VyjrUkqD/99NMwcOBAW6GfZZZZJKhrwVBUBhEQgYYiIEFd/eYs5ac4f1Kwr7nmmqZtasx/LCaT4nzmmWdmBgRuvfVWi8SWI6iJYO+9997hjTfeCDfccINFq1vjqkRQ33///RYQIdI+44wzjlNMMtzIqjvjjDMsOs8lQd0aLal3NIeABHVz6OneqhEoNVH5iudFF13U6pHXqlW4Sg+uNUHNivt5551niyCsoHMpQl2lxtdjRUAEJlgCEtTVb/pSfsp7771n0WJSlmPRSCo40WeytDbYYIPMQn7wwQcmKs8666wmUenzZVaE+vvvvzexzr95J2nRrXFVIqgfffRR40MkevXVVx+nmARN2NpHCrmflyNB3RotqXc0h4AEdXPo6d6qESg1UXE4B5MG4ow9ORx4xYosq7NcE088se3JZVBmPxIHX3ARDWVVmM9Jhyb9iBQp9mHz/Y033ti+x6FZfgAG+3U4TIv9QBwI8t1339l3Zp11VtvLw0oqh4dwUQ72Cr/77rtN93OIWufOnZsOHHnmmWcsMkvZSc2mHnPPPbfd/9VXX9m9HCLGxWEcvJvv+kFtlJ3nFd07XmuCesSIEVbPNddc09LW3EHwVWj+n/1SsIYD+6pgz9+cS9yOH374YRg9erQ9h/1UXOzhps3Zg0V7wznZTosuumigbbgfO2C/GvsOKddyyy1nNuJXlq1QNp6L45N1cRAcB8Xcd999ZoscPLPuuuvavjHeRxnXXnvtMNtsszU9gpS3t956K9x55532ObaIbS688MJNaYPUuYjtEaH45JNPyuob2NuoUaNs71vy8v7g+/2SnydtmDaBLc+M2wWb5+Ak7J20xJ49e1q/w2niu6uuuqq1XZwmSTvec8891mfhOvPMM1tKa1yWmAvvph2T9sB9MOY5RHF4xwwzzBDWWGONsPjii9texbRDcOK68gzOcaC8t912m/HlvzkAqlu3bk2pljEPykKZsCcu+rbbLP/PQiEMGLfg3K5dO7MRH4sYX9xuS7EoahukXtLGlNsvxi/6RVZ/gRuHDNFuPu75vdQPe2NsTLvSxjf6Bn3Qx+60Psvfpp56avsOXBj//DwG3kNff+yxx8LDDz9stoBtkOJM1KvIQU48j/Enr89ldvLoA8rCGM9ZH3Bcf/31w4svvmhj/AILLJD6iLi98upaqgzYBCKFuRAO/MNeVEQL9kq/YvzAVkhBAAAgAElEQVTp3r37OAKNZ2KTd999t40VzHEcKuV9i+eSDVakrzJGU3cOpaQu9CfeGV9xm9BG9CP6YB7/ImMt+3Op97PPPmt7cWkDnr355puHOeec04pBXZNzPIdk8XfmHfcXsGWiy6WuUn4KYz77p0mB7tevn/HwCPLLL78cbrrpJhvTsy7GgyuuuMLmyXicyEr5pm8yPu64444W+U6mmSffkxwn6GPYaZb/UoRDOSnfjD3bb7+9HUTGnm/m3rhfJ98nQV1kBNJ3xicBCerxSV/vziSQNVExyTBZMPmz96ZLly72DCaTY445JnBfvBqMg4GTy/cRMlw4hOxtYrLzSQeRe8stt9jAjmPIs5iUmbxwRrgQdfvtt5/dxx4ldwK22GKLcOCBB9rkwOUp6ZT1/PPPN4eCyfqEE06wCWunnXYyp4/UrwMOOMDKQhm5mFy22WYb2+981FFH2Tt4L3uN+A7lLTXpJIHWkqCmbuwnI10fx8v39aVFqGHIQSWsUON0pbWj1xVHjNR/2oCLtkO4YwfuEPGduJ2wF4T0Aw88YGlnLFDgOJJiRvvTLrRRnq2QloejysIIEz5th6DCiaJ9Dz/8cDs8b6aZZgonnXSSpfBxaAsMEJLspWOP42mnnWb3cT3//PPmwPbv39++w5kB7Lcjou92wveSdcqyvXL6Bu/ea6+97PAX7BlbcyeQk2spQ95p8Wk27GXwdkF0YdekQsJjhx12sP6BU+f1pe1x6ukD9B844uTCjr9hN/Rb2i8W1Xn2QFk4DOfmm28OgwYNsv7t/ZN+jZNLZOjQQw81+2HRDrvAXhBF2BUikNRKHEj2B+Ks8wz+G5Ho9pPWp3k/HA477LBx2t3HMWyBBQbK4W3MGLHHHnsUZlHUNngn9eOdsYOf9l7sm/MYENK0FfbARaYQbRH3t6yBvYhtZPVZ+hnv4BBDzohgQYC/Ecmin2Kb2CtsGWfOPffcQJSQ/8d2KDe2g7BhDuFe6sM4RD8r0udKTdm0P7aMQMeeKRNjEnUmKlkqWphsr7S6lno378DmWJjDrugPsKIvI8j80Cf+xpyE3S+55JL2SAQU4xX3L7vssk0HQzFWnX322Tb+ltNXsW/48jzairHEr/gz5ttNNtmk8JiHjeWNtfRZWLJ4w3sZy2l/+il1RrxzMdYTGaW/EilebbXVmnwIPsNeivySSJqfwoIc78QuORSOOvpeZrd/3xudtfhUqq1dUA8fPtzaiwtxysIeCwXuT8SLwlnPK2ecKFUm58A8xRwYX/CAPQvP8R5qvsO8zuGlZFMw9uP3sMAMM18A8WdJUJdqAX1WCwQkqGuhFVSG/xDwAZpIlR9iwWTM5I7w4ECypLBEDHOfCzR3wi+44IKm1HAmMoQqp0zjWDCIEwFi8n/hhRfMCSFajZhGgOEIEbnySevKK6+01WafINPS6jwlnXt8jxRl4l6cV3dE+Zx9RAhAJnfEtk8aTCw4OdQBx4Y6V7JXvFYENYIVJxcHgJ8FyZscYYiTj0NI9KhUPWgDFkxwjriSdsDfku1EFIXFCdrH25fvEQXBwUbkrrfeerm2MnToUFtcQfwk247nXXXVVfYTIURqKBeOFrbgjpQ7mAhztwE/zIYIBz93gxDAFnBqcdKI0qXVib+l2V4ak7S+4d/D0Y0dH38mznrywJm0oSuNQ1a7UFfsH3ELI7/gQT/j79g9jjl9M2bnbcX9cRvm2YMf3INYIFrHxYE5nJiLINpwww1tgYYxwYU7p+46k88++8z+G8cP5xHRjyPv/Zn/jvcvpvEggoezzUJLch8l/49NMe4l7RZ7KcKi6LhEmWEa189FKgs68aGQWYuc3M/CSJGtG+XYRlodcMrpt/RNbJE+wiInvN1+6Cek1K6zzjrWV4i6M36m9Q3GXy4EGEIkr89lTdXOjOgwQp6IIn9jQY2IL7ZGxlHWVaSuWfcyPrCoRF1oB892SXsmYpEycWIyCyFkQTBuYofMi/4TRD7mIIb8cKsifZWx3W2KCDF1Zw51cYrww9ZYyERk+UGZRcY8FrWKjLUIZP7xPugLgohp76c+ViKc8QVg4RFh/paVgZNsA+8TsMNXYaGYRVIyyngO9YuFLWMWYwa2kLZ3ONNAog/SBDUfs4DL2EH7s3CU3Jec9uw0G6H8LAjRf0rt8Y6f5xxYzGHcji/8K/oqmRpJQe19j/GWX3Z58MEHzWZYfGLujBeQ83yGIuz0HRGoJgEJ6mrS1bMrJlBqT07WQ2MhRVSYKAYOMY6SH8rlExqTRSwOcKhwgBC7HhEjQoZjhLOCgGYFmP9POu/Jk1STjhvPJZrFJJqcoHyF2CMlscNJhJA6MTGT/lrJVa6gTvvdyLT3EoUhTTbrSk5+OMKUBaY4bXmTIwzZa83qNW2ZJ6hJ+cSJ5ioiqGkHJuzkBO/ZBZQRRxPRU8pWcAxJ3SUNPU0sINRYECCymVYuyuvRdxcvCAIcHd9q4HVCCCKmPIWyHNFUpG/wHjizoICz6xkd1RbUsZhze/J+waIWNkPkA45x/3HhRJZK7CjDpZQ9pLU9fRQbJTrKc4n0uNhOCk7SsHE6iWrRX7jHs1jgR3ppfFhi0i54F9ElFkfIWkj+RjB2T4QapzLZxl7nPBbl2EZcP8YZFjGIpLGQF58Qzd923313s+U4U6G1BDV2SB9hKwSLbfBB9CNiYzGPCOTviEfGZsZ0ypwmqInO0j6IrSJ9Lmu8I7ODzCWypnxfrO9nZb7wxb6s+5PtlaxrVro4z/M5DXv1rCb+nrWHGuHN4hGLB9gt5ea+5EngcWYGizvJfpDWVxHrvghFujVimvnL50wWPlnMw35Y0HZBXWTMo9xFxlrmaFLXSf8mm8bbnfmX/sYWFL/IIsCmWRBlXGW8975cZL7NWmTKOsXbxwK2/6SJy6wtCvF8W+qUb2yO+tAHWCTIq0vSRhjP6F/0KXyecgV1OSnfaXw9uk//ZUEgDkDk+QxF2kvfEYFqEpCgriZdPbtiAs0V1EQgmSyJBPLzWy6oS+15ShaWKBkRqyFDhlj0mMkFYRyngvmEhGPg6VesUpM+Seon97CHk6gKjjPCxqMAsdOz6aabmsD3SQNhxyRPpJwUcVK+K/m9xXIFdcUNlrgxnvwQZzjCpKz6qnne5IiDhUOPmCIToVQ9yCxgzy/iK09Q005EjInC+s9zxPu33fkipRfmRMLSfrotjVNW9M2/myWo3YbcBnx/L4KfCBvOKJFw7Cp2cMoRTfG7s/qGl5PFJSLpRBSIXJHFgcjyVPY8GyknCpnlpPsz6HeIZfoADi+LY7FDTFl8P7OXq5Q94FQjbmjfIhFVnplVRj5DZOL08RurCBrENocIxc6y1wVHn+/g9OJQsy8+GcHCoUSUUV/sMtnGjGmMJXksioxLnuET14/9o+xFpq09UyMWWvQP9gjzHcYx7IOFHvpfEZ7l2EZcB6LP3Mu4wPYK9pIzRjI+IAIQcthpfLHnHAHm421W9gb3FO1zabbPvQhEhAhbCdh/zAUXxCqLYL6dI6vv5NW11Njv2RUsxPi2o3huSf5slpeLvgRX9q4irn0BycuYFG5F+mqckUXfxVYQ/CxKexo7Z1RQzlhQl8u/1Fjre+opL9lmLLiRHcaiSVqGjS8i8hNWRGbLmWez/AlfmEXYkzXgi8++2INNeDZEbBP+W9MsKOJrcLEogR37uFdKUPN9xiPqkUy3T7O9eHzZaKONAtl82CxbBLiqKaixCzIB0hbmff85fcr7Tp7PkDcv6XMRqDYBCepqE9bzKyLQHEGNc8XhIkS1mNBjQR07E3lRAz80g0gdTgf3+kFaXqkioobJFacUgR2n7MZOj6eN+qTB6jpOGkKG/ZxE2+P0p6JQx7egJnWQg3lwCOKTPPMmR4QKKXEe0S5VDyK8RKPcISwSoeawHkR18qdF3OnGEWKVnIgFjmeerdAelQpqBCARSRxf0ldxynHu4janTp7S50KoiO35d51Jqb4R25RHWIjokNrs+zOrkfKdFqH2qBvON1wQmL6olXeGAAtgpPl65De2B0QWdaB+RU/BzRISCDnKhTD2PdPYKY5wmqD2bRxw9v3WCHz6uaeYMlYQWSLbAoGYbON4oaGUs1uObXj9WAjgoDi2WWD/Wb9h7FE9xAplZ+GxtVK+WYggAseYzgIdtlF0cSRLUPue+iJ9Lm3c9efSdr6NiO9hAyyOFLGztPaK68r4k3V2QdaclhWhjgU4cxIsGQdp7/hKpmFn9YO4r3oE2BcWsGHGTxZV4YPdkzHAu1xQV8I/a6z11HuyyTjQCxFdKsOGd1N3bJgMFezY91kXmWNLnfVCm7EwmdzOQlozYwb2xnfSBHyp+TFPUJP9Qmp8WrQ4WSe3EcpB+5C2zjjr8101BTX1YEEuuZBDGX2vOeOg22Wez1CkvfQdEagmAQnqatLVsysmUKmgZjUXcYKjR0QoKcSIDnFYCQ63p3J7Idn3hIPr6XW+v5VVUvaGsepLZCS+ijiurCyzzxMHPE7Z5Tm+Os6qMiuxaemhiPDYQSgH6vgW1JxmjUhkUSB2CPMmR1boSaP0BYxS9cBxxQnyPZRFBDVODXaAqI73pvsJ8kzynJbKhF7EVpojqHEsEAZEoUkfZvFlhRVWaMpm8P2M7C2DI2VmsQhHNm+7QSyo8/qG25ULJsqAUCQyjoNVrT3UaYKa9mYhi8gSe5rpP4i9ONrjzOm3vljDwgrOO33VM0mS9oDzzEINvLt27drUnXC8yWRh4SqOgqcJCW8TDkWL93WTlkpbYpM8i7Rwosm0aSyoeam3e5wenlxISo4vvLcIiyLjUhyhpswIK9+DmSXGXLBQb08pba2Ub28o2pPTjBGqbLlgz3IyfTatLbMENXvii/Y5P78gHoP9uZwT4RlIbh8sTMQiO2vszuId1zXrUDMyoNgaw2JRXgYL76fdWFDE/snuIFqMAIsXDT3qTp9jYQ/hkyWo477qh4yxh5kMK8QZKd9kipFxQRYOvOA9cOBA6xOV8M8S1L64wLjFwguX76FmXue97O32g9L4PtkW/D9p7xxiVyRV2tsxT1DzLBbv4gwF6g8TfknAz81I2kWlgjo+9K1IZpXbHQt6CHzmvVKZHFn2W8pf8+exkBP3U+yJ98d79/352ASL2fhxPj/n+Qzl+EX6rghUg4AEdTWo6pnNJlCpoEZssDruq8xpQowJjj3LpBS7CGPlnJQ5BvH4MA+PHrIvMinAqWRRxxUxzUo9gsidfz8gDRHgB7+kOQq+L4pyJU80zgPt+3M95T3v+y31eZy6nnb6b9rkyL4tnDsEA6lvOHG+xy7ZjqRD8w8OC4sNtJunjhUR1H4oF9ESItEu9kk1Y4JngQMHrBxbKRKhTtqn70slEosTSBSaQ2vi/ZD8jTRXHFJS8XBEOD2Ynz0pR1AX6RvOhXe6Y1ntPdSIufi3SN3hJHXT7Z3+QxvTVghsLpxHtlawCIGd+OnZ9BfSFmMBhv14SrLXEQGCrXnb41izoBLf68I3Kfo9dZO91n64kPdnImOIZPoeQgW7TApqryNtyInZtCfbCxD4RFx9+0La+FKERdFxKRb2cRuk3Z8VSWxNQU0fY5ELIejbaRBOLFzE22LS2jJLKKTtQc7qc2nZES5iSHv3DCTsgj7Lwk6R7JY03sm6lsrMYJwiM4KIuM8vaeKSqDf8ONST8YZ0eOZLhA79nbMguKg/C4osPHl/8wWgvL7K/bQNQgghyeIlLJjjyOjw6CMCjn5bCf+ssdbnayLlnv7uhxByFgbvZxGGNmH/PIsdjPcsvvlCIovm8bhQak70eYm5KE63dwYc0OWfMR6wOMkWHj+VnQO7fBErfo+XmZOuk1spsiLU2CGLBYyTvIPnxj+3lVYPtzvGPJ8HqyWoWayg7L6vm/8mY+ryyy+3/htH6ska4JAyDvPzOkhQt5R3pudUi4AEdbXI6rkVEWDCx0FF2DCgkvrMqjeHqCQP7/EXsALNIUQMvkwQ7Ln0vYoM2kwsTKA4tfxUCKduMvEwmRIBZdIaNmyY7U1M/i4kzjeOGiInPoyMd+PYEu1C5JDWjGBm/xzilQmdi0mKdHGcaqKuOM9+UimpqUwuRBtxlnAsiLwQPeAQGE7qxPGhfvw3qWMIewSI79dOg4yzj3hiAsOxJ8pA2i7ODTxx3Kt1+btJdcNJ42AaHDMi/EQnuCgbqfhMpFw4AAhKvuOH4+CQ9unTx/YQ85udyXZEiNDm/pvROATsX03aAU4UqWzJdkK40LacHEtaIu3HCjpRcU4qJSrtoi3PVmgfoqRE7bA12g7nFscsTh9E6FN37AEHgogvNotNEmHCBnCKiO4g4LAnnFLaHTY464h8OHKv1wlB4W3KHlOeSTQb22PBCIFWpG/QdtgnGRnYG32GyAXl4d042zjh2FFyv6rbU5oNUwYcxLgMtAsRN9oV55U+wd522gW7IELMu+LfW8cBpm8QOYcZ7UJ/JSOFvkU5KTuLZV4+IoU4tDizjAuUnTaBD22PCOZ3ev133hkP/AR/+jenIROhw57JtGAMYE8mz6c8vIu0WdqA6DSLQIgbnHP6Lv2Oeyk3fZZ29j5C3+CMBk5aRlATkeeZfjBS2vgCH8qXx6LIuAQLRCARfefmEcbk/UQaEWuILspAm9Fe2DwRYs56wDmmH2VFUmPb4N2ITQQdIoPFTcYpbyPsycvA99jfyUIJ4o9+RVu4bTBnsPDCgiMMGX/pS9zHYgkLlkQDOTsAO8a2sG/Kz1YU5oMifY5+m3XR3vQ37AeRxE9w0dcRn2kprfFz4nbOq2vW+xk3/CfkiLYSEcZumdewV0Q0bUgfpP2wMbdzFq6IVvNd5iLKj6BhPoyFTpG+Cmvuxd4Zq7BvDrpjTKWvIJpgwpzJXMb2AuYk7C9vzIN/3lhLfyYThwVRtnawCImgpwz0d8ZRbBzhjS2zqMavTzCesE2MMQffg7GXeYvxNz7zxPkn/RT6NuMQbe1+CqeH4zsw95N+zXt86wrPQbiSgQMP5i9snAw5ysv5FaSFUw/GZOpBn4etz+l839/FOEedaDv8HBZB8k4qL9d/SbO9PH+NfsD4Rz0Zc6k/9kc/oc8xtzNesL0Oe8Mfwu/jPnwoPmNehxH1w6eIfQbmwuSZGtXybfRcEcgjIEGdR0ifNywBnBDS5bhYBU3by8Skh8OIo1HkdymLwOKZTHw45Xm/6VvkeY30HdgggGFTaqL0tsMZJKW2yG9uZnHCCcNRQ7xnRYGK2EpeO8SRcxynUjZAvRDH1CvLNku9D/FBRAgxm4yc5JWzNT+P00hZjKId8toeBwsRFrc7bBGz/tvZyTpgVzi0MI1PQvZDgPLeWYqJl6c5/dnLgV3k7RGPy5LGojXbryXfldVGRd/R3HG1uX3O72ccYXEF0Vhk/3TR+hX5XjxOIXY8gwURmTfn5I1xlfTVImX27zSXf/wuH9NZtGLBanxdlINFKw567NSpkwnj5MV32BrAwifl5Xst5WuMr3oXeS9ReuZ4xnEWt8lQ8z32LFLKNypCUd+pJQIS1LXUGirLeCfgTgUDPY4tEUtWcklZ0yUCzSGQdcp3c55Z6l6iwmQ8sF+vVq+sfZnllBchRUSMQ6r8973T7mdfHqKaKGg5orWcsui7zSPQCG1U7v7p5hHLvjtrX3al72uJvlrpu3WfCIiACNQ6AQnqWm8hla9VCZDiSXo3KVOkFfJ7p6THkWKrSwSaQwBBTeqx77ltzrOK3Js84KrIPa39HZx0InnshU5utyhaFjIaSCkkRZMIb9aVPEG76PP1vdYj0Aht5AdfkvJfZP90tehWQ1A3t69Wq656rgiIgAiMbwIS1OO7BfT+miJA+hV7LkkpHTNmjB3wEp8EXFOFVWHqggD7vdm/x5527Iq9yOwhy9tb2dzKkUJJCh0pj+X8tmpz31vkflKv2TPJvkUizOyHZf9rJenpRetJ9gkp0uwtbM4WgSL103cqI1DPbUTfZt8y50OQbk2/44wHDvYqtdBTGanSd7H3lp9PYt8q2RidO3e2szdIry33asm+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P3338NLL70Uxo4dm1viKaaYIiy11FJh8sknz/2uvjAugV9++SU88cQT4dtvvw2bbrppmGyyyYRIBERABERABERABERABESglQlIULcy8EZ/3T///BN++OGH8P7774c777wz7LXXXmHiiSe2aiMC+/fvH55//vlw0UUXha5du4Ypp5yy6fNGZ9Oc+v3777/hk08+Cbfeemu47bbbwiOPPBJWXnnlcMopp4Tll1++OY/WvSIgAiIgAiIgAiIgAiIgAhUSkKCuEJxuK02AyCnib9ddd2364m+//Rb233//8PTTT4cbb7wxLLTQQsJYgADcTj/99HDFFVeE9dZbL/To0SMsvvjiYZZZZtFiRAF++ooIiIAIiIAIiIAIiIAIVIuABHW1yE7gz/36669NUO++++4S1M20heuuuy7ce++9Fo1GROsSAREQAREQAREQAREQARGoDQIS1LXRDg1XirfffjvcfffdFpH2SxHq8pv5+++/DwcccEA45JBDFNEvH5/uEAEREAEREAEREAEREIGqEpCgrireCffhCOrXXnvNDswqIqgR26+++mr49ddfA4eVtWvXLvz8889Nh5tNO+20YdFFFw2TTjppYD/xl19+Gd59993w999/jwOZ/drzzz9/mHXWWVsc/ldffWXv/PPPP+3ZlJN3ffTRR+Gnn36yv00yySRhwQUXDEOHDg0dOnQIo0ePtu/xOWVdffXVw3LLLdeUqs2e82eeeSY89dRT4a+//goc6rbddtuFueee2543cuRI24u+zz772DNJpYcL6fKkf7dt29buueuuu6xsHPDWs2dPY8l3eeaqq65qZZpooomamPAZe7EpF/+9yiqrhG7dujUdEPfdd99Z+1E+mHbu3Nn2u7/xxhv/qesMM8xg7xszZow9H/a8j3sfe+yx8PDDD1s527RpE7bddtsw44wzhiTLqaaaKsw333zhww8//M/zqR+Mva2nnnpq40N9/fA77IIytiOizW0AACAASURBVG/f3srAQgRl9baKjWGOOeawd7X0xbtef/1144AdkJbv5fF3ffPNN8aVCw6LLLKI8eV8ARag2CcP+3nmmSdsueWWxo3nvvzyy/Yd54vdvffee+GLL74wzlxkL8D9448/Dh988IH9jfuxFVjFNkr9saO0+/PK09Lc/Hn0FW9n+NHOlJn+4/YHi7feests1vsgB/L9+OOPoWPHjmGBBRYYZxsEmTI33HCDMYRr9+7d7ewBP9eBZ/AdskDgxjjTpUuXsOaaa9rz8w5YnHnmmcP0009feFzg+y19xTaV9Wz4UU7YMZ7Al76z8cYbh4UXXrhpbIjbgGf5uMu5GG639DVsKh734DnvvPPa+J1lU0XaoiXZjBo1ytrUL/oUfZ96YAveP5Zccsnwxx9/WP9j/KEO1I9xlP7DhR2ScUXd6NPrrrtuePLJJ60PwXLttdcOs802W9O7mKNKsU7aMfzmnHNOG9fefPNNm9+4mEOw6VdeeaXkQZ/YFWOJ23OazfPOovME83E81hdt37R+xLgfzw9pbYydUQfOXikyvybnhCw7xWfABny84N3YADYczymxf9GSNljkWeXYAv2Y69lnnw0PPfSQ1YN5ffPNNzf74Uq2nfskWfN0kTJW+p28eZh+yHkwzO0+LmN39EHqusIKK5hPUi4j7JU2HzZsmJ3pw9izzDLL2Ha5+BBc91Ho29NNN531bcZE+mGRcZVxgu+5fcX9uFJmuq9+CUhQ12/b1XTJ/QTqDTbYoKmceRFqnJDTTjvNHBmcPBySLbbYIuy5555hjz32sImDgYtoLQPwCSecYE40F4ecMZkPHjw4zD777FVjw8C8zTbbhP/973/hqKOOsjJR7mOOOSaMGDGi6f3HHXecCch+/fo1DeCI46222srS4Pv27WuTBnVg8N5pp53s+59++qlFpKkzIheOOMA4WYcffnhYdtll7X1MphdffHE4++yzTZgxaVxzzTVhwIABYYcddrDnIki4j33sCHIEGuVlkjv22GMte4BJGKHGfyOyeDfl8In5+uuvt/dfcskl5pB7XSkXrHk3f7vwwgttbzwcqA9Cnn3fOIbHH3+8iXH48L1zzz3XnKeiLCmL28KBBx4Ytt9+eysf/Pbdd19zIM4//3ybDPnvE088MTz33HPGBmeUOt9///1h7733tr37nCxfrQsWZ555pnG89NJLQ+/evcdxsv2zW265JWyyySb2GWL3iCOOsHvS2hdWTPzUiUP9qJ8fRPfoo4+aneCUsCDChQg86KCD7Lss4DDJp7Ub3/X7EROIhKLlqRa/ZDtjR9gZLLFBP3fh6quvtrHipptusrECm6Z/IK6xN4QQts+hiCeddJItYmHnMIbT1ltvbXbh3zn66KONI5xuvvlmW9hg8Qd7PvTQQ21M4Z1nnHGG2RB2RbkQYPS5cmy5pdnRF+lbBx98sI2L9AmcaGwNfoyX1AVHEkGFXfDfPjbAi7r7ldbX4MEYzLiEeGSMKMemirRFS3PheQg0xtqZZprJxh3sgvoxHjJ+M47jrMMAR5qxAWbYzOeff27bbLiHv7FQxt8Zd2lzOMORvkd/wx69D3LwZhHWSTumzMOHDzdbP/nkk23BFtFx5JFHFrLDUpwZ/1l4KjpPVNK+af2I+Yf5hoXixRZbrGnMefzxx8OKK65ocxmLxdSXBYoi82vWnJBmp3w3jXOaf1ENGyz6zCK2wJh1++2324I0cwtjO30fvoMGDWpaVCk1T7OghP2671S0fOV8r+g8THuzWIT/w4LwBRdcYEKasZrxjAUDH8+z2jHZX2BEgIL5n/6KP8L8yXiNj4KdeZ/GR2ER0fs54hg2zBMwLjKuMoaktV05vPTdxiAgQd0Y7VhztWDwwvldeumlm8qWJ6j5Ik4gq4jcS5QbJwBnBYeQC+dxpZVWCtdee23T3/g7YhpHgX8j/Kp1IegpC4MoIogLJ4YJgVVufz8RAlZX55prrqai4Mwgpok6MJAjqq688kobjOPJDfGHI08dEdjUl3fhAOIoc+E48zciK0w4OHa8m/sQBERH/WL1FWHP31mlda6wRSxw8U7+m3LjxMXXiy++GB544AFzphHpLBbQDryPVV0mNByZHXfcsWnx4L777gv77befPc/LgujfZZddwjrrrGPOQBpL3hs/39syzRZwZFk84HnYDaLdv0dmhLeP240L6mofhgcXnEQc4csuu8wYceGgn3rqqcYS5wcb8j6Bw5/XvjyDZ+J0bLbZZiYkvT/gnPI8BMTll19ugiG53z6Na/L+csvT0v0srZ2JtiOAycjwNoUxLOPDDcm4YJECFjjuffr0sagh9fZ+Q8QCYUWfw6lKfgdhjuOPYESgY2M4VzhpyXd+9tln9n4EG2KryLjQ0rx87CPqhpjz9vOxlD5B3+bCQaQP0zdZkPExhH7JeEQmAFeyDVgsYCGMhax4PEvrq+4IY6Nuk4x7eW1RTeceG2d8RuyxoMnia6dOnZoWEXwcYkHROfjiJ30p/hUFbAknG1vwLChfRGOcZczGgefzIqxjmyK7BCFOeZknaDtvjzvuuCPXDhl/GXNL2Tyci84TzWnfuB/BlLkZgUQmUnLMIfrPeAgv5rOi/agcO032XV/wZXEp6UtUo48WeWYRW/A2QVT7XA0/5jYyFHw+T7adz9PMH4ylvmhepFyVfKecedi/S/vHZ+74uE95GWOTY3BWf2GcYxGHYE68oO2c8El5HuNi0kdhPGeMwFcig6fIuErWU9p8VAk33VPfBCSo67v9arL0OGrnnHOOieE49bqIoD7vvPMsQo3jluZc49wx6BIhQkj6xDC+BDURWJxzUgFJ980S9B5pQ0QTyUDsMAniYLgY9Mb0lXMiSwittdZaK3XSjyNmiMSsQd2fR7QfkUD7sCpM1M1TUHFySBvDcYsXQbxM77zzjq3iImh4L98nasiCABMb93pKOU4RjgqpWzEP/zvpejhZON9J56mooGYRg8g572AxwRliYzhuOHQetR4fgpqVdcQ0ZVljjTUMI1Fg6ozdUjYEMI474hgx7YtGzjzZvv53IvN8n+eywMGCC+IFh+HBBx+0RRXsKnkVEdSVlKclB6Fkn6c9cXhpa/oN/Z4raessViCY6C/YHjbPOILojrm+8MILtg0FZ5Q2Sn4HccSzGFeIapCqisOU9k6iKwhuPod9bMtFx4WWYEfUhYUn2KQJajIgEI043PBlscHFGjZBm9OXfXtC3AbcQ0QWm0pLV49tivuJrDIO4By7oIZ5XltU86f/aFMybcgu2HnnnS2rhj7n4xWfM3bTZ0hbdxHL/EXkL86ySutDfN8zPVycsUhRhLXbMf9GTBMhI/IdCx7mliJ2iA2woFTK5uFcdJ6AT6XtG/cjuHo/IYMkKaiZFxA3ZEkwNxTtR+XYaVKsIpjwJbDteMG+Jfpjpc8oYgs8m7GFBewllljC7MT7PJyJyMI4nkez5ulKy1nkvnLm4TQ/j3d4Bhp1ZUGGlPUijLAlfCYff7y8HrVnix1zM/NJ0keh3LyP7SH0xyLjaqk+VYSVvtM4BCSoG6cta6YmOKQMgKz++eBO4fIENRMrQpxoAgNZ1kDLcxgU2ZtL5AknGqeQPXOtGaFmNRgHkj3KTNAetY0j5DizOFsM0ogpojzs62IVlZVXBuM4ghY7czj+TJobbrihRZXcsfeGpq69evVqmjiyHCWPwBA5ceGJM4FgQyjzXMTBWWedlfpzZu6QkkZO1J12wfHjd8T5N5M6UR93uKknEVJPU0f0xReRfJx6j+pNM800lpXgF8KTqFbclrEtbLTRRk1RWtK3uOJFCRYvSHsmEoyDhgONE0J0sjV+ro1ywxobZZ8eCxG+oELqMTbgghoBzH7dIu3rfDwjAgFFnyHtmcUSRBL7OrHJOIXX78POWNBh9d73hhLR5u/ufFRSnpYceLydWWwgswHbRZwQNabfuAiCMYtDpHSzoML3sCMfO7weLDzQP5MXaYWcnB/3n7x6lIpCxNkWRcaFvHdV+nmaoI4dSsbJq666yqLRLMiQakvKc9x/vA2IZrLohhhCpDEOJa9YcCFK6WcsovoiD+1YpC1wlqt5uYPPeEzUOXnGBmMWiyyM4fQdxAl180ySuA+ljfPJiBxjZhHW2BSCDhtlAYd5wqPcWTyy7LAo53LmiSLtm5yH8toxKajj75fTj8qx07jOcMZ3IKMD8V5LgrqILfi+X+rEAhBnPrCwzeJXnJVF27GQ5PM0Ns087RlTee3U3M+LzsNZfh7v9znL5+0i/QWxjF+QzNSLnwcH5obYJypV31LjKvfF8xH+KPv2yS5kPoJ/fH5Nc7nq/tolIEFdu21TtyUj9RLn1iNzXpE8Qc2KJAMdacGIsFIDLY4bkWomFCJ+pNu1Zso3e7+YwBCRTMxZkYu4EdmrQwoSe1Vx5BFWcZqhfzdOyebZOKc4e0RM4iuZVpjlKCHq2JeGmGMFm4UHBnr2DPqeaZycrJRoHGpEGBFAItHsMWKPEmn9TBSIHfZV+rO8ndlfWmqBo5KUb/Z6Yyc4oEyGfop8MsrvqacsXGBTiNDWSvnGiWGFGxsmUodTTpkpEyKFdnRB7c5lkfal7d3uSetEqLNYw2IEixAsjOAkIGziBY5SYiDp3JZbnpYepNL6PBE6+jr9gPZmASfN1knFZY89C0MstKVtDYnL65EM0ifjKGS5Qobvuy1XMi60JMMsx88XxejD8YIL4xaOX5qghjn9ns9YiLniiiua9mgmbYrFDfZm8n0WkmJBnbVNpyXrnfcs+g1ig77B+EsWg0eBk32KxSa3Q++neYLao/AIIhaSGQOKsMaOif4jGFi8gDljhO/pTKtX1jhflHPReYLFcJ/XSrVvuf2oiKAu0o+8jYrYqdeZsYGzKFiIY/EiuaUsz46q+XkRW/BUdXws74/e55kTkoKatmGe5jvM0/GcX826+LOLzMNZfp5ntDGeUAeyFoswSvpFcT2xZ8Z7RDdZcnCJs3OymBQR1MktSCySw5wsiLTFyNbgr3e0LgEJ6tbl3fBvI/Lpezg9ClZUUHMvAyfRTRzirIHWJxVEnQsHBtHWFNQ4+Tj3iOJkahwRatIwiS57aiUMYqFJdJj0doReckDH4WDlnO8QheQdiKb4J8hwkFlIQOz6HuxSjhZOJKvYDOxMurDj+x6pYeLFGcSxI1q52mqr2WIFohjxT8qmC+bk4kEsuP2wJyYs9qomI8Iw4PlEgZJpsqWcVrcFbApHFfGYJx54P7bIwkepBYOW7pRM2OxvRvCT8g1jbIKMA8pM2w4cONBSvsnmKNW+OH8IIFa9ibbj2HK6t9t90jlNEwflCOpyytPS3HheVp/H5u65555xHKukA+Oilv2xiBoWr7AzmMURArY7EK1BUGGvRPfpW/F3OJ2evhfvQy8Soc4bF6rBLH5mVp9gvzd2R4aJZ8T4Hmo/9MqzF1iAi4WGO8UI7+RCDc+irzM+MB6xkJq0SbepUm3hqfzV4MN8Qbo3ZaQuLC4yhvhYRZ1wruOIlm99QLSQhYPYZStM1sKpR86I+PPdoqxhHtuxZ5+UEj5ZdliUc5F5wg9MLNK+vte1aD8qIqiL9KPkWFHKTr19WOhhgQjxWWrBvhp2mPfMZLuk2YLbJXOx7zf2vcH0IeyO8zsY+4rM03llas7nvoiXNw9ntQP9DkHKljIWmPycmLz+wqIZC/8ED9IOxaVOjAecC0F2ly+Ae12ZR5gjONAz6bvy/8nFe/6W1qdYsGGsIRsvPqOiOUx1b20TkKCu7fapq9LhuDBIEZn2n/BIc/YQmy60EAAcpsKBQ6TGIOCYmLOc66xIS2sLak7HZmD1RYPk5MXCAGml8eFg7OtlokMccS91JYLJCa4+eMOQKCPiCQeVKAEDPrxw/NzBx7mFG8/jEA0f1BHFpAz68zzVkTQxJiX2jRKdYU+en9Lt78R5ZA+1Rz1xDBGEOGq8m9RprmRdaRMWBaiTH0Lmwg5h7geKcC+pdkyU7GGsJELNfR5dyhIPaQK/NQU1HHC+yS4gDROngLYkK8BPg8ahR1C7PWe1L4tLLILEdk87cS9XmnPqByohEsn2cKFYZA910fJUa2BKc66wE+pBNog7M2kODOnu2AcOF44M/YboAAtJ/jN0ON0sZLGXljRjvgNPvuM/e4QzzyIVB2nFC2JFBHXeuFAtbnmOn2epeBYDNsEYgm2y2EOKJPUjwk8mTTJyl7aw5mMBohCOPuYnbdJtqlRb+NjS0nx8TqJtEaleFpxtxknGZ2wKG/AT430822233SyahWDBfuhznoIa19fP9SADCKEDV+yvCGsyq5ILQ7yTcTxr60aWHRbl7OKy1DwRz2tF27doPyoiqIv0o7SxIstO0+qcdj/zLvvmOYgTXyZ5CF9L22f8vLR2TdqCZ0Jgv/5rFz7eczgncwxbnRj70+ZpttT5mJfmo7Vk/YrOw94O8dxOOfAlOKnbF8WzhGuSkQdcyMSLfTQ40acZ/zmc1X0UfE+fJ+lDjAP4Pj7H8t5KI9TUiTLgp41P22rJdtWzsglIUMs6mk2AgQJxxoTAyYgM7Ai35MW+WCZnBlBWEEnrInKK0OPf7G/D0cVxZnUWZwNHb/311zfhiVPDhIC4Q3yTKsfPnBBtZRWU32YkGsX3qzER4pQSJeNnizgEjMNjcMgYqBn4qRf7J6k/zrqLUKJCrFYSyYEL5eb0SC4OT2JvMhFooppDhgyx+pM66c48YpjIB3uA+TuMmWyIsCBY432lPJtnwQVGTEaIchw9ThfngjMHnpFuzio30WlEPhMgkwy/B4lzyMSDsGDCwbng0CEid8m6IvLhjxNIVJ5nE+FgAYG2xVmmfYlMUydO5sbpLMqSdOmkLZBSzfNwLLgQ2exHx77giQNNFJj9yaSi4pwi+nGWmOSq4UzQD2gX7INoAanxrK4fdthhxoR2wonFprF/0g75DVz+Xqp9EZSUHcebNHLsinrx29T0OSZsHCiiEzyPdkSIY3NEauGNbcbthrNP+6Tdn1eeau0Hi/s8ZWavPGXEAWT/NHXB0aefk0bP4gz9nc/YM0/KNwxoXz9UjJ8uYrGC5/lPzLAQ5RFRnC8ikxx6hjNKZgwLSjhevnhFudhrjg3xDsrBoiF7F2mPcsaFaoxL2D+2BwOiM0RD6POMT4wDREioO44nNsRYyoKPn/rP9+FBBgX9JtnXGEewH+pN9MtP46UPl2NTeW3R7IkoegDRd+YFThvHfuj3LA5y8TcWLcnAgRHzEAwYZ7AnolPwpH48A+eb/kX03QU1/Y+xF14woN9hM4xvOOV5rImctWvXzuwY2/Mxk/ECe2Vhw8dt7NV/ArGUHVI35oo8zp42W2qeYBEhOdaXGjP85+ZK9SP6CWd2IFgYz7Aj/6ky5sty+lHanJBmp4yDjJ9JzrBKs3P+zmIn8ybzH+N0tS9szce0PFsgWwx+zMtkmrEYxqItdkPUFVtlMYxxs+g8Hf8uc0vUFdth8azoPOyCmrLj4zEO0e9YGKDP0rfKYUR/oe/Qhozd+JRkUbAtim1fPM8v9jrTp/llE/wcxjf6NIvYjJl54yrzR3I+wo9jcZe/Uxb8URjzrNa2rZZoTz2jOAEJ6uKs9M0MAkxYDPSIKFbmk6neydsYhHBMEUE4NzimDMKkYcYRoUYAzj4g6sbgjFOU9XMVrIAilEt9B2eJA5p4Fs5dUtjEK9wITt7L8+KD4WKmHETGgUSl3tkSbVCkbi3xnnp/Bk4pi05cae3b2vWrtfJUWn/vNyxmIWLSriLfqfT9tXRf3hhS7bLWMmfGKYRaqTEzjvoxX5Uas8cn61Kcy50nyrGJWm7fcupBJJgIp2fLlXNva3wXH4r5vdSY1hrlaIl3xJkCBAnwcVqqXkXtsTV9lFq3rZZo0wn1GRLUE2rLt2C92dNJ9IbVt3IEMRFbUruSp1e3YNEmqEeVSkmdoECosiIgAiJQBQJFDp+swmtb9JGaJ/Jxkg1GpDLtJyTz79Y3yiFQa3vZyyl7Jd+VbVVCrT7ukaCuj3aq6VKS8ky6IWmV5VxaqSuHVv53cZRIJ/a9gPl36BsiIAIiIAJFCSCo2RLg508Uva+Wvqd5onRrkCVEyjIp/GQK6aouARfU/fr1a9oXXt03jr+ny7bGH/vWeLMEdWtQbvB3IIw5aIqfTirnYj+Yn0hZzn367rgESJFibyR7hUldYq80e5b90BLxEgEREAERqJwAB7WxR5VsLLbJsL+ebU71lF2leaJY+3OOCWejcE6KruoSYC/48OHDA780QHYjB7lyFgvntTTiJdtqxFb9/zpJUDd2+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VTgREQAREQAREQAREQAREQAREoEoEJKirBFaPFQEREAEREIEJkcC5554bHn300bDGGmuETp06hW7duuViGD16dBgxYkR49tlnw59//hlOOeWUMN100+Xepy+IgAiIgAiIwPgmIEE9vltA7xcBERABERCBBiJw3HHHhSeeeCJcd911Yfrpp/9Pzf7999/w+++/hymmmOI/n+Xd20CYVBUREAEREIEGISBB3SANqWqIgAiIgAiIQC0QKCWKv//++3DZZZeFUaNGhTPOOCNMOeWU4xRZgroWWlBlEAEREAERKIeABHU5tPRdERABERABERCBkgTSRPGrr74arr/++jDbbLOFBx54IMw888zhzDPPlKCWLYmACIiACNQ9AQnqum9CVUAEREAEREAEaodAqSjzb7/9Fvbff38rrAR17bSZSiICIiACIlA5AQnqytnpThEQAREQAREQgQQBCWqZhAiIgAiIwIREQIK6AVub01I/+uij8Pfff1vtpp122rDooouGH374Ibz22mv2t0knnTQsueSSoW3btuHbb78Nw4YNs8+//vrrsMwyy4QePXqEySef3E5bfeutt+w7XBNPPHGYc8457d/Jd8w///z2/LFjx2ZSJc3v559/Do888oiVb+WVV7ZnvfHGG+HXX38NnTt3DiussIK9269ffvkl3H333eHDDz+07yy00EKhZ8+eVvb4+ueff8Jjjz0Wbr31Vjsdtn379mHjjTcOc889t5X1gw8+yCxXmzZt7DTaTz/9tFBd4QlDL9snn3wSvvvuuzDPPPOELbfc8j9lgysH9Hz88cfWHl26dAlrrrmmleell17KZcbBPu+++661B9dUU00VFltssf+kS5ZjzkSK4P7TTz/ZbfCcZJJJwo8//mj/T13Y3xi/l0OEaGd4+n3cs+CCC1oKJ4cNjRw5Mtxwww1hookmCjPMMIOd9Lv44ouHP/74o1BdF1lkEXt/OXZJufiHsmMHlIX2ueOOO+y9tC3lfvrpp82GsIlVV111nHbiPk4Yfuihh+xeyr/55pubvXPB/vXXXw9jxowxTtQJG4uvb775pqmPzTjjjPbON998s6x7qD/vpt/deeed9i76FLa88MIL22dFrr/++sv2qX7++ef/+TqsaLOHH37Y2pf+Rp8iLRfu3AsfvsP7krbibU77cg9MuGaddVa7Bzug/Pfcc4/9HS5bbLGFMYvLT/+58cYbzWY6dOgQ5p13Xqsntlikz/Iu+pTbImMJz6CNv/jiC7MFrllmmcXKxefJKznG8fkcc8xhNpA2jvL3rCvmxPewD8Y7HxPp+9gTdkn5+HzdddcNTz75pH0PrmuvvbalRXPRftTPL8o133zz2VjDWEv9eA/fZ+yiLtRxmmmmsXfyD2PbEkssEdi7HNdn6qmntn5A+3v5eBZjMOXy8RQboT14zrbbbhuw67xLgjqPkD4XAREQARFoJAIS1I3UmlFdcGZxYA888MCw/fbb2yeIvj322CPsueee5rThID311FPh7LPPDieddJI5VzhRgwcPNuFx8sknNwmOq6++Opx22mnhpptuMqeey9/B83guTt6RRx4ZDj300DD77LMH7uHQGRzmBRZYwJ6LKN5vv/3CK6+8EnbaaSdzdC+44AJz4nCuDz74YHMQjz/+eHs3J8Hy3zjZSy21lDn6lBWRwM+quKjm76effnpgMcH/jhM/YMCAcMABB5hQ4jvbbbedCYZtttnGfsrliCOOMEf08MMPt3Ij1ovUFVGAI8r9PH/ZZZc1EYEYu/jii40poo4LQbXXXnuFo48+Oqyyyir2vZtvvtnaAwf1mGOOyWVGPRDllPt///tfOOqoowoLq1ImTll4Pyfy0j44yzCn3RBdpGamvdfv42duuI/25m/skaRugwYNsvrTpieccIIt0GA3ReyDulZql26/L7/8srXNZ599Fnbffffw1VdfhQsvvND4s5CDrbzwwguBn/fxdrr99tvte7179zZRQt2OPfZYq4uLfOpImiptfumll9p3/Yo/u+WWW8Imm2xiH1Vyz/PPPx/uuuuu0L9/fxO72NCuu+5qfYE65F3cj81RPvo/CyOIzr333jt07NjRnkMdWUS75pprrJ/ssMMO1lYILX/fPvvsYwtE2HuarfA3uCLueAbPpp/xN1jSp/zd1AXb3Xrrre15X375pY1Fm222WdPfaHfYIchYGCvSZxHKSRuGDz/bBCsW4xCteVfRfp/3HJgwVrJAgc0nx0nsjwUIxjHGCrjtu+++1s4sNB500EF2yuIhhwAAIABJREFUv//U1Isvvhh69eplY/nOO+/c9Prhw4fbeIwtsxiR1k8Z2+jDhxxySFh66aWbyhLPCyw+8H4WA84//3wT0z6e0kbYCm1If6Bd4z6TxUKCOs9K9LkIiIAIiEAjEZCgbqTWjOry9ttvmyOMc4Zow9nCGcK5nmuuueybOLw46RtssME4wsAdbxywvn37mvNLdPXUU081cYzo5Eq+g/8n8oLYSLsHccP9PPO9996z8uFQI3j8IoqMw80/fA+RTvmJyuA4IvKIZm211Vbh8ssvD8svv7zdet9995lQJzJKFIyLd/E9BB6RGRd1CGqeiXOP6OK66qqrTLBzb5G6+j7AmWaaycQtkSUunGWeSVQURxRx2qdPH4sg4WTyPSJFCHsWNBDyONFFmOGEJ8vdEuab5vwiAhAi/fr1swWI5HsRXCyIEHHzn8bxdmExoXv37lY0FmbWWmstEw0bbrhhIfugzVigqdQusXUWaVicQSxQdjICnD/log0Qm0QzaSfEDJ8jqrEhIsveDxDTCEO/qC8LJ9gmpxX7b+WyyEMf4cAlRDj2Vek9vIO+gV1j425XCGDvB6XanrogTOP+6jaLLbrd8wzehSCln3jf4e8IWtqfv5O1whXbCvVG1MGB/oo9cyFkuY8+RSaHX9gHgpBxiOwY+g3RV0QcIp4oKf2AhQ4WaYYOHVq4zyZt2BfnsIPHH398nLbI4pbs9y4qWQi49tprzY6KXiy6MN4wVibHSX8GZUak8l4i+1y++AJ73skiJ2MItkz2xXnnnde0iAhfbLNr1652b1o/5e8sFDB+Yo9pZWH8YTFlnXXWadrTnDaeYnu77LKLfS9eSEpjIkFd1FL0PREQAREQgUYgIEHdCK2YUofYccLpIhKC0+zROG65//77TewkHU6PRD3zzDMWvSKts4jIJIWR9E8XU8l7PNWbzxHOseD3Kni0hOgt7ybVmTRbUpwRP1xeN6KHiC7EK04v6cvx754iIHgOqcsIIFKkiYinOZ4IP95FJL1IXREHRNYQBUlHO47MU2ciVQgt/x58EV8IECKqRZkh8FpLUFNuImNEyZK8iFpRR9qbtnHmiAic/FjEIUpoayLYOORF6krkFDFSqV1iD7QnQjSLmds4os3LS72wF9JjaRsXoNge0cTJJpvM7I/6kkWBmEbokNLOxQIEQg6BjkhMCupy7oEVdh6n9SNSsDsi48lU8+QQQMYBtoKw9+hsKUGdXCzjeR5ZJdOFhR8WyVwoUYYrr7zS0qhJi/c0bhf+2E7yN4g9gkrUmIgr5UOcxeKeRT5shkg3CxNF+2ws4GBzySWXWJlYlKhEUFMvFhIoM2OnL0wWnS4QvvR7Fi9LCeq032r2yHos4h988EETsUSkEdAsCGFjRJ89SydLUJNJw8XYliwLC2NsK2DsZFGJPsyiX9p46uMsAj9vUUeCuqil6HsiIAIiIAKNQECCuhFasYSgxjFFzBCFwGkmSugXgoC07mRkis+TES6cY5xq0kiJynLh/BIBQkCkRW/ShKm/O8vJTHs3IoWoIc4nzjgCh/J5FNAdSaI5aafGJvFkOZ7+vSJ1xcFlDzSRHF9AiO9HMODIk+Lu/x0LrCyzK8XMy83+SAQnDi6p7ET7iHjniaysd+b97mvMi0gtYoX9tdiNCwLaBOee+iaFVLl1Ldcu08Sgv7NUW1POuG18zyh/Z/GGqDaikQWpZEQXW2PBicwHthggAomqLrfccpYFkiaoy7nH96KzQEFWBqId8c8e2SI27v2TCCjilj5LFJg2860Osb2mMUzrV9gKaf2IOrZU0O4XXXRRU5SevkqaOMLaI8/JtoADIp06FY385vXZ2IZZ5GFxhKjvSiutVJGgxhbYOwwrxrZyBDX98pxzzrEMDhbpyhXU/v1NN920ye48o4KtMSziUTYi1myFKWLraePuRhttZOM3C4PMA1zYFnWnDRHbjPnYTXyRlcJCh2flpPVvCeoGdSxULREQAREQgVQCEtQNahjulJFOTVo3jhIpoFdccUXTftBkWmmMIpn+WiRqm0RZiaD2KAhiBYGCmKAOpKn63mivm4sWT80lAlckepfnnBepK0ISZx2hT6Q9vmKulI0sAFKJiabnXUUEdZyqjlNNSjl1j4VN3nuSbZ0WKUs66iuuuKLZDlkOCI3YacbJRnSycEO7+baCUuXIqmtz7TJ+Z6m2pk8gJNmmQFSaqNttt93W1EeyIroISrIeEBpEQFnYIbMCMckCFvaQFNTl3ON70dlzz+KF75mGN3tiiwpqONAe9H8i7JybQEp1Wsp3mqBmsYA9+ywSeISeMpDZQhvDh4UcRB3PjaP6nmHi6fCUxduC9OMdd9zRhCr8/CeUStlKXp91W0QAsp+bOjOGVCKozzrrrPDcc8/Z4iH1SMukKVVWxC9RbfYlM36VK6hJeSe6jYiP2bDQhD2QucP+esqFvVUiqHkuNsvCGAsc8c9Y8bxyF8eSPCSoyxmB9V0REAEREIF6JyBBXe8tmFH+pBPnewpxyBFeiCIiOaRr4izHYi/td0KLiMyWENREvXDSSblEQBMhROjEUXRPt2ZxgO8jEEiTJB3ShUvsZHIA2uqrr17Y8SxSV1K2iUQSKY6dXsQQEXsccpxfuLO/lIgc34tPOOZEctIwSUP3q1xBzX2INyLHvt+2XJMuGqEmxZs6UO84/dcj0uz7JLJFJNX3dVIW7IloPcLQ06b5e1Zdm2uXRQS12zhZFggV9vISqUMY+p5+X6ihjRB/bBsg7ZbFEQ6bQoiQ8k0klEgkEUWey3cHDhw4Tsp3Ofdw1gDP4LR73/ftqdR+8B+LY4hGBFvWRZSWuvAc6kV0m/YrKqhZZCFdnD7oB6wlbcUFO+LfDxuDJ+cbJBdW4jGJfgNLTq2mn8en+tNfiXzDvahYpFy8FyFK/yOLwxe9ykn5RsQiwlm0gFOpTJos7mSN0Fd8TC1XUNMvKEeyH/n5EiyoYXOcGRFHifMWHSivl4U0cdqM7Jq08R6WHD4Wb98o1ZclqMsddfV9ERABERCBRiIgQd1IrRnVJc2J8/RjnE4cbC7EKj/NggPpe/EQrLvttpsdgOOHERURmZUIakQM+/X8QCMivhxqhUNONJRyIZz9dHEEK1FoyodIQfQgbDhECvGw3nrr2cE5fiox95HyHqdb5zmeRerqUUQcThYoXBSzYEH0DWFJer1/jzogTPzncHC42YdMdJkTdCsV1B6hRoTxPMrBoU84xETJSFvOu4oKan7uJ7aTrIOgiFazX9/blPRUFj5o6/jKEtR+GFSldpkmqJNlR2xx4jW2htD3qCCLS34qvh+yxj5f0nfZ04sghQEH9hGlJ/WfBSBEHN/xfcKIldjmyrnHI8OIHT/NHbviPQh30nNhx0nNse3E9U5bQCu1hxoBR/q1LzzxXRYLSP+NT9NPtjn2TXozC1me/eJCnvZmYcD7Iv2W6LZnUiDGOX0aO/XD0Cg34w6Hl8U/z5TXZ32LCuXwE9krFdQxh3IFNeMRC1wsFnj5SwlqFkbiMmM/jGNkBXjU39vVs3cYI5Nim+/kMYoFdTzupglqb8PVVlut6WBK7s/qy+UIaj8ng8WAtGyLtPGIsxc4qJAtGvy76E/H5Y19+lwEREAEREAEWoKABHVLUKyxZ7D3jWghjvf6669vaZVEDHHsiGoQaeNvnMRLhAjxyj04sURBOFwJscHeXA6gIeJCWiuH1+AAe7Qq7R3+Ez/vv/++RWjZw8k72S+JuPP9eO5kItgRxET3+MkcRAuOPO/mwsEkjRMnjH8TvaJMCAy+z/2IHCJSRBlxxhDXCGvqiYBF2HLQFc4u93Mfjhwn8FJPTiLGCS+3rhwyhWPLb3gTLeSUYpxdInU4ou70IRCJsMMP0YUjSUSdRQEX4vAvxQyRxW/6nnjiifYTXdzLwVU44/BDmPNvBA4OPT9/RMop7ZV1wYMoOaKS9iDKjSMf74+M3wsvnon4QWzG9yE6SfMmgspPblFnTuuGN/+NI+xRyLy6Ul7aoly7xMY4qT2OdrrIIJJLWjfpydgJCw6cIu/tRBn5G4sSpK4jXBHLZEpQH+yMOhA9pw2InnJyOZ8fdthhxpn2RozR78j8IGUYuxoyZEhZ91BObIU0bPop4t1P2mYBjHfTX/x3zJPtS6ozEXKeQXv5wVUsQHE/NodYY0GA/og4ZwGEqDH8GCtgTzYB3+MnmdJshTbnWUQyEeSU28cH0p55JrbCexhTeAZjAc/j8p+Zw15hy6IHfYn+4z/Nl9dn08rFQgTvp170c+qPsGdMSdv3W26/j+3L2Xs5GCdpL1Kp/WJMZezibyz20X/h7osAtCN2yFhFn6Kc9O+0xRJsksg/ixi+AMp7kv2UcY32iLdepM0LbF0ggs9CEheLm5SHgyhZ9GMxhYUBMhX4HmXiRHBfLMsaW9JEMYejMWfwCw8sRDJ+svjIHMRY4WNh2r0sePFexDR1k6CuMadDxREBERCBCZyABPUEbgBefSJRCDScnHbt2lWdShy1wYHOezdRFEQ1jmicNpxWUL6LuOW7eY5fS1QUYUCkmAthn+XstSZjHGz2BhMpHx8X0TRERpH2KlW+5jKLo3YI4Lx2QlhT7tbqB0XqzmJQKbtqbvvGmQIIrJZoNy9TETso2n+aW89q3s94RlYCiwgseCTHAOrIYgy/w85iFwsGsXAkxb3ImEXUnW0K8WFk1awXz65kPM3LeilV5ubcW20Wer4IiIAIiIAIpBGQoJZdjBcC5aZSjpdC1vFLySoguk+kfkK+iqTBTsh8qHupffsTOpui9Ufochia77/Puo90d07qZjtAEeHIggRp8Jzgzx54ItNE8+PDyIqWsTW/V6RuWeVpzr2tWUe9SwREQAREQAScgAS1bGG8EHBBTdq571kdLwVpwJcSZWUfKmnHvme7AatZqEouqPlNat+PXOjGCehLCGrS1P2cggmo6i1WVbZwcJHeXurie6SYk5aOcOT/SeGO94vH95NyTbuwlYR9zaRL+6GALVb4KjyoOaK4OfdWoSp6pAiIgAiIgAjkEpCgzkWkL7Q0AfapDh8+3PbbsiePiA17MCv9HeWWLl+9P4/DntgrymnFE/LFAVjsaWYvKCnc7K1nAYe9urqCbbNgnzaRVdJ62dvMXlktcJVvHfCjz+VtRyHizOGQ/P4z4pioM3uHiTonf8+eUrDvmPGS8wtI9SYCHu+dLr+krXNHc0Rxc+5tndrpLSIgAiIgAiIwLgEJalmECIiACIiACIhAixFAFPNb2RzGxkKWn7xe6gX8EgCLO0TsR48ebVsROBxQlw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SQI//vhjePrpp8Pzzz8fnnvuufDnn3+G5ZZbLmy88cahU6dO4auvvgqXXnpp2HvvvcN0000ngCIgAjkE/vrrr/Dtt9+GV155JYwcOTIsssgiYb311hM3ERjvBLDNN998Mzz++OM2xs8yyyzjvUwqgAiIgAiIgAhkEZCglm3UNIHvvvsuXHDBBeHMM88M8803X9hvv/3CGmusEdq0aRO+//77cNFFF4X3338/8L3JJ588XHfddWH66aev6TqpcCIwPgj8+++/4a233rKFp4ceeii89NJL4xTjlltuCZtsssn4KJreKQKBRdOHH344XHvtteHBBx8MU089dTj00END7969bbzXJQIiIAIiIAK1SkCCulZbRuUKX375Zdh9993D7bffHvbcc89w8sknm5MVX4iE66+/Puyxxx5hxRVXlKCW3YhACoG4n/z0009hrrnmCgsssECYffbZw6KLLhr+97//WcbHxBNPLH4i0KoEsM177703HHjggWaTLOoss8wytoA62WSTtWpZ9DIREAEREAERqISABHUl1HRP1Qn8/vvv4fDDDw+nn356WG211cI111wTZpttttT3+ndfe+01Ceqqt4xeUI8EPvjgg7D11luH9u3bh+OPPz506dJF4rkeG7IBy/z222+Hvn37hiOPPNIWRSeaaKIGrKWqJAIiIAIi0MgEJKgbuXXruG4vvPBC6NmzZ/j888/DcccdZ+K6lKN1//33m/hWyncdN7qKXjUC9ItTTz3VsjnYK61LBGqBANFptvPMPPPMYdttt62FIqkMIiACIiACIlA2AQnqspHphlIERo8ebSna7733XlhooYXC+uuvH+acc86yobE3mjRurhtuuCFsueWWJZ/B4Up33XWXpQsS8TjssMOavs+hNr/88ovtGf3555/t0LIdd9wxrLzyyuNE6X777bcwdOjQcNNNN4Vff/3V7l944YXDzjvvHBZffPEmQU9EfNCgQeGxxx4Lf//9tzmDiP2vv/7ank/abMeOHe2ANL7DP/Hf999/fyvL8OHDbe83F4fu9OrVK3Tv3t3+/9NPPw333HOP1eXVV1+15/3www//ec5iiy0WKM9TTz0Vnn32WXvuH3/8YZFIFiP++eef0K5dO6srafPsMy914eC+8847tofx9ddfDx999JHVD77wmXTSScP8889v+xrPOeecQHtzUY6llloqsLDB9ygDbb/VVluFtm3b2nf4jP2RX3zxhf1/hw4djC115jksmnC4HO/YbLPNrI2oG/t9r776attjyTXNNNOEzTffPPTo0WOc+lDXZ555Jlx++eWBbAW+x7XkkksGmLNd4KijjjKevIN9mZSV9ppkkknsoDuuE044wdolWdZ11103bL/99mXZMm2GkKU8MT9sA3tN2sZee+1li0Jc1HfMmDH2b9qF1Gx4xqnZRfhw7zHHHGP15PyBK6+80tqAv5NSy0Fk3k5jx461CDa2xDXrrLOGDTbYwMpKn6AsZIzAYcYZZ2xiwfMQRm+88Ya1Pf2NjBKeG7cT77755puN9UwzzWTvYnygfZP9gRRg7Aqbpj/TvlNOOWU49thjrT/m9VfK4f20aP+jQmntjm1Tv6w+VU5/TTMgeNDfaG9skfrRh+Prm2++MTvigj0LI7QprO++++7wySefmN3OM888Nl7S73juyy+/bN/x9qT/Mj7TZjD18WfBBRcMH3/8cSCbgYv76Tv0lQ8//DDceOONZi+UkXGWMsKY9sFusi7Gj6xFHLYfYAN9+vSxMtF/6ZeMp5tuumnT3MG48O677zb10ammmspsA3vgop6cD8A45dccc8xhz/L6pJWPzznUkvbze2GKTc4999yF+nry3VNMMYVxoq8wbpPGzjOxV/oHdeainWEOH78YBxlzmVe4GLP4nDr436g76fC0SfJZjAfJ+6kH7LyNaM/OnTubfTEGcCAhcyzMZ5hhBhsj4vmO9/g472MqdcN2knXIshPenaw7daBfptkhZaE977zzTnsH9zOPMx/nZTBk2QoH3XEAI/+mPWDAHES733bbbcaS/15llVVCt27dmuaWcp9XyGj0JREQgYYjIEHdcE06/ir0yCOPhB122MEmdL/Yq3nVVVfZJFX0wnE44ogjwoknnmi3cNIrezyLXjh5o0aNsv3XCJa11lrLnGGcOibwQw45xBxtRAb/jchkvzZOHe/Cucep4Dl8Z/Dgwal1QPhwIBpl5eL/EcVrr732OJHyrL8/8cQTYaWVVgpLLLGEOassQHDdcccdJiZxpCjL0ksvbU5E2nM4mI1y81n//v0tbRInE8eAiA97ExEIRaI/OFfnn3++iRf2MF522WXmnHORJcCzYQpLmPFu2ojMANr5lFNOMUcbZwVmiEOE/IUXXhhwbrlYIMDZxxlj4QIHiQuO++67b+jatWvo16+fOfOIgIMPPtjEXGxDbmerrrqqvZtD6HCSKBfl5DnUAWYHHHCAHWrHczjQbqeddjIByeICzOP2QiztsssuJr4po5cVJ6xcG0zaapIfbUT9eNcll1zSZDM4y/wNhvGZAZx4TMo2nNj+sOGGGxbm488cNmyY2T/twbPgw3NhgnN93nnn2WIJzjK84YhDT9l32223gFBgcYNFkGmnndZsE8ebCzuAOW1Om/Bs7AGbOemkk6wd/GApnn/22WebaOff8847rz3D+0Pcf7BJ/o5NkBbMQkq5/bXc/pfV7iNGjDB7wU7iPlVOfy01hnm0FlYcHMeilV/xZ/HhcQglxh/uWXbZZU0g0UYXX3yxsWUMoa/xywiMD7TT8ssvb4999NFHbVymPyEguBDHBx10kH139dVXNzvkcxaZGBuwDwQQY84+++xjooQ25vAw9uNjE2eccYb1LYQk4wAia8CAAalVZ5zCzvk35cIWsRMELnWin/rcwYLlNttsY3MBC2Npwor3Dxw40N7PIghtz9iw3Xbb2Tu4n7rCjHewiEfZGXu597TTThtnXCo65/C95P2Mjzwfcc2iAWOaL25h07CJF6X8XQjJLbbYwurOorIv1ibr7s/CLnkW/Ln8fhakfAGQxTD6M6KednQxTcYKC1zMh9gKYxJtzSJYPOfyTOycZ3IxLybfW8pOaMOsursdsijEoiUXv+bBuI8d0t8Zp3bddVfjWMSXSLMVFjcZQ7if8Y8xmDZigY4xl0UUH5MR+/GYVfR55diLvisCItBYBCSoG6s9x1ttcDKZvB944IH/lGHNNdc0Z4PV+iIXq9EuhPh+JWKmlKAkEoRjTkQHZ4IIKdFWBBeOFw6HH37G6j3RUpwLBIdHWylXtQS1i68iwjx2/mMnvxJBjbOFY0F2gAtnjwClCUIYZP0dxwSHm4gkQgsHDEfZy8u9OL04LghrmOPY4MS7o4ygR+Amy8JCB44WAvqss84yJwnBsNFGG1k0njZF6LEwQ5sh8PiHZyP4KAtCPim0iFbwGUKABYhqCmrEqR+mR2TE2xq7I0uCKDSLFH7xHaLaiGkcXkRAUT44oghS2nWdddaxZxCJ8guOfE6fw2H10/LTFodgCiPanf5+7rnnWibAkCFDzGHH4ebfRJVcILMgRAQMMeYXIo+INHXB5liIIcuCBSZnwUIAiyE43IguX3zBMS+nv7aEoI4PSKQOcV8rp7/mjX+UFUFMpJn29Z8AZHwl04HxFfHDeOT9lUg/AhPmXL4gST/x9uTv/osJjGew9Pb5P/bOBGyraf3/C1EpY0cSyRQimY4x4RgyZRYhQhGSZEopMmSITsfMQSJKxoOQyCEiDsIRhzIPUYbKPP+vz7p+9/tf724/z7P38z7T+z7fdV0uPO/ea6/1WWuvvb7rvte9bHxlsQbvDt5bO6YK0cmYyAIT72HYZxgbaWvKRN+xRT/KaQuEn332mf9v3lErX8jAxinKHP1G4NFCX4M1Vla7lrrbImaUp21tsOcj7hGH1DfufhaOEN6MF9F7c7VVrmfzdyyf9O3wG0Z/gX2m7Uk27rCwYQuhmeoel1fc/bYIyfvP+864TvvhQcLCi3lGcTQlC9AsgLAIaYk8Eby8qzbuh3XI1U/s2xlX3mg/tG8rCwqTJ0/2Cy3WpxHFjOWMn9lSlBffIxaZWExhPArrRd/mH8ZUEv2O/w7HrKT5pe0zul4ERKDhEJCgbjhtWdaa2CpzXCEQCfZhTFpIm6RyfWhBSXp/NkHJRxmhhvBigsDHE6HF/yPqwsmarUyzwo8VIBQ5CBQmJmYFyGWhxuqNddAmyYhAVuSjFmomGFinWFhggouLbSYLNZNqBCvCMoyEno+ghi3CCKsIohIrGRYom0CFFupcQpt7TKgRaMjYhYIasQQzhBT/Dt1CQwEZbZOwPIgDyklecIguQoT9Bdc9JoVMcBGBce2FVQSLN5O4UFAj/rAAIjYR7WlTdOEBqx0ikTqzOBBXbixrcEAYWd/ESkU9mVCawM7Fh8ksgituocQmr4jnsJ0y9WWux9KNhZwFMqxW4QTVuNAveW/j+nfIDvd7rEXES2Cyi/iBBUKQf6g77wCi0VL4/iZ5X60uSd+/6EIKixtY2+nz9B8EZCio07yvufoNZcUlFzGNoKHMJJ6LKIAJi0+ISlvso22jHiihpdg8X8iHcYzryZdxmQUMxB79jG0eCFgWMixZW0cXNfkd9iyo4PVggiwqSvkb/YC/x0XsRnBTdspoQs+ebZZWvIi4Jh9BjTjCNZwFgrj7EZC874x3hRbULIIMGzbM913ecVuMzUdQY0llYYO+GH6fkghqrLu4TuNyzfhlnPk3CwqhdxRjDu7lWLttjKc9eCfw9uK7aeNvKKhz9RMTp0kFNe84zwzd+rmXPs94H90OEX2vwrbm+8y9vE+42IfJ3MCpr7neUy8W3MOxLWl+ud5v/V0ERKDhEpCgbrhtW9KaMXFhZTtTSmtltg80+SFCQ+tI3DPY+4fVCrGBYM0mKKOWWCYoCFjco5nQm/tj+BwmQ0z87YxrWzFH7IaTyWwu30yGcAE06zcTHYSNdVfCAAAgAElEQVR8VFDzXMoPU6yJuK9j3WMyjPUqKr6w9uGqyd51JtK4rlFOfsP9PqnLt9UXawMTMJ7NM8kPN0/2Nya1XJOXCZmwfiZWsIZhEabstB0cEC026QzbL5tgRFgwKcTKwuQ+m6CO9ptsotEmkVgucPlGsNMGnJN7yy23+IktHg30lVx7+mwCagsSiBb6HCIBL4m4PsM9tB2TW/jYvmrEBS6LTLDNpT8XH8qLVSeXoA4FcjY2ZlGijPZe806x6MDEmbZFcNPPWbCK69/cay79sEV0kAfCjvtwheX/ESVRl/GwbyR5X60uSd+/qKCmnIxHTMhxfY/bRpHmfc02MFNWrLG8a7Q/7wSTfhakKD/iwAQ1AhjvHxYrbQyyvK3O0XHXXPwRkCxW4B2CezHi6bnnnvPbD0KXWvOCoI2i+6DxOKFtw6MM04pS6sgiEc9E9IRWbGsH9lLzvli7sxhGu1N+tg2wzxuxicjK9vxcgpx7GZ8Zi+iPvHeMhbihsxUl13se3o9w5XmUlfvtu2FjAW77eI4w3tEmjIOIVRYW4izMeGUgfBnL6ROIPxblGPdYKAyt3eH9eO3Qdiw8soBHQkiTeDfJI5OlPOynBAnlO0RfsTqEgjppP6GNw7qTF+MFv4d91fZ2M7azeMgCEJ477FePLrzEvU/W1ny/8E6gn9AOeEpE25FFc76bxA7hPWIRiAXqcKEhTX4lnXjpYSIgAhVDQIK6YpqifhfEjuVhIhhNTJZM6CWtJZMEJhxMZNlPHHW3jubD5BLBwISQiVU2QR1aP5k8IXRwc4yzUGcqLwGC+Dhj7TELUC4LdVTsZdpDbc+0yS+WBRYVmHQxccxkzUQ0YQlBzGDJwg0zzR7qsK7mIshvTGrwQEhrobbAcqHLr032aF8mh4g4Jjr0m1A4mUUGi3E2wWgsmDRSvmIJ6nCyd9999/mASXgr0GfYb54rmYWaPo0wQSThZo0AzSSowzzhwaIPLqRM9ugHiKskfLDw0h9gFF0Q4RlxCx/ZBLUtnpnnCfvs2VOLdwMu3NQLQZGtf1N/668IRUQ/E2sC2SHScIenjxCTAVflcN93Ngt1XDvUxeWbcjCRp/1YAMoWlyDN+5qpv/A8eMIWjxPcuxEFiHreFRZ4TFAb37igjdQ5dJnleea2TrA4RBnvNMIU6zdCgrGM7TC8t2atyyTMM5U/raC2cZqtH1FXXhsrzB03ThCzH5++x+IL5aYuoct5WM4kgjp6L4sVvGu4CzOuZktxdWefMdsgeGdtoTZqpUU8YnXlHWU8oe2pc+jybc9lEcECkeFJwJ7vqPu4cUMw03eINcEijblrI0jxFmCRgnE+6nkVV0f6CgHPbOEmWoek/SSJhRoevAdY98MFHu5lgSONoGYsMa58H6ILRvbOEvDM9kzDE++fOEGdK79c3wH9XQREoOESkKBuuG1b0prZRxB3YfvgUwAmoUwAmSDkWuGPFthEHRNqRB2r7XF5MNnkY8jEgT1hpGyCOhT/rJbzMc20J5O8mLRh/WWyb+7aTLQQFgTAscjZhRTU4Z5NE5rRIFpm9QjZE7EWcYKFJW1QskxCHss89UwjqJl8YdGDKwsPTODhFN1DzWJE2M4mnFg8sL262fZQMylECGA5ph1x7bQ91FYf+oJFgA/dtdNYqENBTdRkBDUCMKn13wQ17cLEGnGLFTZaBibJ9DUmrqFVi7pYHohMLFMIEH5Lwoe97FjA4hYczDU/XLjKxCYMjgVvLFO8C7x3vH/cR2RwUiZBHfZXApIhGrfZZptFgpIxdtg+c/7bAtNl20Md977WRVCzaML7R/2yjSlp3tdsAzNtj0UNAcT7A0v6Af0N0cg7zbuIZ4bFrUAUm1gib/ggIthSgoCgz/E+Yn0lkrYJ5uje1ajgxnpq8Sa4N+pWjgswlm7bb22LM5kEbVy9bU8+wibqykv52J6B4MNCmUkQ831h2w79ECtqIQU1HiRY0HE9zrV3N05QW5kZl+lHCNk4UWljCu8odc4kqKMMs7l8036IUsYS88rifhOkLAyykMyCERZ4S1zLeMdCuLnp8+1hIdCCEEafm7SfJBHUtg2AMcG8FswjjLkA3yGzcmfaSx3tK7aAx4Ik30fqYnnaliMbt/ius5hBneGAFxqL9PR/278fl19JJ1x6mAiIQMURkKCuuCapvwViIodrFRMjjtmIO3IqTe3Ij489kyX2EzORZGIZ7u3CXcv2qTEBtb+Fk9/QnTi0jIW/W5RvjqriQ0rwFsQ7E1EC2+AGZoG1cA3jo46QC90gCyWomTRgaWYyHAZ+issfRpQZaxT3ISZxvc93DzUumHakUxhMLFdQMrMyGg8TyUy2bQJD28cJ6lBghcKJiRXWa1wvEW5MsEgW8RpxzO+IchZVmPQjNLGQ0lfoC9Z+uKfye+hSmo+gjlpWcYtHVORKxg8+WBRtYhotA3Wi7dmvbZG4yRuXeybbLAxYIDYEVRo+vB+UN1ycsnwRWrC0yL5WrmiUfrPocJ8JXMpEWdmHaHWDEwKCBQ/EiEV0D/sr9Qqjt8dF+Y6zZMMwzftaF0EdvgOZ3qk072uufoLYwaODRRe8brCOIo5pZ4vnwHhHO9l7w3iFSA4DibE4gljCqhpa/HgXrY3jgkFZoCoEOv0N0YGQxOWXZ9iCIu2P1xHW4XA8TmuhtveZ8YsxlcCBJNqd8ZXFTNu/ns1CzVhBebAIF1JQI9Jxl6Zdwqjrce0YV3fc6LmfMtmCRCYLNYvCCD7eo0IIap7LWGLHA4YWajtlgDGBiP32baNeLE7igcWYyvtJu1MuovtbMMNoHew9zdVPkghq2wZgXhN8hy3oGYtLuK7DGst/2PfCNonrK3j5sPjIQiZ9ilgF8CGOg0Vct37He8IeavPioN6hoOZZ0fzCgKW53nP9XQREoOERkKBueG3a4GrExxFLlZ0PiyWM4CKs6vMBZFLHajpHvFgKJ79MRnETZa8dH0/EPnsh+UCG5zIzgWBSxj9MTnHvwsqDVQ9XXTtTmNVx3DL54IcCjQA3LAAgCpnQYlG3Pcy4XtvvWPER5UxWcJPFxY/JClYwhA1iEOFJIg/+n/3Q1J98EDlYTTj+CesebvF4BfA7iw8EGsLNF6skk33yYO8bixFxgYF4Dq6EiFGsPXbsGQsO7BNmbyzPhgVMeDZCH0YmFGHERIXfsC4jsgg0xSTRJvrwQbQhACgv7UI7EAAMFgheygsnrLBM9uDLPUx4CJpFYpJKGZjghsfOIJ6xulAP6snknPamb9B+NvmiHFgh+Acrm7ULrtvGKFpWysh+SDsLm72rPD/XWbUsxNAWxg/xT7+jfkzWom0KEzuqin6K5QhWtDET32i/RWQl5RP2b/ovrr/0J+qCF0FYl9AN3I5ZYjLLJBNO9DNbSOAdZCEHoY+LKedWI3ixKjIRZm877UqdLbietTOLVfxuR6PxPoTvCX2aa3Altz7ORBoO7KfM9r7SdxDyxjjJ+0f/CvsowYkoH+MN3hPRd4o+x8JBkveVts20+EI+LEZwrBXXEGWZZyLo2TcPN+qBmKBMvJuMZ/zOmEP/oI+z8Eg+LHBgWWMcZIETQUe/QhzR3oydtDFCEaFFnyQ/FsIQ4lhmefdZXKPf8WzeCcY12o6FU/qMvX8stOCxwSIgopZ7af/NNtus1h7rTB8nApDZcU0sxNIPcDu395YxiYVD+LDYRPszHvNdoN/y/2wRYDzkN7aJIChZfKHfEAcBSyT15R2kXpzrzt9hT324FzHJwhxlYJzhd+qMd1L4rQjrEXc/eTNmwwK2lAXLL+MN4xOLhCw2IdTo+yyO8V2AJ14KtDNjKowZA6LPpk6WF32P95FFYN4/xkDup8wsVPCuY2mln5IQkfQBnk1b8n7xDvP9sXOa2YYCb/qDnXtPHRjP4p7LewqHTP0ES3L0Pr6fiNJoP+QbQwwP+izlZ4HJttawuMP7wThNHeJS2FdoayLRc3wjzPhv8uIdwgpN3+b9YssBYptvAh4d1JsxjPtoB9qRvpcrP/qmkgiIQHUSkKCuznavt7Xmg86Hm4R7bK4V6nz3EMcBwqJD1GI+6kw44p7NxITr+HAzGcgVTK3eNsT/FTyT5bq+16vay5/Lel/tfCqt/lihbbGHhZ+022uS1MeiziOOMo27SfLJdg3jOwsliH87t7yueer+3ARsbzbcbdHV+hQLpLg8hwvW2XIsVD/huSya8Nxi9Wmrh/pd7j6iK0RABLITkKBWD2mQBPJ1ec4GA4si1p7wnOq4622fKRbBTOelNhToEtQNpSVr10OCumG2q2olAiIgAiIgAiJQeAIS1IVnqhwrgEAxBDUiY9asWX5vXy4LEC6YuA9aIJoKQFKUIkhQFwVr2TOVoC57E6gAIiACIiACIiAC9YSABHU9aSgVMzkBAqOw9zBM7ENjb1ymqKBJcmcPHEF6wkjRme7DhY7ri+2qlqTcxbiGvW/scWafryX2o7HPjMjNSvWTAHtwCYLF3tEwsb+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hVI4Ntvv3W33nqrGzx4sOvXr5/r1auXa9OmjZsyZYo766yz3LrrrutOOeUUt/XWW7uFCxe6K664wj388MP++r333tstscQSqWr1448/urvuusu1atXK7bbbbhnv/f33392rr77qn/fee+/5Muy0007uhx9+cBMmTHDnnXeeGzhwoDvggANc+/btU5Xhzz//dLNnz3bjxo1zAwYMcMsuu2yq+3WxCIiACIiACJSagAR1qYnreSIgAiIgAiKQkMDbb7/tDjnkEHfNNde4Tp06+bvmz5/vjjnmGLfFFlu4QYMG+d8QonfccYfr2LGj/ydtmjRpks8XQXzQQQe5ww8/PGsWiP2+fft6wWxl4IYHH3zQjRo1ypeldevWqYoxd+5cvyDw/fffu4kTJ/o8WrRokSoPXSwCIiACIiACpSYgQV1q4nqeCIiACIiACCQk8Nlnn3lxe/zxx3thTZo8ebIXvaeeeqo799xz3WKLLeZmzZrlnn32WXfUUUf5/88nYaHGKty5c+ecgvrDDz90hx12mBs2bJjbdddd/eOwXA8dOtQtWLDAjRw50jVp0iSfYrhp06a5Cy64QII6L3q6SQREQAREoNQEJKhLTVzPEwEREAEREIGEBL766isvbo844gj/73nz5rk777zTffzxx97NG2vwkksu6W688Ua3//77e3ftfFMaQf3444+7M844w1u011tvPf9IhHTv3r3dLrvs4vr06ZNvMSSo8yanG0VABERABMpBQIK6HNT1TBEQAREQARFIQIB9yf3793err766GzJkiBs/frzbdNNN3T333OOt0riCs58Zcb3XXnslyDHzJWkENUIe9+7u3bu7xo0b+0w/+ugjX54HHnjA7+vON8lCnS853ScCIiACIlAOAhLU5aCuZ4qACIiACIhAAgImcldccUXXo0cP9/zzz/v90wTtGjt2rLv66qu9gD3xxBNd06ZNa+X42muvOfZGZ0uI8A4dOvhLkgrqNPunyZNFACzrmRJWddzZzUVcgjpBx9AlIiACIiACFUNAgrpimkIFEQEREAEREIFFCbCf+J133nHrr7++O/bYY13Lli29dfiiiy5y++yzj+vatWtegciiT0oqqIu5f5oySVDrLRABERABEahPBCSo61NrqawiIAIiIAJVRwD3aoKP4ebdpUsXX39E53bbbedGjBjhg5OlPSIrDmJSQc3+aSJ7s5d7nXXW8VkVav+0BHXVdW9VWAREQATqPQEJ6nrfhKqACIiACIhAJRDg6Kr333/fn8OM8M119FTSMnN81PTp0714Nrfu119/3UfUvvbaa92qq66aNKuM17311lt+LzbW8J133tlHEd9ss83cMsssU3PPzz//7F566SU3evRoN3PmTC/yEfVz5sxxiOzhw4e70047zd/btm3b1GXClfyVV17xCwectU39Ntlkk9RnWad+sG4QAREQAREQgToQkKCuAzzdKgIiIAIiIAIQuO2229zs2bNds2bN3M033+zFZqEENZZjUrhH+rfffnMIXJ6nJAIiIAIiIAIiUD4CEtTlY68ni4AIiIAINDACb7/9tg+wxZFShRLUDQyRqiMCIiACIiACDYqABHWDak5VRgREQAREoJwEJKjLSV/PFgEREAEREIHSE5CgLj1zPVEEREAERKCBEpCgbqANq2qJgAiIgAiIQAYCEtTqGiIgAiIgAiJQIAIS1AUCqWxEQAREQAREoJ4QkKCuJw2lYoqACIiACFQ+AQnqym8jlVAEREAEREAECklAgrqQNJWXCIiACIhAVRMolqDm6KwePXoUjW3fvn3d5Zdf7po0aZLzGZVUlpyF1QUiIAIiIAIiUGQCEtRFBqzsRUAEREAEqodAsQT1559/7nr37u0efvhhD5Pzos866yzXqFGjxHD/+OMPt2DBAkdeM2bMcBMnTvT/cP5zu3bt/PnPHTt2zJlfJZUlZ2F1gQiIgAiIgAgUmYAEdZEBK3sREAEREIHqIVAsQQ3Bp59+2vXs2dN9+OGHrmXLlm7cuHFu5513rhPcefPmuZEjR7prr73WH/U1ePBgt8QSS+TMs5LKkrOwukAEREAEREAEikhAgrqIcJW1CIiACIhAdREopqD+888/3U033eSOO+44D3XjjTd2EyZMcOutt16dIJPvpEmT3KWXXurzX2eddXLmV0llyVlYXSACIiACIiACRSQgQV1EuMpaBERABESguggUU1BD8vvvv3dnnnmmtyiTjj32WDdq1CjXrFmzOoFGII8fP97nT55JUiWVJUl5qeMTTzzhllpqKbfDDjskuaXg1/z888/u9ttvd126dHFt2rQpeP7KUAREoDgEpk+f7r2DDjnkkEQP4F0fM2aM69q1q1t11VUT3aOL6i8BCer623YquQiIgAiIQIUQYG/zG2+84V5++WV39913uy222MLtvffe3tp74IEHehFXqDRr1ix3xBFHuBdeeMFnicv2gAED3GKLLVanR/z444/u8ccfd7vuuqtr2rRporzKXRb2f7/22mvut99+q1XelVde2bVv377Wb7ipv/LKK65fv36p9p4nApHioi+++MIHgDv99NMd5VQSARGobAJvvfWWXwhjS0x08ZLYFL/++qtr3LjxIpXQu17Z7VrI0klQF5Km8hIBERABERCBEhB48sknfdTvOXPmuFVWWcVP9nbaaacSPHnRR5SzLBZobcqUKa5bt27uvPPOcyeccIJr3rx5rUUBhP+IESPcRRdd5FZaaaWycAofOnXqVPfoo4+6YcOGxU7Ey15AFUAERMATIM7EOeec4wYOHOjWWGONGipff/21u/76693SSy/tsEazkMpCJ1tywgVJvevV0ZEkqKujnVVLERABERCBBkQAiyyWaSJ9k3bbbTc3evRo17p165LXshLKcsMNN3gx/dBDD7nNN9+8FgPKd+655/rfDzjggJLziXsgE3Dabo899vDu30oiIAKVR8BiRfzwww/u5JNPrvEC+uabb7y1mt/MEwYr9qGHHup22WUXN3z48JqFMt71s88+2+2zzz5u++23r7xKqkQFISBBXRCMykQEREAEREAESkuASV2fPn28ZYTEf7OfOqm7diFLW86y4KqOyzv71zkjO7qoMHPmTDd06FB3zTXXeGt+pSTc64nUfvXVV9d5D3yl1EnlEIGGRAAPoL59+/pjCjfccMOaqvHu4pkzZMiQmncX8Y2QJr5FdGGP6zmiEC+ZONfwhsSsWusiQV2tLa96i4AIiIAI1HsCWEWOPvromv3UY8eOdYcffnid91PnA6ZcZfnss898nTfddFN3ySWXLLJfHes1wYSYFCc5EiyfuudzD+XGPR039HCynk9eukcERKDwBBDCjKksxi2zzDI1D2Dhji03vLuDBg1a5Pc777yzVvAyxh+s2Qjqup7KUPhaKsdCEJCgLgRF5SECIiACIpCIAO639913n1t99dXd1ltvXXPPe++95xYuXOg22mijihI9iSpVxossOvfxxx/vCNDVrl07f5QW4rLUqVxlmTZtmnedvuyyy7yVPkxmve7cubMX3dHEHuwXX3zRYcUmqNt+++3nvvrqK3/mN/XZfffdE0fj5llYoQhEhAs+bWGJ/o3rZxgoDTfS/v37exfRpJGDS92mep4IVDOBiy++2L+3bBkJgz6yf5oYCH/7299qecSweMdYPHnyZB/c0ZK96wSqxPVbqeERkKBueG2qGomACIhAxRKwY6XOP//8monFL7/8UrMXOM7CmLQyCCBEeTTic6b7F198cW91aNSoUdJHVOR1tkcYawlpr7328udJt2rVquTlLUdZsu2fRhwjpHH57tSpUy0e9Jd77rnHBynjGC3crznmBn4HHXSQPz4MUYxQz+WmSb1vvPFGt+OOO/pI4hzPZa7cCxYscL1793abbbZZLWsWhcFqTqJ8SiIgApVDINdiXLSkHCN40kknOcQ2Y0HLli1rLmGsIcYDHjJ61yunjQtZEgnqQtJUXiIgAiIgAlkJ4EJ3xhlneCuqub6Zy2737t0XsTCmwcmxVRxflSatu+66bt9993WI6/qcsIpinX3ggQd8NRBqBL0qx2JBKctik953333XC+JoBG8WcJjkXnXVVW799dev1cT87amnnvJRebE+Pfjgg/4oK0Q2HhSwxIsiiYsmFm6OTDPxzqTa9rO//vrrXqDjNhparSgMiwH8nQBzTZo0qc9dUGUXgQZFwBbjTjzxxERWZcYLvm2I6bhz7rF2f/LJJ3rXG1Qv+f+VkaBuoA2raomACIhApRGwoC2cG4wFdbnllvNFnD59ukNM33vvvbUiNHO2J+64//jHP/zxULjH4mL3l7/8pWRVw7qI+C92QtTVNeH6jKBjvx6JCV653AtLVZZc+6cRzexdvPLKKxcRxizA4KHQtm1b795NQKFo30zaJpYX1x922GGOSbi5mCPU8chgXyXnkoeJvZjPPPNM2YLJJa2frhOBaiOQzbslyoL4EbzznHG///77x8aw0LvesHuQBHXDbl/VTgREQAQqhgB7fImYilWYY0RsTxpWOsRGXIRm23u21lprLeIuW4qKIaixWBY79erVq86PQBTCkLNQsbpjEV111VXrnG8+GZSqLLZ/GvfqI488cpGiZhPU4cWZ+mbauiOecb0fP368W3PNNd3vv//uXTyxTEUDG5G3JtlpCet6ESgNgaSCGo+c0047zW/rwDId7rXW4llp2qoSniJBXQmtoDKIgAiIQBUQiNs//dNPP/nJCHtU4/ZPY23F4jds2LBF3GWjyJjYYClIk7B2E2E50yQoTV7lvtaCguHejNthhw4dylakUpUFt2r2OMedP03lkwrquL6ZFp6J59DdO9v+afK/7bbb3HPPPScLdVrYul4EikzABDXnTWc6P5p902yvYQFzm2228SX68ssvHb/j+RImFo5nzJihd73I7Vau7CWoy0VezxUBERCBKiPA/mks1Fh8O3bs6GtvLrsc/bTnnnu6W2+91bvNLbXUUv7v3MOxJHHuslF8BDfD0pgmIeSbN2+e5paKvZbI1LjF//3vf/eu8eVcJChFWXLtn6ah5s2bV7MgEw1KFjYk/YyFnbvuusvvtaYvXXHFFd7qvfLKKydqcxPP9G0LPJRt/zSZMhlHiEejCCd6oC4SAREoGgHzjiLQYNwJAYhmFvOI3L355pvXlIOxZOmll14kCKICEBatqSoiYwnqimgGFUIEREAEGjYB26OKYDHREh6zxBEkSy65pPvggw/cwQcfXAMDCySr+nHusqUmxr5vgl5hjahrQmjdf//9buDAgQUJRkVALIJvsWCBRb+cQdZKVRbzXthqq61ivRtoI3PlJnJ3eDTVN99844O40Z64aJ9zzjnuzTffrAlsRvvwj53pzdE57LHGA4IFizZt2izSBWwC/te//tXnTf+mz9iWhuj+afPO2HbbbWsm7Nxj1+NpwHtrfAcAACAASURBVDFySiIgAqUnYJG5WXQNz5qmJET1J7YHi5ahmCbuBwvGAwYMqBUE0Rb/WOjUEXmlb8tSPFGCuhSU9QwREAERqHICJmwee+wxH7yFPcNE5OZoEVb0can76KOPXM+ePWssgoXa11oo9FgYKG/0rGPynzt3rg8CRh3WXnttb3knEaAGi2fUWszeX4RTIRYKEHlY+BH6p556as4jngrFIy6fUpQFIX333Xd7AXzLLbf4o6qInk0Atjg3dxZlsCaF+/YR1Ex6u3bt6q3RWJRoE8QtHgvUg2OzmjZt6quJoOZ+onHjLZFpUkz/pky4ibKwgCimTHHtjPWcYHQcp2MeG0ziCaB2yimneKEfncgXs+2UtwiIQG0CxERgOwneKowRlvh2HXroobEeUZwrHz1xgO8B3w0W5exdF+uGRUCCumG1p2ojAiIgAhVJINyjivjBmkeEZVy7//jjD4e7bLNmzWpcvalEmv3Tpah0nKC284cJLoVwwzpp4vnTTz/1FuP27dt7gUV9LRVKUNsRVa1bt3aXXnpprWeUgkn4jEoqS1guIsVjVb7uuuvcCiusUPMn63ccV4VwtnPMOSs20zYArNazZs1yBx54YEa8tvWAvnHCCSe4zp07e/EeTZQLCzb9hr4fJibgLNBwv5IIiEB5CLBAyuIWR14lOT4vUykZ70ePHu0Xy6LvenlqpqcWmoAEdaGJKj8REAEREIFFCMSdP50LUz735MqzLn+PCmoEGJMkxPLYsWNdly5dFskeSyeWDETViBEjaiyehRDUWF3PPPNMh3AvZ0RvKl1JZYk2Au6WWO45C3rnnXeuSxfwZ1UTOT108yRDnoH1Gq8K3MeZNE+ePNlbmceMGePWWGONWs9l3zSW6U022cQdcMABsWIbCzau6koiIALlIWAeIyyw5XsSA+86x+ZtttlmBdkuVB4SemouAhLUuQjp7yIgAiIgAnUikPaMX9xrX3rpJS9WZ86c6QM2bbfddmW1vgIgKqjff/99L5bZTxueqx3CssjPHOvEnmkTdHUV1Fg/EXDPP/98wcQ0btBY2pk4mqtzkoavpLJkKi+WZVyxL7zwwrwtRAsXLvTtjOtm1MpERGCCmuEKvvvuu/tFDqzS7GvnKJ1oojzXX3+93/u97LLL1vozPK+99lrXrVs3t8oqqyRpAl0jAiJQJAK8y0OGDPFjRz7HEBZi7ClS1ZRtAQlIUBcQprISAREQARFYlADWS4QFe4vDfaz1jVVUUE+dOtWLJfaEI25xHY5LiNQePXrU2hNbF0FdjCOp7Nxoym+BuJK0TyWVJVt5KSd7n0ndu3fPKwI6+7bZ/xjn+kn+7KvkyBzE9vTp0/3+6Lhr7agd4gWwHSCaiJCO2zmLSEoiIALlJ8A7+cILL3hPl0aNGiUuUK53PXFGurDiCUhQV3wTqYAiIAIiUL8J2N5UrJ52HFZ9rFFUUOOSjps3lsi4M7StjoUW1IU+koq9xIhNrKJYcdu1a5e4eSqpLLkKjeV3woQJbq211qo5MzbXPYX+O1GAsXITmRwXUCUREIHKJ8A3jLFu/vz5br/99ktUYKL444VCzJANN9ww0T26qP4SkKCuv22nkouACIiACJSQQFRQ446OWy6ByDJF67ajV9gvS5ApIlGT8rVQsyf7mGOOKcjxWAhpImVzluptt93m92MThTapBaaSylLCbqBHiYAIiIAIiEAtAhLU6hAiIAIiIAIikIBAVFCz1xsRiivg+PHj3ZprrrlILnb015w5c7xotT2x+QhqixqOG3H//v1TH4+FgOacb474+s9//uMmTZrky04iAjnnp8YFVotDU0llSdB0ukQEREAEREAEikZAgrpoaJWxCIiACIhAQyIQd2wWwdOIHs2xTHHRmglIw98JrMbeZEtpBbUdSYWVuxgJN0ZckVu0aJEz+0oqS87C6gIREAEREAERKDIBCeoiA1b2IiACIiACDYNAnKAmijdi+pNPPvHHYjVu3Limsrh7c8bwa6+95q666qpa0ZzTCmqCXLGHr1hp3XXX9Ue6LL744jkfUUllyVlYXSACIiACIiACRSYgQV1kwMpeBERABESgYRCIE9TU7PPPP/eByThaJQw+s2DBAu+aTWRYokOHKa2gbhgEVQsREAEREAERaHgEJKgbXpuqRiIgAiIgAkUgEBXURIzm2CPE8n333ed+/PHHWm7dL7/8snvkkUfc4MGD3ddff+3GjRvnjw/jSCQJ6iI0kLIUAREQAREQgTIQkKAuA3Q9UgREQAREoP4RiApqXJ9nzJjhDj74YPfxxx/7IF9nnHGGF8wkBHfz5s3d1ltv7YOAEcirV69e/m8S1PWv/VViERABERABEYgjIEGtfiECIiACIiACCQhEBfWHH37oDjvsMPfcc8/5u/v06eP3THPeNuniiy/21mlL7IHefvvtJagTsNYlIiACIiACIlBfCEhQ15eWUjlFQAREQATKSiDTHup8CiULdT7UdI8IiIAIiIAIVB4BCerKaxOVSAREQAREoAIJNCRBTQTyZ5991r344oveor755pu7Lbfc0i222GIlJ8/ec87A/uabb3xZ9tprL9e6deuSl0MPFAEREAEREIF8CEhQ50NN94iACIiACFQdgYYkqDnPmn3dw4YNcxz9NXToUC9kd9hhh5K2688//+yjo++6666uS5cu7v3333fDhw/3/6y88solLYseJgIiIAIiIAL5EJCgzoea7hEBERABEag6Ag1FUH///fc+2vguu+xSE5X8jjvucM8880ytPeClaOCZM2e6fv36ueuuu86tt956PlI6R5B17ty5VsT0UpRFzxABERABERCBfAhIUOdDTfeIgAiIgAhUHYHLL7/crbbaaq579+51rjuu1hyjReAyC2KWJNP//ve/bsqUKe7LL7/0opOjuX755RfXt29ft9JKKyXJws2bN88HU8M63alTJ38Pgnrs2LH+3y1atMiZD6L89ttvd7Nnz3bHHXeca9eunSNI2+TJk92hhx7qo5snSVOnTnUXXXRRzXNNUK+66qreaq4kAiIgAiIgApVOQIK60ltI5RMBERABERAB59wHH3zgz7VGwHIk17333uujiJ999tnu0ksv9cdyvfHGG1lZrb766m6jjTZyPXr0cNdcc00tQT1mzBgv8pMIc65bf/31/d7nDTfc0FuTKdMTTzzhLrvsMvfoo4+6jz76KGtZOnTo4ObPn19LyJugbtWqlTv33HPLsqdbnU0EREAEREAE0hCQoE5DS9eKgAiIgAiIQJkIfPLJJ65JkybegsweYxJiOm0gMazKWNmvuOKKvCzUBDQjj99++827Z48cOdKLayzKiHF+S5oQ4bfccoss1EmB6ToREAEREIGKIyBBXXFNogKJgAiIgAiIQGYCCxYscL179/aWaoJ5Wfruu+8cQb6ypUaNGvkgZEceeaS/f5999vGX4+r9r3/9y910001uueWWS4T/wQcf9BZqLN2I66OOOsqdeeaZbtttt3ULFy70v2VLjRs39hb1008/3T+/bdu2NXuo2U+dRpgnKrAuEgEREAEREIEiEJCgLgJUZSkCIiACIiAChSbAfmmiYG+wwQauf//+7qqrrnJt2rRxV199tTvhhBO8y/cXX3yR9bHLL7+8v//CCy907FPu06ePw+I8atQo98MPP6SyeI8YMcILeCzTM2bMcIMGDXI33HCD32fOXm/cubMlonhTnhNPPNGdd955rmPHjv7oLIT+KaecUmM9LzRH5ScCIiACIiAChSQgQV1ImspLBERABERABIpEAOE8Z84ct/TSS3vB2q1bNzd37tyaM6TTPHbWrFk+GBgRtn/66Se/j5kgZWmOqpo2bZp312Y/9pVXXulatmyZOko4Yh7LOHkhoh977DEvxFkwwJquJAIiIAIiIAKVTkCCutJbSOUTAREQAREQgf8jgBWZfdTsm8bFu1mzZm7xxRfPiw8u2d9++62/FzfvNPlgmX7vvfccQc4Q5Oeff763MPfq1SuvshCMjLrhBp40QnheD9JNIiACIiACIlBgAhLUBQaq7ERABERABESgoRPAooyFm/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8298MIL7pFHHvF/W3LJJd3s2bPdFlts4fbcc0/XrFmzRWp8wQUXuJYtW7o+ffqUlMZ7773nPvroo1rPXHPNNV3btm3dl19+6d54441af1t55ZVd+/bt/W/Rvy+//PJuo402cksssUSd6/Dhhx+6999/v1Y+TZo0cZtuuqn/bcaMGe6nn36KLXedH64MREAEREAEREAE8iIgQZ0XNt0kAiIgAtVHIJOgnjVrljv11FPd5ptv7s4444wa8fzHH3+4cePGub///e9ehG+77bZuscUWqwFXLkH9448/uldeecUdffTRbocddnDnn3++t5Q3atTIsTCAsEXkf/fdd+6f//yna9eunWvatKkvN39/7bXXXP/+/d3xxx/v9t57b7fccssVpDNQrnnz5rnTTz/dvfPOO+7mm29266yzjlt22WXdn3/+6RYsWOCmTJniunXr5i677DLXs2dP/+ylllqqIM9XJiIgAiIgAiIgAukJSFCnZ6Y7REAERKAqCcQJ6s8++8wL01atWnnRjPgLEwL0kksucbh333HHHa5Tp05lF9QUgLoccsghbr/99nPnnntuLaGPsB0wYID74IMPfJlbtGhRq06vv/66mz59ujv22GNr3VeITgHPww8/3Ful4RYVy6NGjfJi+qGHHvILGEoiIAIiIAIiIALlJSBBXV7+eroIiIAI1BsCUUGN1RSBd9ppp7kHHnjA7bPPPrF1QYAedNBBXkxfffXVNRbsclmoKSRW6MMOO8y7a1MHs0Dzt08//dQdccQR7ueff/YWdlzBLfHb9ddf7w499FDvrl7oNG3aNLfHHnt40Rx1hTehT9nHjh3r/vKXvxT68cpPBERABERABEQgJQEJ6pTAdLkIiIAIVCuBqKD+4YcfvOvzhAkT3OTJk93WW28di+arr77yVlf2H995553ejZlUTkFtZVpjjTVqCerff//d3XDDDd4CPGfOHF+39dZbr6Zejz/+uEPYZlo8qGvf4NnnnXderAXaFgG22mqrWOt1XZ+t+0VABERABERABNITkKBOz0x3FJnA3LlzHXsyf/31V7f44ot7F1IC8fAPexw33nhjt8wyy/igQkwwmQBzDdcuXLjQsW+TAEHrrruuI5gQ///MM8+4p556ylvGyIPJPXsmkyRcVu+77z63+uqr1xIMBDbieYUKSJSkLOE1Vi/KRsRl9lLuv//+DoFAMCgEwS+//OI22GADL2BwUUUA8fcdd9xxkSBRuLciHnAxnT9/vjvggANcx44da1xaqeubb77p24FASc2bN/d7OmknEi6/BGh69913a35beuml3dprr+1dZ7/99lt/Xdg2/P8333zj87V8wjq2adPG30+iHcgbkRNNlId2iAt8FV6bKw8CU02aNMl9/vnnnieWwueee87vpaXcu+22m1t11VV9lmE/5f+pK2WwPbb8mz7ZoUMHt+KKK/p+SNCu559/3l+DpRMrKO0RJvbQ4mZMRG14brbZZm6XXXbx/fa///2vb5tMievp8/RN42nlCi2wdj/C8NVXX3VrrbWWvy9Xigpq2rRv377uiSeeyOqCXMmCGq5Yey1qOdZ0/oHhPffc4+666y63/vrrezT0VfY1n3DCCTn7Wi6WcX83CzSc6QPRwG9Tp071e75vv/12P4YpiYAIiIAIiIAIlJ+ABHX520AliCGAqMAdExdR29+IGyb7GgcOHFizd/B///ufn8gTxIeEZefJJ5/0bpqrrbaaFy4jR450X3zxhRs+fLh36+TvuGyy3zOpiGCvJYGLzCqFUD3rrLP8M+P2ORa7Ua1eLCqMGDHCT+6x/g0ZMsS731J3RCwuowg/6stEnMUHeLz88su16v/000+7iy66yF1zzTVefCMo+/Xr50466SR/nyUE+aWXXup/Z0HCJvhEdkZ8kuLaDtfgaNsgHi6++GL3n//8x11xxRU+8BMBq7AAItIQ9xbd+KWXXnInnnii69WrlzvyyCN9O5qYW2WVVXzbIoyypSR5cD+ClTYlGBU8scA2btzYwYiAW5dffrnbfvvtM9aVRYaTTz7Zc8MtmLJ+//33ni/imf3GlJX+TFshzozxW2+95es5bNgw/xvcEHWffPKJ369LH0SEI9yN/bPPPuuDff373/92//rXv3z7sAAQfX/i2Dz88MOua9euvl4wJDJ3thQV1PQn2hVLMxbqXXfdNfZ23tODDz7YW3rZS21BvJJaqOkr9L2kiUWEuAWE8P64fdKhOzeClkBr8LV933fffbdj0eWvf/1r0qKkus72TyPgzznnnEX2T994443+2DLtn06FVReLgAiIgAiIQFEJSFAXFa8yz5eAWbSYyA4dOrQmm9tuu81bLG2CywQfMYfQJjFBZw+iBRJikn/KKad4N1OsrSQET+/evd3uu+/uBVquhMBDcISunzbx7d69e8mP/KG8cfWifJQHAXbggQc6Y4iFEy52rA9WNuqNVRIRhRBHpLFoEO7ZZF8plrpwzysiBEGJ6CNQE6y32267WqIjU9tF28aCQlHWsI3J0wS1udpy77333lurDUwQYTEO78/Unmny4FoWXkIroe0XxiMACyHiOFpXhDNCHMEdBowinzFjxjj6LwsAluhbCFLyw4rNIgb1sfairWgbBDgLIVhSzzzzTG8Nj7JngeG6667zAp0FHyyY0fcnyqauFmrye/HFF31gLxa1eA/DKN5hPbt06eLFdPjOJRHUMGCBjEWCpAnvCRYUsp2Vbf0Hq7/tk8aTBU+Mvfbay7d9jx49avo2CyAIahaTci3eJC1n9DrbP01b4yESJsp79tln+wUy7Z/Ol7DuEwEREAEREIHCE5CgLjxT5VgAAplEGa7gJKyZJEQZk2AEMikUbbiFY0XGnTiM1GvWZaxRTFxxF86UEFGITo7JCS1ruE8jXhF5oXDCzRaB8Y9//MO7JmPd/Nvf/lbQ4EFW/mi9mHBjycSCxoQ/E0OzFmPNRITDcN99960liuHx4IMPeotouOeVZyCwjzvuOG9lrIugJi/EIYIJy7hZLeMENb8hEBGMZglPK6jT5BEV/9Y/oi63IWMs59xHndhuYMks6YjgaPArs9zidYFVkiOYCEZl7ry0Ff2I9uR+rORYgXHLj7KnXyDQsWzTt5MI6rSvalyUb56F0MNFGnfoqIjFis2Cx8yZMx0W1jCQVxJBnbaMSa+PvgeUa/To0X6xCOu2CWr6PwHV2NsMext7cj2H/PEMwQvj1ltv9eNArqT907kI6e8iIAIiIAIiUHkEJKgrr01UIucyisEoHFyX2VeLO2lUUCOUsSbhRsuEH4EdJvab5tr/bGIIgUQeZn1j4stEO26fowVqwgI8aNCgrO1J+QcPHrxIuZiEc39cyhRMKXptJkHNdaH1DVHHgsS1117r2rdvXyubcM86f8C6jwUWroiObIKafe177rlnTX54EmD9Cxc3cF2fMWOG34OLMMONHPd8xHw0GBSWOazGnB+M+KE9scZjDU5ioaYgSfPIJKijVnVjTJsjiFlMwaUbl2/rK9QH128CdoWeApQnzI/2Di2iuQaCOPZ2j5XL2gCxTdk22WQTb/HO99zkbOdQ45LO9oMtt9yyVtHff/99Xy+2bmClDlM5BbWNF1id2SeNpTp05za+eA8wTuCtwSJFnAU+rq1YSOD8bepoUcGz3WsLRIxnWMyjMR60fzrXG6G/i4AIiIAIiEB5CEhQl4e7npqDQDYxGN7KZJjAVRZdOBRCWPSynSWbpBFM8IT7pwnKxd5X9tXG7Z+2SLzsg820p9SejdCxYF32G4GsEIuZ3EpN5DMBD63maQR1eJYtgjqpkCPYGUG7ENSkuliorby4SWPVReyyUMECSNTl267FQotwgzsBwmiHpC7fafLIJKhZAMGKzBYA+pb1UwLl4cmAwGfvK5ZY2xdt17BVIeoRYf0Ld3v25SI4sx0/FbZxEkEdunyzmIFLOf0GztncoTO9G5kENdZYFkreeecdL5xtewH5sDhCMDZc26N9OomgNrd0FlySJt5NFg9y7aPmPWCf9Pjx433cgNCd2/jibULK55gsuFB+ypFLiOv86aStq+tEQAREQAREoLIISFBXVnuoNP9HIImgZoKNC3DPnj1rxEFUCOGCSvCxqLWTSS7BhhA9uM9mShYgC6Fke7Bt4oslEgss7pwIFcuHe7BMh67ShWxY28uLVQ0hgFXNEtxwT99pp50yWvnNEoaAhQ/16datm7fARyMH406PiysRvE0c8d9mhayroKYu1IE2wt0WC3mcyzfPxtLLHu9tttnGC2nc6xG1aQR10jwyCWpEI2Iad3kYRPupBYu7//773S233OLrY4G7WCiILoCYGzp7q1kYQrThbRHdixxth0yLGWE/iHP5xrWevpntiKtsfTUqqAlAhzUVIYpghxseF3Y+MgtGLEZRrw033NC/hzCxdymJoCY6Op4R/DtpYlEKKzz/zpbMUwPmBHMLI66bOz4xBrAwF+uYLCuf7Z9mSwXbB8Kk86eTtryuEwEREAEREIHSE5CgLj1zPTEBgVyCGiGG+y/7b9nfaCkqhExAsX8xdMPlCC0myuG90WLZ/mmEqx2dYwLw+OOPd48++qiPikw0bXM5Jw+sXrgxI16ibuYJqp7oEqsXwZNw18b6RdkoJxG+sUwaQ477okx2pJQJViJrs6BgIhDra2i5xGKH0GOxAAsb+7MRT/b/mURd0qBk3G8WZ6z5iC7qESeozYpNYCjKSHT2tHuo0+RhAcwQ++YGj3hE0HMGMII+0z51+iTX4bJrEdgR0wQLw3rNYgcJ7lhzWRjCus2CDM9DiBPAzI7nirZDKMCiAeGyCWqzULOAYsHRcJ9nPzyBwujTuayoUUGNtwZ7vlmQob6UHSu7CWZY4PYMD8Qt7wTeB3YcVBJBneiFyPMiC+THNgZ7jywr8x7A+yW69z3Px2W9LfQaCeMycFOS86dxWacN8TZJ0pbFqIPyFAEREAEREIFqJCBBXY2tXuF1ZvKIWzH7iInyzAQcl9q2bdv6kiNOcIudOHGiP0LLRCuWQKzF7DXECsfeWsQQggRhw4SfgFZYphGIWLazRes11+rHHnus5sgmjhli/y5WaPLn2CryseO3Mu25LgZyzilGkHDMFcKaY5MQYQQYQ7yYsGUvOfw4o5p7sEqzuMAigwkoRB17RQm2dtRRR7mvv/7a77m1RYgpU6Z4d2Ws8uE+a0S4RXcmWjdsWOiwtiMoG+KK/acIeEQKbdO5c2e/IMFRUpT5wgsv9Gctv/HGG95dGksulk0WPBCC/J32Jj+stywO0AcoExZzBC7tkWkBA5fjNHmYoKZMcKKMlB83YgQo/SfaTykb9aIP8N94NSA0sWhvscUWDosn9cWrgf3WbFeg3+DCbq7JiGzuo66wxnWa/swzzUuA5+JazeIJnBDqtC1HjGEZDsvFc7kXCy9iHQssCyJmiaX96L/0IcRwLjfwOJdvc5u2Ph4eM8UWAYL38RwSohWObMcglVtQs3jD2BANlmYiloUGthcU65gsrO70Y8Qw0eMJ7HbMMcf4RRveJwLS0U94F/k358ezYMEWgWiMBWtLxDRjZq7FkWKMScpTBERABERABKqRgAR1NbZ6Pa+zTcLtPOJodbBc4qKJiLAzrLmG37GoZdufHOYV7p9mLzSBp7gXS6K5oSLsQpfxNPunC9UMmeoVEBbjSAAAIABJREFUWoo5TxlhSiJQVabJNoIOQYgIN5GH6EC4IQbDI5+s/LDAJRmhhPU4GkypUPUsZT7Rvfhp+k2ucibph9a/8IDgCKhiJtyyOdsYAc9RaNlSpj3U+Zav3IIaLxXei7gAgCwycaoAix/FOiYrX266TwREQAREQAREoHIISFBXTluoJAkIIEawfmKFMbfRuNtwa0VUYw3NFZgo02Pjzp/OVcR87smVZ75/z+U2nzRf9pliec4WYA3vAPagYlWzs6OT5l+J12XaQ12JZa1rmXDLxjsBt+xs8QR4TkMT1HVlp/tFQAREQAREQAREQIJafaBeEcBKzP5S3JLNbTSuAlyHtRQX03z2MWc6fzoTLKxZL730kg+sxXm7WMbZ35rPswvVICao2QMaWurT5o8LcocOHbylLluKBpxK+5xKuh5Bjat13PFFlVTOQpSFRSBSroj0EtSFoK08REAEREAEREAEGhoBCeqG1qINvD64whJcCjfYbHsEEcTfffed32ubK9JvHDKeQeRijjoKz5+uL3gRSVgd2T+O2zB7ZDkeiABlaRMsOIYol9sr3gPs+c1l5Uz7/FJez554gmix95co4uxbJshTErFZynIW6ll4ctBXiAieq30lqAtFXfmIgAiIgAiIgAg0JAIS1A2pNVWXghFAkLO3Enfx+iwQCwZEGYmAc+7dd9/1QbwI8FaIvfKXX365j0pP4DIl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NfAyz5o1y913332xtVx99dXdgQce6JZaain/94cffti98cYbta7dYYcd3NZbb93AKal6IiACIiACIiACIiACIiAC5SYgQV3uFtDzFyHw5ZdfepH86aefuvPOO88hsPfbbz93wgknuJYtW7qNNtrILbHEEv6+t956y91///1u5MiR7owzzvBCes0113Rt27YVWREQAREQAREQAREQAREQAREoKgEJ6qLiVeZ1IfD222+7Qw45xL322muuT58+btSoUa5p06Y1Wf7555/u6aefdsOGDXPDhw932267rVtsscXq8kjdKwIiIAIiIAKewM8//+zOPvts9+qrr7pbbrnFe0YdddRRbp111nEjRoyo9T0SMhEQAREQgeolIEFdvW1f8TXPJqh/++03d8cdd7i77rrLW6fXX3/9iq+PCigCIiACIlB/CPzyyy9u6NCh7uOPP3ZXXXWVW3LJJV2/fv3cSiut5BdxGzduXH8qo5KKgAiIgAgUjYAEddHQKuO6EsgkqLEaXHHFFW7mzJnu0ksvda1atarro3S/CIiACIiACCxC4Pvvv3ePPPKIe+GFF9yvv/7qNt98cx/Ho1mzZqIlAiIgAiIgAp6ABLU6QkEJfPTRR+6BBx5ws2fPduutt57r2rWrI5BYPilOUGOZxgXvu+++8y7gyy23XNasEd///ve/3W233eYWLlzor1122WVdt27d3J577uktDAsWLHCXXXaZ37f9448/eisELn19+/b1Qc+eeeYZ/7zFF1/crbLKKq5///7usccec1OmTPG/4YbOpIuESyBWDdKJJ57oVlttNTd48OCaMu6///7+2hkzZvg8V1hhBe9C2LlzZ58X6Y8//vDPxcWQvH744QdHvQm21qtXL7fGGmvUqrPVkevZd24TvZ133tnvO//kk098GciHspIXE0Pq+fvvv/vn0UYXXHCBu/POOxep74ABA3x5H330Uff111/7Z7OI0aNHD7frrrv6/6fdYTx9+vSasm266aax5bVrJ0+e7Bo1auTLseKKK3quW221lX8+1h8SdaFNKGNY3i233NKddNJJ3moUbbdTTz017z6XTz/NdQ9bE15//XXPli0Jf/nLXxxt07FjR/fuu++6hx56yLfzBhts4PsdDGkr2nnHHXdcZOL+wQcfuAkTJvi+Nn/+fHfAAQf4vGy7A/38zTffdD/99JNr0qSJa968ue/jtLm13fLLL++fbb8tvfTSbu2113bk/e233/rriFOw7rrrupVXXtn/P2UkX54ZTcsss4wvA21E/yLvOXPmLHId5SEGQhoxwliShhF95cUXX/TvPeWBC++7jUPvvfeeu/vuu32cBf6b9vjwww9du3bt3N577+1atGjh+zO/8X6Q4NWmTRsfzwGuJPLu0KGDH4No4//9739u0qRJ/m/EgTj44INrtYu92/Rvgi7y7nMvYwJtzfPef//9jN2Jd4U+wjv+1Vdf+esYM6hXdEzI1SfDv3/zzTfummuucRtuuKF/l3i3qT/tvs8++/j8586d6+uetL/kagP6Gc/guiR8uQ5uTz31lO87sDj88MO9pThN2Rgrw3al38Iu2q58u+i/xpky0v60ebRfwI3f0ya48z4Z0/B+nkWfStrv4/or5eK9t6CdlHGTTTbx/KjXgw8+6P8+b94899e//rXme2jlyDZucX80GGi0/rwbjGNJeNt7lJRhmvoytvFuTpw40Y9pvL+8c3i1MTbQt6iLfdv4FlEevptxbZ2JKfkwVn3++ee+Gswz+M3mHeF4we8s0Dz//PN+vKRfHnHEETXvcdinecfJi3LzD31/4403dvTdpONOEq70QzhZn6e8Nr9irmLjHmPhWmut5d8Z+1ZQRn6jvam/vdeMJXHfGr4B1JvtfPyb+2EOe3vX48ZIq0eub6C1EXWivzPviX4D+bbx3EJ/r6J9M9MYk7bPJ2lDXVNeAhLU5eXfoJ7OfuaePXv6j5AlJq233nqrF4NpU1RQI7gQ0wQhQ3ghINu3b58xW4TrmWee6cVpWAYrJ2IFd3Em0CQE5TnnnLPIfm1cyxGPu+22m3cz5wONyGSgvvDCC90rr7zitttuO/+RQ+ggYBDjlPG0007z4oI94EwIu3Tp4hcCKDcfqYEDB7rrrrvOB1/jvxH4fJS7d+/u3nnnHYfoJNDaf//7X//BRZCE9aaOMMFi/89//tMdffTR/iPHtdQbwYmwPfbYY93NN9/sJ1SU/YYbbnDnn3++v3fcuHHu6quvdrfffrsXdNH6Gp9p06bVqieTTpLx3Guvvfy+QriE7P/xj3/4oHKkqVOnuuOOO85PHK6//nr/b5hRX/oIohxOlI968jFm4swCBuU76KCD3N///ndHWcaOHetFSaZ2S9vfinE9E57x48e7e+65x7czIgU2F110kZ/AbrbZZl7E0j+YRMEEDgg5+ubLL7/s29BELay5FwFEWzF5wQWVxYXwHWNig/cGvyM64M7fsbTtsccevqpMpA877DDXqVMnd+655/rJJeWlLz755JO+X7AgRGLyTawCrqOdmdR99tlnvm0Qjscff7y//6WXXvILSSz8HHnkkX4iQ3/kfWAxioUS7k2TWFBJw4gFPVhSBiZM1IW+Dn/eO8YV3stLLrnET+JITKqoG3zpZ/RLJpfU7fTTT/d1IcGVcYgy0QZMOLmXduOZgwYNqqnzWWed5dkeeuihng3X0aZMuOw9QXgPGTLEl4dFAK7h3WVSS9tsv/323uUYEc27Sv68d7wnl19+ud/yUtftLjwLVieffLL729/+VtMPbrrpJt9e9F0EV5r+kqsNYJmGL9y++OILXx76FG0Kc3s30pQt6XMpYxxnu5/FSuv3afvzxRdf7P7zn//4cZuFHPrH448/7t8TxkPG7LT9Pq5eiELKSFn5fvHuIeJ4Lv2ffo6A4V1nIY8xg/E717hFfWkDvq+MVbwTiFW+bfRhvmWMDfT/NLzTcExaX8YkvoW8j3xfCWTK95C+ZGMm9eW7S7n5FvHeZ+qjxpT3E0+FqNs/Yy3jFWNG3Hhh4z/s+V7TJrzfjAG0k5Uprk9zHd9vysl8I8m4k4Zpmj5v3wq+xfQfvjP2jU/yrUHgMuZwLWOkLfZnGyN5Vwr5DSzG9yrN2Ja2bXR9ZROQoK7s9qk3pWM1nw/IE088sUiZd9llFz8xYUKdJoWCmo8HYhJLLtYlRDurzAgvG8ijeSMge/fuvYhAxtLGx5WPP2KPQZ0JTVpBbRPeOKFJfSkjk2EmrKEo5L8t4baO9YyPNBNXBDcfUkQSv40ZM8YLJyZXJoQRVEysSazi8lFncQAh3Lp1a38tCwNYlOFDIh8mUdQzFNSUj+chvBAdTNbTCGprd1bbeR4TKEuIQSx+rFwjUhAfTNxZEGEigIgkMcHjv7HaUjfqxOo3AgerQZQdEyn+du211/rFkEoW1FimmaDB3qz5TFxpZ4QUE1LrH4hr6mIR7LFgwQt+TP4QX4gtAvUZO/jRj3kOiyJm+aUPILgQtzCyPvrss8/WtJE9lzajH1iiDFxPP+Be63tMEu03rrX7KZP1ae699957vSiwBRe7f9VVV631nDRjQVJGTG4pA4IOjwDeHRP0iGneG/bDsmhjQtfKQf+FrS1i2fjD6QFWP6uLcWcSyAQarwgW7bAKWqJNjjnmGN/XEaTke8opp/hyYc0n2WIS7z7jBYssCOS4tiF/hBb30g541YSc0/AMr8WCxpjKomEoDgjExdjCOwmXpP2FvHO1Adck5RvHjck4Y/vuu+/u35E0ZYt7ri0Kkl8Y/DLK2RZF+H4wpoVjeVL+9nzYhu8d75wJant30vT7aL0Y1+l7fJft1AsWfRCTeB7AzZK9I7iz8z1kATfbuMW7jBWdBZ+4d4LFARJjXhreSRnG9Z+4+nIdbYhQtfeaBQC404cQb8wrLFEXmLEYvs022/hFbfq+jQE8g4U02GRayKIdGSvpG3FsKA/f4+icCGYsZtqCXqY+zX14E1GPJONOGqbGKzq2xLWhvefht8IW0vk2Z/vWcB0GAPoPfc5SrjES40Ihv4HF+l4Vq8+nbUtdX1oCEtSl5d1gn2YWsLgK4vJiH7M0AKKCmg8ZHzmEMlZOEqvsrOxGrV42QcCKiVAMJy72IUB0YvHEEoPYM2HGqjH/bR9aBB7PMws1vzMBZrKAgI0T1IgmPohY87IJapsYkh9Cl/rYGdvGCgsC1hksVFhtrT64YFF3Pl5xUdDtflZhsSYibrknKqixlDOhxnKJi5YJagQukwuswCQsKlxjlngmfUwCEIfhb/bcsP0QOBx5xrW0TfixjfYJ3GbpMwi9OHZYZRE/LETgDRBtNzwIuD+tJTRN30x6LZNzhFAofJiU49qL9RdBlmniZBaAf/3rX/5+eO67776LsMN6TJ8wAUnZmMghsOm39O26CGryI2+eQd9A1JHiBDXPYSKJNdgs4YUU1FHxH2VEn+RdYTGKPkkfsOfTL+LeL+qC1Zj3gsU/BAf3JRF8vKuMLXiphIsN5GkWJiwwTMgR87j4htdRNsrKUX+4qOMKyTsY1ycYU1jgwEpTSEEd15dZzGHBBxdMxKO5CZvVMdsCDPklaQPzxIF7pgULFpd4fpSbLYriKosoYoKetGzRdsViiTswz2BBIZOgxkWUcZp2RQyECy1JxwN7N1lIM1d7c6vNJqiT9PuwXiweUUYEmnm38Gwbr6Pjr71HLIzyzeSfbOMWrrrWF+NEIwui9GEEUBreaTgmqS/58Y3lWt4tOyWEbwYLXvbtD5/L+MwCKFtBWAijX9HWmZhGy0w7UncWLaJsyJtFE8ai6KklZnE3636m7wJsEdMI61zjDnOGtCefxI0tSQQ1/fjGG2/0z2MBI5OgZoEH/rwDvFOW7J3ONkbiYVXIb2CxvlfF6vNp3g9dW3oCEtSlZ94gn2gf6kyVyyagMt2TKShZuAqKcOLjzyAbplCIZRPUTFRwyWW13YSZnXltwpZ9e0xMTFCbC7Q9L5MrtP09m6AOLc8mihHsCC7EM8KRjw7iHeGEuLL6MCFD/CNWswnqkEv4vDguXGuCmlV6PsgwJjHxxOIZime7NpegxjUTDwUWMEhJ+0M2dlavaLsxmadcWAnYn46oRBgkTVjWw33v3IfrOW6aWIuTpkyW3ej9mSZOYVvAiwkXVjkWUKJbHcJ9dTaJZEKN5wGTyGyCmv15WEYtMWnBahkKPybcCD/+hiUVrxD22DEhjQoLrGC4gzLZYxGF/oMQMfflpPzi3ueosIgy4u+2B4/y015Y/rEIwSwUgogxthJgsYYtk2f6p1n5bfwhzy222MIXhz15uFljIWJCzLNgzASXBT97V7jW2hXXTp5r8Q+iE+k4Htn6hNWZd5P3EcbUAXdQxgPiC6SdRJMndUHUI3SxzLHgw+TXxjsrU5L+kqQNEBewgD2Lm4gMxhgs4jAL+fJ7OBYZM95LhBL7+hE+ScoWTnYZ63mfaHfcnUmZBDV14ltAPzaRlY+FmmdQd+JS4NFFP+R9YtxijA8X35KODfRRqxfjLG2H1R1LY/htZDGaevI+mpdEOI7iXYKQZkEs6pGS6b2NE9ThtWl4pxkbktSX/GwvOPXi28pCMd9R3uW4d5F24HvKYg4LLLQ53zdjytaXqHdLWG7akHeGNomyYVzlXhYaQm8k7o96LmRre+ZAScadJGNNlHm+ghpvO9hhZGALXJygxgUeyz7bWxirzDswOl5mKrd5HRbqG8hzi/G9KlafT/N+6NrSE5CgLj3zBvlEBCAfCla4o8n2xqYNTpZJUJM/VkrEBXuj4vZTIzZtH3E2QR2K5KQu34UU1KElnckxbroIZFaxsUQhWNjnGSeE48R4eE53XEdLI6ijCwhxCwfmsppLUJsbGx9aUjEEdbioYO7SuJdjxU9zxA0r5RZsxRiyFzet1dtcC5nYssfM3C6j7ZJt4sTEgkkxwYkQHrjlJmGHKMLSz6SLVFcLtU1MWXxiQskiFu7UCIrQ5dvqRp2x9GIRph/RBoVw+Y4T1CEj+iEWS9rdYg0ksZAjlrCuUC/bZpHEQk19sbCy2GB7+o2BtSviG2YwoCxxVrE0fYJr4ya9eAHRFiykRBcY0350ECH0HxZL2DYSeovk2iJgbtFJ2wAmTLRJLAxhoSPRrsY3l7jLx+WbduO5bJdBwPP/9lwbR40zW4Pw0GGMpq1DN+C0bO16WxhmQg9jFg0yuXzn6ve4zVp/ZRzk3YMfAjmMuRF1fw7Lbm76XIP4zDVu2b1JBXUS3mlYJqmv7QXn/eP9tv3J1JUFqKhwszbhb7QJnl20NWWHK4KOf7LFb8EziK0D4VYt61f0N8ZMxoSou7nVh+fhzZLtu2DMc4070Wck4ZuPoGaxi8Bu9DvmgJkENeOzxWVgES1sE5sLZRsjbQE/yTcQTxK+u3wDWRyJ+wYW63tlbVnoPp+k/XRN+QhIUJePfYN6sn24CIASihEsg1hu+EiktZpkE9TAC4Og4f7LB9DckxEzWJX5cEatt+EeaixH7MdlwC2HoA4XIpj8EBTIFgLCfcaZhLCt2IZ7qK1jYUnk44YVxqzthRbUtgecyWD0I2d7qLEi4VJOX7B99mHdKC/txQScDy4LCVFRYkHJ4ixCce1m0eAJ/pTJs6AULyDbBfigYxHBchhOQuHFBI/3Jc5d1dqKCTftzOSOfs7kJcqBPcFwsyPksJLw3/bMQghq2pg9wezvZ/HM9rdHBbVZeNiegYjEEsTEohiCOsoISy3WRp5r+8xtogYfuNEWuKNHrfzGyPbGJhHUCC/aZvTo0YssmoT3E2+ByTvWbRYlcPEO+zgutDvttNMi/T5OSHFR3KSXyTXPwWKbZiLNlg/cLMP+yTOSWsyie+5xpc3VBljCwz282cQZfPFwie4Xp+1zvUPRsoX1whMBoYX3TyZRCGcWFRAItB99OJP7a5rxxL6X1Iu+Q19M4/Id7fd896LliopDXL9tvGahC5fkTNzxjMo1bkW/KdHFCMvbypWEdxqGSeprgRMZi8wibAudjF+IOr67CEGs0VdeeaV/P00wJ3lGWGYWclmMwOWZ/KL9CmbMSxhLowtr5n6MKzdeELm8VJKMO/l4UKQV1JSD7WQIZTxEknxr4hbdeCdyjZH04aTfQBag2e7GIjQpk6AuxveqWH0+zfuha0tPQIK69Mwb7BMZEHHl4UPBnkRce5iAh0f6pKl8LkHN83hWpv3UfExxK2KSzaDPR5XExwxBwP5bfrcAMKUQ1Fg4LMJvGODGfudjT32YPOJ2zMcXq42VmYk3CwAWlZmPAQIHwcpkgA851yMi2HtIEDcCqEQnThblO7q33CbrYVTzbFG+aQMmhAgmJiVEPbdonUzaqCvP4O8sWlAvrDAEb2LSwko9eTDBpi3ZuxYGmUvj8h0unMCLtmdBgTIQvMWCfaXpg3W91ia1LCpYW5InboQEGUN4WB3x4GBCYS7HNsGGCcLb+gsLFeHiEd4aTMLoB7BHWLEyb/+faTKRxqpnkw4EhfXfuD3UcZP4JBbiXJyTMrJFHPqeRea2wHBYjegTdhwL71y4z94WP9gvzoQ2qaA2NrQlE1iLlk5/ZiuMtZVdR1wFvGvsOkQ27qRhQL9ck+lMFmrKQB+KE6uZGNNmlJEyMSG2xFjOYhweEtQraX9J0ga4OptFOCxXnLA1biw2hi6ice9QLut5KKhhxRgZ7rOPikIT1Cyy2IJHIQS1eXCE7sPZBHWusSGsV7gFA8s+YzmCh0UmEostnDwRjjW8I3x3sK6y9SHJuJVJjEe9pIxXEt65xoHw73HtEK0vlmYWmVg0sW8mv7EIyHcN93famEj+9He+YXi02Tcz7hl2P/OJcEzHy4WxA08ke5fj+jPfJr7TiHnrU3bKAO7/5k2VawxIOu6kYWrf/zRByViQYBHCFiiTCGqew+ID32y+9/ZNyTVG4o1op1/EfQOJgUE/pl0wnLAdxtoirlzF+l4Vq8+nbUtdX1oCEtSl5a2nJSBge1j5GBFpFnHIRwoLE3uPsNCxF4rVfazfDF6WCJjEpBkxQcLtB9GMwNh22239b88995z/yDLpZDDHQoMoZNKEWx8CmwkkR4ARbI3fsZBSBu4jf8pCcBCELFGqCWqDSzCWeNzvmMQg2EmhKORegqRwfBWRVFl44APA8yzCLgsAiHvyxPLMPlDKiBsnHx5cMS0aN8/io8DknX1vlIvf4MakgEkME0Y+Lnz42NdqUdLZF8pEi8kGXLmGyb3VF4sye5DxOmBPJSvv3Es9WSghf+5jIsEEEUHPR9LcvbCa2LEYdsY24pm9gwge2pkzlGlfficIEnvZSdSXclAPnok1AUszQocVauoZbTfrI9zPh5kPPGW088YTdL2iXELZOeqLSRPlsbM3Laqy9Q/6NBZ6otfbIlB4lBGFY8IFFwJU0TbkzUTQhAZnozPhoJ+FFlhYM2lExBBdmIkG+5zZF05f4tgbFr6YWCPgeadwO6Rv0M9ZFOHdoN14b+hz9BUm5UxY7PlMUOm35GdHy7GFgTJhMWdSTxuGe42TQE/KCMa87ywwUGYmzTAhDgFtgFig7xKcj/eI/ZRYPXCpp5z0dd4Z6ozApj5du3b1E2CsylhEYUBCjDGBI3gRixpM4mBI/dhrTr8mqne4f9/ebdxBEdYsJLFIwbvNO8I99A/GFNjSNrYARXvS/rQ37zqCkrGQhUvGNH6nT1De6FE+uRhTX/oVbcm7RT3hSF9kfMJLAl65+guLFtQnSRtE9/CywITQzsSXsY/xGu8CyodwY4xG4CQtGy63SdqVNkR0wpn+jBs6YxUpej+W/aS8aV9c8tknDicWIOlDuMvi/so4jqCjD9LeSfs9Ii2uXLzH9EH6GX2YhUXGWL535nGClxT9lX7Gd8lSrnGLvshYjtWb9xvrK+8932C8JFjAjCtXtvcoVz+1vyetL2MQ5UMgUn++jXYMHGWmr9OfmCdwDYvwzCsYm/nmJWFKnfkWIaY51x6RGFrvGU8ZHxgvEOF8p7Ce2tGJvL984xiHEPT0a7zLwj5N2/BtiG4bSjruJOEaji25+jx9k/Em+q3g+88CBWOXBRtkHsDCYjh2sNDPuwA72oNvOgtBzElyjZHZvoF8lzBEMJ9ifsU8kO8q84houZjv0AaF/l4Vq88naUNdU14CEtTl5a+nVwGBJFbWKsBQ9VW0vdmIyTCSe2iJYFGBwDUkrIWZtkkgHJmQMFkwixAr8EzImSTEHVFngaKYBGU7bq4SGyotI+ND4DRb2IrWi0UcWHMtgijTdWl4ZGrjaB4sFiLq0+7LT1OWfK5FGDBhZREuW/9LkneSNkiST3hNpXJLW4+zcCM3AAAgAElEQVSk16ft90nz5TrGAxZ3s70jXJe0T6d5dqmvtbqyaFXXfh33LhOxmoURFsniTpdAaGJ5ZhHJPGfIp1D9uSG0UdoxMu4baExZOIt+Z0vd5/S86iMgQV19ba4al5iABHWJgdezx+Vy7UtaHVbgsTzbeddx97GlAKsrVmrb6pA0/3JeVyhG5ayDni0CaQmo36clVvrraSOs3Xj0ZPO8wfsHqzPiW0kERKDhEZCgbnhtqhpVGAEJ6gprkAorjvUP3Odtn18+RcR1jojwuBBmS+xjx2Uv6nKbzzNLdU+hGJWqvHqOCBSCgPp9ISgWNw/cxRl72S6SLfBqNOp0cUul3EVABEpNQIK61MT1vKoiEHemMXvubB94VcFQZRchwN4y9q6yFw7XS/bWss8x7RFzZMz+MVyX41wOwwfjZsj+xtDtvJKbppCMKrmeKpsIhATU7+tHf8D1mG0SFkwyU6lxO2eMZmtJ2hNP6gcJlVIEqpuABHV1t79qLwIiIAIiIAIiIAIiIAIiIAIikCcBCeo8wek2ERABERABERABERABERABERCB6iYgQV3d7a/ai4AIiIAIiIAIiIAIiIAIiIAI5ElAgjpPcLpNBERABERABERABERABERABESguglIUFd3+6v2IiACIiACIiACIiACIiACIiACeRKQoM4TnG4TAREQAREQAREQAREQAREQARGobgIS1NXd/qq9CIiACIiACIiACIiACIiACIhAngQkqPMEp9tEQAREQAREQAREQAREQAREQASqm4AEdXW3v2ovAiIgAiIgAiIgAiIgAiIgAiKQJwEJ6jzB6TYREAEREAEREAEREAEREAEREIHqJiBBXd3tr9qLgAiIgAiIgAiIgAiIgAiIgAjkSUCCOk9wuk0EREAEREAEREAEREAEREAERKC6CUhQV3f7q/YiIAIiIAIiIAIiIAIiIAIiIAJ5EpCgzhOcbhMBERABERABERABERABERABEahuAhLU1d3+qr0IiIAIiIAIiIAIiIAIiIAIiECeBCSo8wSn20RABERABERABERABERABERABKqbgAR1dbd/Rdf++++/dxMmTHCvv/66W3HFFd1aa63l9t9/f9esWTNf7j///NP973//c5MmTfL//+WXX7qDDz7YdezY0S222GI1dcuVDxd+8MEH/llLLbWUmz9/vjvggANq5bNw4UL35ptvup9++sk1adLENW/e3C1YsMD9+uuv/jmtWrVyyy+/vHv33Xdrflt66aXd2muv7fP+9ttv/XVLLLGEW3fddd3PP//sPvzwQ/f777/735dZZhm3xhpruFmzZvlnkJZccknXpk2bWtfxjI022sjNmTPHzZ4921+3+OKLuw4dOnhGcWnu3Lk+Xysr5SKP3377zb322mv+3/nkkaluK6+8si9GJqY8b+bMmZ4zPGiv5ZZbrlbRacs33njD/7bSSiu5VVZZxd8T8uI+0quvvupoY9I666zjVltttYru1yqcCIiACIiACIiACIhAwyEgQd1w2rJB1eSLL75wJ5xwgjvooIPcoYce6gXy888/7+699153wQUXeLF5/fXXO8TioEGDXNOmTb1oPeuss1ynTp1q7smVD/c9/fTT7qKLLnLXXHONF2Sff/6569evnzvppJPcDjvsUMP1hx9+cJdeeqn/HZE3depU//dHHnnE7bHHHv66efPmucMOO8yX4dxzz/XlRvifd9557sknn3Tjxo2rEXwsBrAAcPrpp7sjjzzS388z+vfv73788UdfHoQmYvGyyy5zd911l7v77rvdhhtu6K8bMGCA22CDDdxxxx3n658txZWLBYGTTz7Z1wHG+eSRqW65mHLfqFGj3GmnneZuuukm16tXr5rih3+jvVncICHAKW+jRo3cVVddVbOw8sknn/j2Gjx4sNtiiy0a1HugyoiACIiACIiACIiACFQ2AQnqym6fqiwdFkzE6Mcff+xFJdZbrLaIr5dfftmLUkTUqaee6m699VYvMC1hzT7mmGO82N5kk01y5tO4cWN3xBFHuEMOOcT16dOnJh/EHnldffXVNcINkXv55Ze7E0880bVo0cJNmzbNbbfddu7ZZ5/1Apr01VdfucMPP9z//9ChQ2vyYxGA6++44w5/L+ntt9/2zz3jjDP8PSSEaM+ePd3uu+/uBaeJXAQx5cNSO2LECPfWW2+5Z555xgtJBGauFC0XIv2f//yn23777d3mm2+e6/ZUdfv0008TMYXFv//9b/f111+7m2++2a2wwgr+OVjfWUB44okn3HXXXVfDlr/dd999bsiQITULC/yG5RpuLMCEngmJKqWLREAEREAEREAEREAERKAOBCSo6wBPtxaHAK7QWHkRlaEoxRqN2G7ZsqU755xz3CuvvFJLoFIas8Ride3Ro4cXqpnyQZw+9NBDbt99960lisnnwQcfdOeff7678847vdWahKBGYGMRxnJcaEGNSJ44caJ3LUfoh4Ka5/P3o48+2ru946KNsDf391wtEQpqrOEI/DPPPNO7nydNSRcLYJeEKYIaTwPENGXZeeedfVGw+CP4hw8f7hdUbLHCxDblxyMACz0J0U17hwsrSeuk60RABERABERABERABESgLgQkqOtCT/cWhYAJ1dtvv73Gchs+CLGF2zX7ac2CbX830cd+ZNypEWmZ8uEexFzv3r3dtdde69q3b1+rPlh+N954Y28hJ+EijVWXZ2M5ziaol112WbfnnnvW5IdIZB92Jgv1fvvt58uAiztu5aSooOY3BD7i85ZbbqkRoEkawbjgKr7++uu7F1980YtzXKiTWnUtj1x1S8oUFrTTCy+84PeJY3lnwQQPhK222sq7wUcFtbmDP/roo+62227zVR8zZoz3VmARQkkEREAEREAEREAEREAESklAgrqUtPWsRARwtUZY4sJrVsjwRizF/I7b99ixY2tchbnGRB8Bs4466igvyDPlw/WIOizZodt2pkISBIwAaAhqUqEs1NQFobvjjjt6gWl1jgpqxCZ7h5966im/mMDeY4KhJUnGhQUCLL/33HOPt/LfeOONtfaJZ8srqYU6KdPx48e7Nddc0y9Y0EZYmuHAggneA7jDRwU15cPFu1u3bu7CCy90iHsWBMy6nYSFrhEBERABERABERABERCBQhGQoC4USeVTMALffPOND1JFhGuslqHlkajURKkmINjo0aO9NbNt27Y1zw73JWMhzpXPL7/84sXZ2WefvYg1nD3K7dq1qxGtuDIjYLfccsuCCmrctocNG+Z23XVX71aeSVA//vjjPpI5LuzspyYwGnySuH1HxTDifOTIke7+++/31u6odT6uMZMKahO8uZg+8MAD3lrOIgJW99atW/v95QceeKDnwGIIojl0+aZcREjn+s8++8xHUSeIGwJcSQREQAREQAREQAREQARKTUCCutTE9bxEBAgyNXDgQO9ibccjYblkDzNBx/744w8vKrFkI7wsmjZWW4TnDTfc4C3XufLhGoQlwc7sHgpIpG9cign6hXs31nDEu/0/1xTKQk0diE6Oi3kmQU2Ec/ZXY1VmgcH2U7NggMt6LrftODHMwkUaYZ5UUJtYz8UUCzwB0QiMNmXKFB/IDOs5rui2F56Fhqighr3t06btWIDIVf9EnU4XiYAIiIAIiIAIiIAIiEBKAhLUKYHp8tIQYK8sEaBx+cUle/XVV/ciiuOdsGqa6OU4KgQ3oox9yhyddcopp9ScyZwkHyye7LOePn26dxMn6jR7jG1/MWIP4YbQCy25CEaOvELQYVUlWBpHY1188cVuvfXW85ZTyoYL+xVXXOGjenPEFxZmXJuJWM1+6a5du3qXZ9yfcT2/5JJLfP0Q2VjIH374YX//Ntts46OXc84ybt/U87333vP/Zr84Z1HHJfYn46oelqtz586eFWXE/RsrPdHGMx07FZdHprrhMZCNKW7a7AWnPNSPqN0ER+PYKxZREMe0B2woF8HXiNjOmdWWiATet29fH1xNwchK807qKSIgAiIgAiIgAiIgAosSkKBWr6hoAghignmRbL9stMC4bSMO2Yu71FJLxdYnST5YVsmnSZMmNcdVYYXG6s051XFuxVjKcQ1H8GLhxg1b6f8TiGNaCD64vuPyz4KAgpEVgqjyEAEREAEREAEREAERyIeABHU+1HRP1RAgwBaWZ/Y3Z0oECMOaipUay7RS4QmwcEGUdfaLs2iCt0Lz5s3dTjvtVPiHKUcREAEREAEREAEREAERSEhAgjohKF1WnQRwh8aV2tzMM1GYMGGCdwe3/d7VSat4tcYFn7OnOVoMEY3rO9ZpvBaUREAEREAEREAEREAERKBcBCSoy0Vez60XBAiEhksxAcOyJYKJscc3k8t5vahsBReSdmA/PW73H3zwgevevbvff60kAiIgAiIgAiIgAiIgAuUkIEFdTvp6tgiIgAiIgAiIgAiIgAiIgAiIQL0lIEFdb5tOBRcBERABERABERABERABERABESgnAQnqctLXs0VABERABERABERABERABERABOotAQnqett0KrgIiIAIiIAIiIAIiIAIiIAIiEA5CUhQl5O+ni0CIiACIlAnAjNmzHBDhw518+fPdwMHDnRdunRx8+bN82fD33333T4afM+ePd2KK67opk6d6oYMGeI23nhjN2jQINe6detUz+Y8+9mzZ7tx48a5AQMGZI0yz1npDz30kDv77LPd0Ucf7Q466CB/EsALL7zgLr74YkdelK1z585umWWWSVUOgiDeddddrlWrVm633XZLda8uFgEREAEREAERKCwBCerC8lRuIiACIiACJSZwwQUXuE8//dSNGjXKNW3a1D/9/vvvd8OHD3d33nmnW2eddfxvXIPIPumkk3JG7o9WYe7cue7hhx92RJyfOHGi44z6Fi1aZK3p448/7oV7WAbOU+/du7fbZZddXJ8+fVKTmjRpkl884Kg+RPrhhx+eOg/dIAIiIAIiIAIiUDgCEtSFY6mcREAEREAEykDghhtu8NbgsWPHuhVWWMEtXLjQ9evXz2G9xpLLOfK///67GzNmjNt5553dGmuskXcpp02b5hDwSQQ1Ap8ycOSbWaFff/11f+zb6NGj3dZbb51XObBQYyHHui1BnRdC3SQCIiACIiACBSMgQV0wlMpIBERABESgHAQQt4hpE7n33nuv++6779zIkSPddddd5zp16uQQsm+//f/aOwsoOW4sXCvo0IYZHKYNwybZMDNznDjkMDNvmJmZmRl2kzi4G2ZmZmaGdz69p3nlSkN1T89M9cync3xszxRIn6D0615dvRytukMNNVTT2SwqqL/99tuw9dZbh2mmmSa6fad33njjjdGSTl4bdTlPmVZQN1193igBCUhAAhJoOQEFdcuR+kAJSEACEuhOAuyN3m677aIb9CijjBJdsueff/5ovT3qqKPiv0899dSw8cYbRwt2Z1JRQf3222+HAQMGhIUXXjhMPfXU8ZW//fZbQOxPMcUUUeyPMMIITWVFQd0UNm+SgAQkIAEJdAkBBXWXYPWhEpCABCTQXQQQuQT+QlA/8sgjMVAXLtYI6oEDB4bRRx89BhDDRTqbEL3sqcYdvFqae+65oyhOqaigLrp/mnez3/v111+vmgcWCRDnaTFAQd1dLcv3SEACEpCABOoTUFDXZ+QVEpCABCRQYgK4cq+11lpRdE4++eRhjTXWCCn4F27V7KHedNNNGw5EVqnIRQV1V+2fJk8K6hI3RrMmAQlIQAJ9joCCus9VuQWWgAQk0HMEEIO4Pd9www3h9NNPrxspu0hOk3s10bxPOumkaI1OovOpp56K+6uT23WR59W6poigTvunOSaLKN8ptWL/tIK6szXo/RKQgAQkIIHWElBQt5anT5OABCQggQoE3nnnnUA0bo6aQuRyDFWRSNlFYH7++edh0KBBYdddd40ByEi4UnM+NRZrjqnqTCAynodIfuKJJ8LVV18dBg8eHJ8966yzxrOlswlxf88994T99tsvbLjhhtFy3r9///Doo4/GaN88h/Oy55133tCvX78ixRvimhdffDHyI9I4EcsJsjb77LM3fJZ1wy/2BglIQAISkIAEKhJQUNswJCABCUigWwkgBrH0tkpQ//HHH1Gosm966KGH7igLZ0YjWocddthuLZ8vk4AEJCABCUig7xBQUPedurakEpCABEpBoNWCuhSFMhMSkIAEJCABCfRJAgrqPlntFloCEpBAzxFQUPcce98sAQlIQAISkEBrCSioW8vTp0lAAhKQQB0CCmqbiAQkIAEJSEACvYWAgrq31KTlkIAEJNAmBBTUbVJRZlMCEpCABCQggboEFNR1EXmBBCQgAQm0koCCupU0fZYEJCABCUhAAj1JQEHdk/R9twQkIIE+SKArBDVHZ6277rrhP//5T5cQHXfccePZ2fPMM0/d5xPBfP755697XbMXrLjiiuHcc89tyRnezebB+yQgAQlIQAIS+L8EFNS2BAlIQAIS6FYCXSGo//zzz3gM18CBA2NZZplllnDZZZf95ZzoegX98ccfwzfffBM47/n+++8PV111VXj22WfjbXvuuWc8/3mYYYap+RiO69pxxx3DWWedFa/bdNNNw3HHHRdGHnnkeq/v+D3lIR9ffPFFPHeahQLywv9Jt99+e1hiiSUKP88LJSABCUhAAhLoGgIK6q7h6lMlIAEJSKAKga4Q1LwKIbvbbruFU089Nb554403Dscff3w8n7rZxBnXd911V9hrr73CTz/9FK688sow3XTT1X0cgnyjjTYKDz/8cLz2vPPOCxtssEEYaqih6t5b7QLKd+aZZ4aDDz44rLrqquGEE04II400UtPP80YJSEACEpCABDpPQEHdeYY+QQISkIAEGiDQVYKaLLz//vvRSn333XfHHB166KFRZNezKtfLPpbhPfbYI0w11VRh1113LSSMsSKvvvrq4dtvvw0TTDBBuPzyy8OCCy5Y71V1f//444+H7bffPhx99NE1XdCfeeaZcN1114Xdd989jDDCCHWfW+0CrOV33nlnGH744cNCCy3U9HM6c+PPP/8cLr744rDkkkuGSSaZpDOPKv29tDXayvrrrx9GGWWUHsnv008/HV577bWw0korhWGHHbZiHs4+++wwzjjjxGtMEujtBB566KHw9ttvh7XWWqtQURmzzj///LD88suHiSaaqNA9XtS+BBTU7Vt35lwCEpBA2xD46KOPokj49NNPwzXXXBM++OCDODFBoGJtnXrqqVtWlnvvvTdag5n8IGQRYosuuminn//xxx+HAw44IOyzzz5hwgknrPu83377LRxzzDFRiJOWW265gAgZf/zx695b7wLKyKLBv/71r6qLBezlPuOMM8Ipp5zyFys9Ih/RRB6zabzxxvuLmzzveuKJJ8K2225bVVzVy28rfg9/FhF22WWXQD57Y8ILgUWg9dZbr+HtCq3kwSIK/ZW09tprV1xAYmGM2AKbb755K1/tsyRQOgJ4HPEdwVMpv3UHLya8lyp5C/WFMat0ldVDGVJQ9xB4XysBCUhAAl1D4Pfffw/HHntstEyT5p577rifevLJJ+/0CxGhiI1ZZ5210LNYQEBwYCkmbbfdduHII48M/fr1K3R/tYsoI/uqKdtYY41V8bJagppJ4Ndffx0GDx4c1lhjjbhQsOWWW0aL6IgjjtjxvFdffTXmF5GHNbKn03333Rduu+22sP/++3eaYU+XJf9+6pQtClizELE9nYgngHcDlvI555zzL9lRUPd0Dfn+7iDAGL7vvvvGvjDZZJN1vPLdd9+N/XXmmWcOY489dlyAmn766cMWW2wRxhxzzI7revOY1R382+UdCup2qSnzKQEJSEAChQm0IjBY4ZfVuRDrxjrrrBMtwqSLLrooRiTvzH7qInmrJajT/ViwEdM33XRTmGOOOYZ4LNbr/fbbL/4cL4IyJNwosfgvs8wy0f27NyVc9PFoYJI+xhhjlKJojzzySNy3zwLVqKOOOkSeFNSlqCIz0YUEWDzFq+iHH36Ii6FpzOb7gsDeZJNNOhZX33zzzTjOc8LDIYcc0rHgx5i19957B05naMWWny4sro/uBAEFdSfgeasEJCABCZSXQFcEBmumtEzKsJBjucDVeqaZZgqXXnppmHHGGZt5XOF76glqLJBEI3/55ZdjhPS8G/vzzz8fXcpxGcd1vizpjjvuiPxOPvnkhiKnlyX/lfKBdZqFjUknnTQMGjSoNFmlvW6zzTbRSr3YYospqEtTM2akOwh8+OGHYeutt46nO8wwwwwdryS+AF4kbN9hgZQFMEQ3sS347jDeZ2M9MGbdfPPNLfFO6o5y+47GCSioG2fmHRKQgAQk0CYEODuaIGWtDgzWaPGTlQILJAlrBcdqsQe1q1I9Qc0+dizls802Wzj88MNj0LFswnrNPvQiR4V1VRkqPZd8456OG3p2ktudeWj1uygTWwOwbOFCWqZEOyDYH94K2eB+WqjLVEvmpSsIIIQRzPk4FHjv4HHE1h3GICzXX375ZfzWsGUGq/Zoo43WkSXG0bTdZ9ppp+2KrPrMHiagoO7hCvD1EpCABBoh8OijjwaCRGHRwmKU3dvIXi/OKib4FZYuU4hBt7oqMFijfAlQg2hC5JMQJLgvV4ui3Ojz89fXE9T8Htfpo4466i+BpZL1eoEFFoiiO5/Yg407MFZsJpMrr7xy+Pzzz2PbxCK/9NJLF47GTVTrW265JR57xnNS0Daew/M59izbnpMlaPHFFy8ccbezLNP9tKdrr7029O/ff4gI62+88UY8Nxzvg2YiylMXHIdG4KNKe+JhS9R43vH3v/89zDXXXJEZk3h4LbXUUoXaEUwfeOCBKAammGKK6DY/9NBDx+Kxp/6VV16Jgj67x589oOyjT5a4xEJB3apW5XPKSuCwww4LLIaymFRviw7j4ZprrhkXJ/MxENKYtcIKK8TFVFPvI6Cg7n11aokkIIFeTAChg2jhjOX8vlcm+ohH3GGrCepffvklWmuLJibWPXV0T9E81rsuL2QJVoYlsKuEbK38ZCOQc92tt94aRW1XpHqCutb+aQQcQhqX7/nmm2+I7CHKrr766hikjGO0aG8cD8NCDseEbbrppjFqO0K9XvA1RDTnhuNSzF7dX3/9tcMSilVnwIAB0bKTP6oGMUcif92ZcI8nLwceeGDHxJg+lSK5V7L0F8kfLvf3339/OO6444YICse9tN8LLrggWuWZ3G+22WZxkYF3Monfc889w/XXXx9Fdr2EOOZ5iGaed9JJJ3VY+Xk3QerywpkyUwcnnnhiyFrXFNT1aPv7diZQb1Exle27774LL7zwQuwfG264YTxRIi1SpWsYM9nSwWJbd49Z7VwH7ZR3BXU71ZZ5lYAEJBBCPAqJCTQTX6KLkhAm7HXEhZiJbt59l2s42uOKK64IHGFVNA033HAxCnS7n/1LwCesBuxvI3VXYLA85xTkBlFEmmWWWeJ+O6LDtjrVEtRpsvj6669HQZyP4I2Ioj0huKabbrohssbv7rnnnijssNrceOON8SgrRDaWWyzw88wzzxDiq1rZEHAwIVo5exWnmWaaGMCH5+Juyc94bt4Nmj6Qgnh15oztRpmTJ84hpx8lcZlc52lfzR4hRZ/F6yRvCeNnlJVFF6LUY0UmEBILFtzD2bjs82QxIxudvVK5GCNOO+20mEfuy5aDRTZYTzzxxH9x8ad8HOOFiz31mpKCutHW4/XtRCAtKm611VZVrcr0R8YhPEfYI804xeJg/mgtyo21+7333ouL3t05ZrUT83bOq4K6nWvPvEtAAn2OAKJ45513jpa/rDUMSxUf/nPPPbfb92B+8skn3VIPndlvnA8M1pVCth4MhA1WciyzJCy6WAcrTcLqPavW72sJ6nr7p6tZJXnfc8891+GGDVes/bgQ5/cNFsk77scI07feeiusttpqMThasohXs5jy3FoW3fReJrnPPvtstHoXSVNOOWUUlNVcO6uVFXGKmOZ89Xyk9CLv5ZpqFncWPh5++OGA6z3WrUoW8qLvQCBwP9tEsG7jhpos4rW8Aap5Kyioi5L3unYkUMtLp1J5WKhmsQvvMLZI5MfzImNWO3Iyz/+XgILaliABCUigjQgkIcSHO+1tRThsu+228bgOfl5vr1eri7vXXntF4dKViVV9rJedSYgThCzRoUm4JzcjAjuTh3Qv5zsTwAaxROJYIiJutzLVEtRp/zQssKjkUy1Bnb02WTazluVmyoCww+X5nHPOiRFza1lMeX6RySkikaNsiiasRgRoq+amXq2sWJA5g7ZSpPSi7y7qwl7JQl70Hem6JJ5ZmEvHodXyBlBQN0rY63sDgUYFNWXGCs2f66677i9R8YuMWb2BW18tg4K6r9a85ZaABNqSQN4aloJuvfPOOxVXxbOFTJFJG9lDjVUMN7ZsxNK2BPf/Mp2sCOwlxULMHt38frfuKt9dd90VXWlxk0bYt/oYrVqCGgHLHudK509T/qKCujMW08S5klCtZTHlvgsvvDAG16q057ir6q9SWat5jDSahyKCurPeAClPlUR5LW8Agh3ST/bff/8h9tNroW60lr2+nQgkQc2Ccf78aPoQMR84izobGBTRnLZHENsgm1h4e/LJJ7t1zGon3u2eVwV1u9eg+ZeABPoUAT7K7Cll3yuWvNNPPz3uoeSjX89lmAk51myEddGE2CQAUk8E8Cqax0auSwHK2LO700471Q2a1cizG72WAGWcW4p1epFFFmm5Z0E1QV1v/zTlqCai8mVkYoml88orr4x7rQnQdcIJJ0Sr93jjjVcISRLPbFlIXhe1LKY8tNqe40IvbPKiSnlKHiMbbbRRWHbZZTuCh7GP/Iknnohu7Ow7pozsOycKMIHocJvH7TpZw4ssEKSFB6Jzp73Wjz/+eHjppZcqRmKvVkzE83/+859oUSeieD1vgGr76RXUTbzsZPsAACAASURBVDYkb2sLAiky98ILL/yX/kXb33fffWNU/uwpCFin+RbjsVKWQIptAbsXZFJB3Qsq0SJIQAJ9g0A2mjDig7Mx2W+K22ZPWVnbiXzau8zCwhFHHBEXCnoqERyNSO0EguoqK3k1QZ0ELIsK1aJSJ5FFsKvsxJBjmghqRRAzglQxqSTCbQpsRoAe/jDJZOsBUanZY015WTioFNwuiXfc8ZdYYom44INgZF92PuI09ZWswvPOO29DQrIzdZ2swywcpMWD7L782267LRDAj73gBAokmBhHaRFfgKi+iFcs6mxdwM2fM8jpv8nzA7HOQkS+vAhzgr/xN32cY8WoMxYs4ITLPkEDJ5poolg8RDwRuQcNGhQjDlfa/oF4v/POOzvO1k0B+2CeFwE8E68YjvQiknsKgpgWNYhrkAKxwSO5vxPMjiPETBJoVwIpMjeLXnlrMx5OLIiyKEa/J6WtV++++27sx6lP8ru0iMnCaaU+1q6MzPf/J6CgtjVIQAISaBMCyRqGJRq3Ms60rGeV7s6iMTFn7xhucJ2NYsriAaIXq1+zgZ6yZWdCQ6AYXO4QMtnJTncy4l0IWoQ0iyFdaSXPC2reyznlCODzzjsvYHlBwHIuaiV3cyyZLEKkqNvkHUHNXu/ll18+WqNHGmmkwHsQtxyvhnAmyFqKOI2g5n6EZCWrDc9k4opYI7AeYhDxiOWHfGEJyp/rjABHZHIMTT76d1fVZVpgwLLLYhaClXOgEZSIYVxC2XaxwQYbxEUEykTk8y222CIGFGPiTfA1xCf5h/8OO+zQEY2fuqHstNHs0VS45HMcHu9kjznWad7HkVdYuqk/9n2n9Nhjj8XYANRnpcUIrmPCz+LFOuusE0YdddTYH1i8qBRNnesR4FjB83WRt1BTZo4OolwstuRFSFfVjc+VQFcR4AQD+iCLXYx1Kf3xxx+xX7LYlLxx6G/0Ub5b+ZMR+HbT91lc7K4xq6uY+NzKBBTUtgwJSEACEmgJgXrHNDHZwDI21VRTxcjLTOwXW2yxKEbygaDSij4us4iGzqS0zxyx3xV7lRvJW3I5n3DCCbvcSl7vHOp6+UbgYlXmqCW2F2QnkxwXw6IJwjltJUD4VjuznMUWArFRn9USdY71GcHJJBXXSUR1PpEv6rErIqNXy1t2/zTtEXdQPBw4no7JNTxY3ErH1eGKzUICUff5GdbiffbZJ7p/8zuOK8P9OyVEOCKXc71ToLD0u8QFazZWahYyWOiothUD63iKD4BLd6WU8sxWDqzlDz74YMUAfeSLxQAWUOir2VTN5RvxwKIIot8kgXYmwCIZC0S4cmcXulKZ6IssUH711Vdhsskmi6cEVNoexVjMWMCCU5kWwdu5bsqWdwV12WrE/EhAAhJoUwLVBByr+ExKsFxiWU/imck6go29pVgAsqv6rRLUyS2XgErsN++KvcpFqyu5nL///vvdYiXvrKCmDrCgY/HMi6miZU7XYenBKyDvbUDgHyzNHDWD5RsXZcQyVljch7NCnmchFrl+1lln/YvwbDRPjVzfaHRtrNdYthD9TMqxPjOZZjGJ8i211FJxAp5NuJFime/sQgFeBDwHi1j+PHrqAffzAw88MAoE2iJinzPHV1pppb8gef7556PV/Pjjj/9LXVQT1Cx4sCjCdgGTBNqZQPK6YKEQr5RmEmMW/W322Wev2Meaeab3lI+Agrp8dWKOJCABCbQlgUoCDssk1kYm1wih/Oo9IhMhxXW4zE099dSx7K0S1OxzQ8iz17er9ioXqayesJJ3VlBTLuoF92T20DZrWWFvISISgZd/BpZfhBltALHN8Wu4ChOBfPrpp/8LWvLDwgj7iHFX7o7UTHRtPBGwSLOXnH3NiGXOqibBAItvfn8zbQTOeGwsuuiiTRcN8Y+3QKVnYGljzyfWY/oiYhnRTWC5fN8kPyxEkZ8ll1zyL/mpJKi5B+s4+7onmGCCpsvgjRIoCwEWnejL9M1mtgq1YgwtCwvzUZ2AgtrWIQEJSEACLSGQF3DJjZV9u9WOZ+LFCAAm7ARvIjASYqAVgrorAn8RfGr00UcP//znPwszS1ZyAjXhXtuK47Fgy5nNuA1nA0VlM9UKQU3e2ftMQhA2c8Y59c++wUoukwgwAprhOo7bNJNXFkBwic8nFl8QcexTriS2C1dIgxfyXiy4U0455RD7yYs8hnvxyECsfvfdd1G85q3G2ecgxI8++ui4/7polPTs/bhb058Q8pVcT3G7v/nmmyM/tl/geYALe6VrOdaNmANEoq/0+0qCmgUs+u/8889fBI/XSKAtCNCuCSaIx04jJ1701JjVFlB7WSYV1L2sQi2OBCQggZ4ikBdwKXozLqiIMtxdK6W0P5X9ZymQUmcFdVccj8UZ1ogIRD/BqIqmrjgeC7GDKz37W6tFeMf1FrGKVTIFCSua5+x1iN4rrrgiBsRqZCGhmXdVu4c991i5iUyO62R3prRHHIa1xHCr8kSAsmuuuSZakTtTb53JD8d63X333WGTTTapmgeEP302Wd478z7vlUCZCTAGMI6zV5pI+0US8SDwpmHBaoYZZihyi9e0MQEFdRtXnlmXgAQkUCYCeUGdopITuAVhxz7Z7hDUXXE8FpZT3JLnnHPOaD0sekxZq63kaWKHpYQjk4iubZKABCQgAQlIoOcIKKh7jr1vloAEJNCrCOQFdXKV5efVjuQBAPtLiW6MYE3nIjdroU57lYla3Irjsdj/i7WQo1CIjIylNntMUa0KbKWVHCGN5ZIyEayL6NfZc4x7VUOyMBKQgAQkIIE2IqCgbqPKMqsSkIAEykyg0p5dzurkqCREaf44oFQWBOKuu+4az7BO0aSbEdQIXizhBFpiv3Ize5UR0AhXjjXCxY9ozV988UXMKsHVeG6RYFicW8x53LgIciYvRxw1mjhWDLd59rHefvvtYfDgwR2POPPMM6M7bjN7mhvNh9dLQAISkIAEJFCdgILa1iEBCUhAAi0hUElQs3+a6M5E/EXo5s+bRnhuvfXWYaSRRorHBaU9o40K6hT4a4sttgg8syvSlVdeGY+Qqidik8s50Y67IrGPOBsRvSve4TMlIAEJSEACEihGQEFdjJNXSUACEpBAHQLVokrzcyJ4E5V68sknH+IpBM7aaqutwrnnnhsjQafUqKAmgjJn7xIpuisSwaiwtPfv37/u44mkjGW+qxIRsBH2PRWwqqvK5XMlIAEJSEAC7UhAQd2OtWaeJSABCZSQQDVBzb5m9kZjpR40aNAQOccqPcooo/zFfblRQV1CHGZJAhKQgAQkIIE+QEBB3Qcq2SJKQAIS6A4CeUH90ksvhcceeyyst9564c033wzs+9133307LKtYkzmCir3G448/fgyyxT5rLLAK6u6oMd8hAQlIQAISkEBnCSioO0vQ+yUgAQlIIBLIC2r2Tx9zzDGBfc3DDDNMPJOT/dQIZtJrr70Wo2bzewJ/XXDBBVFcE8BLQW2jkoAEJCABCUigHQgoqNuhlsyjBCQggTYgkBfUnD+9xx57xGBjpFlmmSUK6GmnnTb+/6GHHgpLLrlkRxAxrNX8IeiXgroNKtwsSkACEpCABCQQFNQ2AglIQAISaAmBanuom3l4GQQ1VnOCi/3www9htNFGCyuvvHL8uyfSs88+G+65557AfnSCt3Fu97DDDtsTWfGdEpCABCQgAQlkCCiobQ4SkIAEJNASAr1JUOOuvvPOO4cddtghCliikXPG9SGHHBJGHnnklvAq+hD2obP//Oijj47u8Mcff3wYb7zxwjrrrFP3CK+i7/A6CUhAAhKQgASaI6Cgbo6bd0lAAhKQQI5AbxLUgwcPjgKWo7jGGmus8Pnnn8fgavvss0+Yb775uq3uf//993DAAQeE4YYbLh49RoLzwQcfHM+iHnvssbstL75IAhKQgAQkIIG/ElBQ2yokIAEJSKAlBMogqN99991w/fXXh48//jjMM888gTOhP/nkk7DxxhuHqaeeunA5L7zwwvDAAw/E/d+c94ygXnfddcPAgQPj30USluXrrrsuTDHFFGGDDTaI1mT+P/HEE8e8FUm4m2+//fZh4YUX7ngvnLfeeush9qMXeZbXSEACEpCABCTQegIK6tYz9YkSkIAE+iSB5BZ92GGHdRyN1SyIn376KQYoW3HFFQtbhHHTPuecc8KWW24ZnnrqqeiyzVFchx56aDz/evbZZw+XX355+Pnnn2tmi6O7uO7999//i6AeMGBAWH/99esW68MPPwxXXXVVmH/++aObOC7bQw89dBTku+22WwzE9txzz9V8Tv/+/aOQ3mijjYYQ8ghqynjllVeG6aabrm5evEACEpCABCQgga4joKDuOrY+WQISkIAEupEAQcS+++67gBC95JJLwv33398hiBvNBosCb7/9dtMWas7Y5s/VV18dvvrqq7g48Pzzz0cxfcYZZ4RJJ520UJZYJECEs186Wca1UBdC50USkIAEJCCBbiGgoO4WzL5EAhKQgAS6i0A6rovjuTj3OiUiZGMZ/uOPP2pmhcBfuGYjhs8+++wY2Tu5fG+11VbRal4kIag32WSTsNlmm4UlllgiumjffffdUaSzN7qepZwo3sMPP3zYZZddwlRTTRV23HHH+FoENcKcIGlFhXmR/HqNBCQgAQlIQAKNE1BQN87MOyQgAQlIoIQE3njjjWiVXmSRRaKQ3nPPPaO7+MknnxxWWWWVMMYYY4Snn346Hj1VK80444xxD/Zee+0VTjvttDDhhBOGN998M2y77bbhmGOO6ThHux4C8rPddtvFe6accsqw9957h/HHHz8K4xdffDG+o1YaffTRw0wzzRTOP//88Prrr4eDDjooDDPMMPEor9tvv71p63u9fPt7CUhAAhKQgASKE1BQF2fllRKQgAQkUGICt9xyS7jpppui4H388cfDggsuGI+4wsK83HLLNXTEFKL7rLPOCt988010uWZvNkHN1lprrcLP4SxtooLPNtts0RX9wAMPjPuqG40S/umnn0aXcc7BnmSSSWL0cSzUlNMkAQlIQAISkEDPElBQ9yx/3y4BCUhAAi0kQDAzXKX58/3334d+/frFfzebEMK4Zo800kgNB1ojqBkJSzNB0tiXjUifYIIJGs4Obuq4kJNwSe9MmRp+uTdIQAISkIAEJFCVgILaxiEBCUhAAhJoMQGs0+x9nnnmmQORwTlDGrfzhRZaqMVv8nESkIAEJCABCfQkAQV1T9L33RKQgAQk0GsJcCwWR4kRJG3ppZcOk002Wa8tqwWTgAQkIAEJ9FUCCuq+WvOWWwISkIAEJCABCUhAAhKQgAQ6RUBB3Sl83iwBCUhAAhKQgAQkIAEJSEACfZWAgrqv1rzlloAEJCABCUhAAhKQgAQkIIFOEVBQdwqfN0tAAhKQgAQkIAEJSEACEpBAXyWgoO6rNW+5JSABCUhAAhKQgAQkIAEJSKBTBBTUncLnzRKQgAQkIAEJSEACEpCABCTQVwkoqPtqzVtuCUhAAhKQgAQkIAEJSEACEugUAQV1p/B5swQkIAEJSEACEpCABCQgAQn0VQIK6r5a85ZbAhKQgAQkIAEJSEACEpCABDpFQEHdKXzeLAEJSEACEpCABCQgAQlIQAJ9lYCCuq/WvOWWgAQkIAEJSEACEpCABCQggU4RUFB3Cp83S0ACEpCABCQgAQlIQAISkEBfJaCg7qs1b7klIAEJSEACEpCABCQgAQlIoFMEFNSdwufNEpCABCQgAQlIQAISkIAEJNBXCSio+2rNW24JSEACEpCABCQgAQlIQAIS6BQBBXWn8HmzBCQgAQlIQAISkIAEJCABCfRVAgrqvlrzllsCEpBACwj8+OOP4eKLLw7LLbdcmHDCCVvwxMYf8eWXX4ZrrrkmrLrqqmHMMcds/AHeIQEJSEACEpCABJokoKBuEpy3SUACEujrBH777bdw0kknhdlnnz0stNBCPYrjxRdfjMJ+r732CiOPPHKP5sWXS0ACEpCABCTQdwgoqPtOXVtSCUhAAi0lcPnll4f3338/7LDDDmGYYYZp6bObedgll1wSPvvss7DddtuFoYYaqplHeI8EJCABCUhAAhJoiICCuiFcXiwBCUhAAhBASO+yyy7h0EMPDZNPPnkpoOD6jbjfeeedw8wzz1yKPJkJCUig+wj8/PPPYe+99w5PPfVUOO+888Lwww8fNtxwwzDVVFOFI488Mow44ojdlxnfJAEJ9BkCCuo+U9UWVAISkEDrCJxzzjnh7bffDvvtt18prNOpZGeccUYU+2XLV+vI+yQJSKAagV9++SX861//Cu+++27cjjLccMOFbbfdNowzzjjhkEMOCf369ROeBCQggZYTUFC3HKkPlIAEJNC7CXz77bdh6623DgMHDgxLLLFEqQr7zDPPRDF96qmnhgkmmKBUeTMzEpBA1xP4/vvvw6233hoefvjh8Ouvv4Y55pgjrLbaasZW6Hr0vkECfZaAgrrPVn15C/7JJ5+EV199NX4Ihx566DDqqKOGn376Kf4ZdthhwyyzzBL+9re/hXfeeSdayH7//fd4Ddd+88034Y8//ogWs2mmmSaMN9548f/3339/uOeee+IHlWesu+66ccW6SHrttdfCTTfdFFj55t1LL710x218uNlHOuecc8bfdUXK8uD5I400UphpppkCAaGefvrp+Ddln3HGGWOE4zSZeO+998IXX3wR3XHXWmutjslElhvPG3300cMkk0wSmcOYxKr+9NNPHxl/9dVXVYvFvbjQMXmBz9///vfoWvfQQw+FH374IUw22WRh4YUXHmIiQ3088sgj4e67747vYa/rGmusEfr37z/Ee/7888+AOIIv14w99thhscUWi668n3/+eXjuuedq4oYHeUhtpFZZuXa00UaLbYVJ2IMPPhi54j6IaKQc2QTjK664IuYP5lNMMUVYZZVVwggjjBCeffbZusxg9PLLLweEKSnbXvOFIoo27ou8g/bcaHr88cfDK6+8EieUuD+Svv766/DCCy/ENkNfajSRd/Ypn3jiiWHaaaf9y+3wueOOOwJtd6KJJoqi+957743tiT640korFXa9pJ7/97//hTHGGCPelyxMcOF300033RBl+PTTT2Od7b///mGeeeZptGgNX5/Gl2uvvTbmkXZEW6DNZMeOon2j3ljFGEfd0Vdpb6OMMkqsT8ZL0vjjjx/79Ouvv97xM8aMKaecMrz11lsV21yRMZK+8O9//zu2ecZQ2mJ2XKkGjny99NJLsc+msQVGpO+++65jzCHPM8wwQxwTivbDepXFO2+88cbIh3bBOL3sssvGNpTPF2MoYxD1RoC7jz/+OD6e/j3uuOMW4km/ZszlXSSeyc+Ifs94THsg0QdmnXXWWNZqKTtOp+8g3BlnaQOJJf3vww8/7ODLzxnPeXZ+7MvypZ1VarOVvg/cB8M05vJs8k85qo2FKTBgkbaVnk2dcB/flHyb5nsOB9owYy9jGd8mIvvzTWC8zrazIhyqsa80B6GcJL69zDdS4jvFe+kbJGI4rLnmmjFPfLcYp+iv+bGe71n2W0EboXxprlFrvIApbbRIOxtrrLGixw7zJL4z9D3yAmvGj9lmm62m1T6f/zTmUNZ64w7X0v5ph/nyM55Uap/V2hllJUYGngeMFQTCXHzxxTvyXqSd0XZo36RUh5XmjPyefka9VZr/8M2kfmv139Q+6vWPemOYv28fAgrq9qmrPpVTBs8BAwaE+eabL1qb+DDxUdhxxx3D7rvvHlecSXzI+ACxl5N0wAEHhLvuuitceumlYeKJJ44f2WOOOSZOjnD34kPN708//fToDlZEoDCwIlwHDRoUDj744LDiiit21AXCcP31148DfcpTV1RUJR58eBA1RFdeZ511YtkQxbi7sYf0H//4R+Bjj3A988wzwwknnNBRXrjx0Ycb+SchPrfffvs4ATjllFPihAX2iBMmEffdd19813//+98w77zzxudef/31UbjAd/PNN48CCrZcxwcc9gi6LOsbbrghXgdPJhDUx4EHHhhOO+20KOJJ5Puyyy4LV199dfw59cSHif26TIhJ3LfbbrvF95BvJgvHHXdcrHPaCIsmtJ8iZWWSkZ7PhHqjjTaKooE2B8stt9yyI4o1ZeX/q6++euRO20SAc2wTEaYPP/zwusyOOOKIOJmhvSIWaa/VFnhuueWWsPzyy4ddd901tuEiH/HUBqlL+gyCinwlQY3IIA+8d9JJJ224yZLngw46KLZ7JmzZBEesw/RfxMhOO+0U2Nu8xRZbxHqFG+0RgV8vMWlkIYxJM/sgaa8sqpAoA+2GBRcmbfkyL7DAArENdGVK4wuTNPZnIgaYUO+zzz6x3TAGMYkr0jcaGavoq9TfNttsE9tN6pssbC2zzDKxyJXGDPg3M0ZSp/Q1ONPXaPPUPe0+lbse5wsvvDAcffTR4corr4yLIGn8ZhyiP9E+eG7RfljvfeSNMY92T59mwk17Z7EPdknwVcrXbbfdFs4666x4HWUmX0V5whhxxWIDY90iiyzSMaYxNn7wwQdxnCiyl7fo2MULivKt12annnrqimMmCwLUEXW11FJLxfGx1ljI+MBYVfT7W6RNsyjHN4DvE/Xy0UcfRXdu+kE6ZaAoh3rtJ1/f1CvfHOqOdrzgggvGbw11yvdszz33jHWKcNxjjz3ityd9H1K/y471/Ix7WaRgvMCbhvG66HjRSDur1I5477777hu/mfW+AZXyD7/OjDvZ/p+dh1RqZ3wHttpqqzjXoJ7JD3MDrmUOxP+LtrN6c8b0beFdzH84DpK2Tr/le8J4lcaqem2oXv8oMgbUe4e/Lw8BBXV56sKcZAhgWUiCCIGYEh9LLC18rEhYyphEIhpIfMT5aKWJ/u233x6DFDHpTkGKEKKbbLJJtDQj6ookrG0IGlbGk0UOIcfkFOsfAiG7al3kmY1ck+fBpJN38lFPQj6JJ6wp2f2j5BOGLAykPWRwY8JHmZLoSPeTLz6yTHAQwkykEWRwnX/++aOghj8TB8QuEyyezXNYNaYOUsRnhBSMsa6md/N7JppJCCX3YcQ0kxISVrC11147ToiTSzET4SWXXDJOPrB6YoWh/Pl885GivkjcW6Ss3EObOf/88+PENOsqzLOoZ45kQiDBllVyJnWsVGMpRDyxcICQROgVYca9+fZaqU10xkKdJgG091TPqT0wGUllaKQtci2sELrUD20jmxBMCJi55portgsml4hM3sU7H3vssbgolayU1d5NPrkHAc79tAdEDm2vVhnS7+Cb2lOj5St6faXxhTGCvDLhY9Eg9d16fQOxUHSsok0wqWeSyYJGvm+S/2pjaKNj5MYbbxzOPvvsKEap93TWONYl2hR9Iy1y1OLGvUcdddQQY2ilvlmkH+Y9RvLvReBsuummsZ1lx/g01jBmpkjw2XxhBaV9wpNFkOyEtyhP8pLGPTxA0lhMuzz++OPj4lDRIH5Fx67UJ7N8k3Cm/zF2pf5fpM3m34u4RPyx+JrEF8+vNRbSXrDIt6pNs7jJ4i7fLeomJb5VfC9OPvnkuEiSb2fVONTr45XqG2sl/YFvLO999NFH44LhBRdcEL0rUiI/XAczvCLycxM8WVi0wZsB0Y1gS6noeIGXRdF2VqkdJRG6wgorVPQyyvOp9K0qOu4giFmkxrKcXYQt0s6wILNowjc/zS0oN20BbgSeox6KtrN6c8Y0n2BhI5vXVC+8t8hCbZH+wbzI1HsIKKh7T132qpJUm7xggSWxik5icMR1DcGQ/2gxoWYygdtOdmBMk3xcjljVxFJYLx122GHhiSeeiBPLJATefPPNsN5668VJBUKvK1OWB5MaPiyINiaA2Y844oP85Ad8ROKxxx7bMZktMlFjAsgkH1GKZTP/8YQjYpMVY1hWWgBJK9tYstNiBKu2CCtc5PkgVrKiMllhkpJdwOADBXNELR4DCAnaQSVBTTuBGS6/RcrKs9kTjDjk3dmJdFrdx+rNggKWVxZjsgs9TOB5Bm2OVfsizHDVLSKoO9OuqDPqBet5WnhJkxFEUFqIavQd9Cf6XZ4VbYafzz333JEhQpgJCP2j0XdRr7jfY2nGtRwhcNFFF0XX/7QohkitJJrhSsrWUaNlrHd9Gkfy4wv5pn0jmmjf1caybN9A8Jx77rmFxyregYDYbLPN4nhUdGLbzBiJFQsLIP0tW9/16iDPr4igToK3Xj+sN6FlXKLNpcW/lJfEnHaV2lLKF38jpmmzWOGzIof7GxHUXE/QPhaA8LShLTB24WLdyBFzRcauNFblFwZY0EEIs/CaFk6Lttnse1no5BksnGQ9ulhQqTUW0l7om0W/v/XaNAuVbPnI12neU6UIh3p9u1J9M74jgpkz4PWABxjjC/OCvKdOsm7zbSTiOB4OaaxnDsHCLd9utjrlj/crMl5kv4tF2lmldkQZn3zyybh4zDaReqlZQc33nvkH3gTPP/98VUFdrZ2xUI3oZ7Eo9Xv6Mdsc6KOI9EbmebXmjMnbisV+vJ+oV1zis+2hqKCu1z/g7tGO9Vpde/1eQd1e9dVnclvto5IHwGDLXkHccPKTRYQyE0FWR/mo5feKMhDjylzv/Nw0yeMDmD6OafWRdzLRyE++8vlExCCA0/6d9HssTEwS6qXEA6sx7pK4mrPimz1vd/DgwXFPEcIjHyiKDwPiP01G0gcWax8TAxJ7qrAu4gGQF0r8vtKkPeW7Vn3l3532OvFzVmgRRUww+KAyQam2QlyNUSVBnb22SFlZBcdSgADPWth5Trofa+Oiiy4aRXXW4lOr7moxS+0VsYs1DesKbRU+LBBV2ptcr53kf0/EaxYzknjg91hPWHjB+ttsQLFqgjr//uRpkCzLjeaf65Nw++c//xlFOZOQemUoKqjxLsBzgv6UTbjYYxWplVKbx1paqb800jfuvPPO2KaKjlUwQeQwviGoaglqAnJgPQAAIABJREFUPGfSNgnyhEcP7Z06LDJGYo1j7EC4442Stg2k8iGy0laNWryKCGom30X6Yb2FEkQG7tqIyvzxabQN+lwSJeQLwUmsB/oeiyHURd4Knuq7Fs/s9gcENGWhb2MlZ4EQTnhuFE3NCmrKgQcJHjyIkCSoi7bZ9F4m/SxgsrCKoMl+q1KbqzYW4kXVyPe3XpumThkX8QLKt7dsbJVsO6vGoQj/bH0zTvINRxQSH4HvJt8dypc8abLzi0qcaXcsrlD/LNqwaMT4jLU6mxr5lnJfkXZWTVAX4ZCuaUZQs6DC2E/foi9mvQez39Za7Sw/f8jnudF2VmvOmPovgp1xgLESYcy2GrYvsBiS9eor8u0vOldopC68tpwEFNTlrJc+n6uigvqqq66Krr8p+FB20OeDxQQ877rTKFzc1nDhxFKDC2Gl/b31nsmHnQkDf2cTeSyyjybxwKqLAODjRH74WKW9Y2mCw+oqbnHZxEeJyTBiu6jVNp+vZgU1YoPJGHvdyT8r/Nddd1101WJilAQxLl1MlJPLLpO4Int8iwrqeu7tTDxZTMh7LaTJCEzZT4UYhWURi2sRQZ2dZNC2+GinOk7ugvXaV6XfV9s/jZDA4luEbbX3FhXUXMcEuDPvqiTKq+2fJr/JCslCWT3hxbWISxbIsgl3SjwIaqW00AbnrOdK/p5aY1nqG/RnrDhFxyrGJPbpMqEnNWuhLjJGFhVh9dpoEUGd3lWvH9Zz5c+Pd9m85beccC2LovQLxCPuxEzw83vDG7VQpy1B7FXF1ZvFSsaNtHe7Hq+s4Kg1duUt1LwLF1gWaxEF2a09RdtsGvNgwYIA7ZRFiDRmk7e0qFVtLGx0YRSrLuMEbZq+m2/T9YRV4pnaWS0ORdhXqm/EW4pJwdYj/sCYBcusMK7Ujml3eE5QRthg6UScs12okss3oj0/fmW/pcnjqEg76wlBTZwVvu8suLGwU0mQF2lnyduEbWLZ+DWpDhttZ3iQ4VGXFpOreYmleR57qalf9uwzRyhqoa7XP4q0Qa9pLwIK6vaqrz6T2yKCmkGRPbwbbLBBx8csPziyqs0+4KyLFBAZhLHWIkbzFpc8ZAZ0PnpMiLAaIgZx/SI4StFI4Z2tuDyPtC8sK0xxgcIdHGtUVuzxYUCgMclCgGNxasTykfLejKBOHztcoqkL9h4jSOGZ9sGlSR7u23ywCHbG5ISJFdbVrEWnUr21QlDTBphUYyHMi6PkNo3gwaMBaxOLOEy4s2ea4oaOQEnbEaoJnfzkPr9qT0RvrOFYY+oJh1rtKu2fZjEosU6LFUxemXAyQcadjv/TlvAYoD8lbwUsC/wbax+Tx7R/kkkJ7T/v6pjNT/Zdaa81q/3UKdZfAtIVSYhnFo9SH663Bzy1ByZ0KeBekfc0eg39igku40Jy603PoL/SHvBoqDaW5fsG7sBFxyqY4KaZ+kazghqLTL0xEo8MtrwwfmQ9HShrtpz1+BUR1Ekc1OuHTNBrJVxLcafFNTc7Ca80VuTzlfZ75sVOo4Ka/OH5gPcUk3Am5PStRlIj43SytFNftEsWKPP3F22z+ftSUDr2MWNVRSSl/bu1xkLGiaJtmq01uNzjDVFp7Ex1ipdY3uWfbSaMu/SJIhyK1EG1+k7PZ4GYsZqtGvkFw0r1lp+bsGDMYgWCLQUvS32q0vap/HiRFfD12llPCGqs+cxDGIOzLu/Zb0aRdpYs8PSj5KGU6i/VO4E7i7YzviMI/eS5Uk1QMw6wD55vFfXDfvdGBHWR/pGdKxRpk15TbgIK6nLXT5/NXT1BnSJuMmgh0FLKD44p+jSRVrPu0bjD4XaVvbcabCYnDzzwQBQVuO8gohlos2KqqyuqEg/KjlAiP4g7xBwTez4YTHrSvigmQURIRqAml71GJmqNCGqOnYFXssIw0WdvMoKKxYu0H4qJbhI7yQLJvmTc2HF/ZW8oLvK45Wdd6ivVWysENVYePqBYWxBvCCFScu1n8SYFVWMixH5qXG7TR5kJJ3taaRfZRZZmLdQsOCBw2efMHj14IOSLRhdNE1IiPpOvxDqJBSzttAcWWBAeTA6ZiFNGykXfYK8nkxRcGZlUZKPrU2f8nmuzEbaZENOn6CuIPSYi1Cv7+klMpmCWuCGw2a+KJR4rXKU+xaSc+7mXgFgpOBEWhkoLDvQL2jvtJwUv7Kr+mcYXeLIAwsSRsQmRjbWT96e+W69vFB2rsIgxgadOknWyM4K6yHvT5JK9imkMyZezHuMigppnFO2Htd6XFhzZDpQdj2i39CX6RPL+qJQvrGG0x6wHUDOCOm1XYCExv+hSjxe/b2ScTkKPb1QavyrdX6TNVroP7wnELgtwyapabyzEI4tvVLXvL0dDMTYxxrO/m8Xe1GfzbTrVKd+QrKs0wo3FztQfinKox79SffOtSVu3aBv0AcrHmIfYSv2fRVkW4rP5zM9NuBdPIdpF1vJfdLzI5r9eO+sJQZ0f72pZqLMeGPl2hrdCYsTWMBaKSNl6x8uoVjvj+8yWC+qD7yrfaWJxkCrlK/UR3pU8VVK9FLVQ8+x6/aO7DDL12rq/bw0BBXVrOPqUFhJgko07I1YRLMIIMlyFk3WMCRcTnptvvjlO8tPeJawbDJpMwJloY8VgJZKBl0GRwQuBgWWaiSjWgnp7n5P1lL3PWPoQH/ljglpY9IqPyvNAgBCoibzxb9xFyRcfJdzAsABiwWL1mz2iuIAjbJjU8MGHH9YwRA97RRGRBM2BC0KXxMSZ/dh8dHg/kcwRCUwUuB7rDcE60kcpfWzYk0ld8XsmkVi/WMhI72ZSxM+YAOHOBkv2frM/naBpTHL52CG4WBHmZ9wD+3TmNpM6hBcil6AqWC5w08bKDA/ylfbGN1pWrCTpaC72qrOlAGsMLJN4SUeRsQeZvDBxgDeM03FA9ZhRd6yus9AAJ1jAkpV2PA0QzixAYMVlAklbRbgy8crvuavW/pg80CaYXNOXEKKUD3bUJ/VE3vmbCRntiCi2iFfywf8pI67P5JM6TX2Q62EC76xoJa+IciadtCeezQQX8c0xRpSBdpWCsaTJU2qnWXGeysVkiX7OXnv+4JXCAgDCodIecMpI/yfvKSJ1V/ZR6o9JGXlHWONhwUQM4Un9Fe0baZJYbayibugrtHUWnrL7SOHO0TNYcPBuQJhwxE8aQ6kn+hSCkrpkgg0jFjuo0yJjJIH+eB572TmDmHLS3hFYtYLr0E+xoFFvacwm0jUpPw6xCEP7LNIP69Up78V6mBYDsHSxJ5LvCfmvli/GIhYl4cmYgnhkYYv+WpRnNm+Md4wH2ZMX6uU9LSwUGaf5zrFw0AjfWm2WtlGpXvg5/Zh65xtAdGtc8/l/rbGwVtticYhjqBCjnMmMKOYbguWXcYPFENo0v6fO+BbQ7znxgUUzvhG0Lb4x7G1vtJ1Vq4fsN5cYIyzCIPhxe2cvLd46WOZTn2VBgP5FXdDGGN9hxbGB2bE+2+9Y8GbBkjGacZIxjn7B2eyUt963NJ/3au0s/w1k7Mh+u+u1xUr5T3vK83XEt4mFhCL9hHgwRdsZ8Qz4HjF+kH9ENvM86iUZDmq1M75niFuCZTImswAC5/QNTvVCudLRo3jkMB9iIRtBzvyH9sj3jvaWxqpa/IrMFerx9/ftQ0BB3T51ZU7/HwEmr0wYWdmutP+YVWSOq2DSn86w5lZ+zsQdAV5PSLc77LQ3lHIw0ejqaJLZ1XwmG4igWu9mYsSHmslJvb2qTGS4lnqr557fqnor0la6kzEMsGYwmSiyoJPdP83Z6YiHLGsmE6TEPlk4mKAgeBHFTFoQXflgQdyXXEf5d94Nj7wyAUn9LNU1XgvV6o+JGYsp1QKxZVnjwcBCS7V92UzSmJA3KmA623aqtZlG+0a1sQqLHQtaLPhkj3VL+U7B/hDMLKY0Y/0o0u5pO2wDIEhZUbf9ZtkWyU+9Z6f4FUXGmnrPaub32WPkmrm/K+9pBd80HtQb86u9i58jrhoZ39OYgugsEoOkKxmmZ7fqO9XMeEEeytzOWsW/SF+u1M7S94P7u2Pcype3O+cKrWLtcxonoKBunJl39CABBktWP7Hg1bI+sX8UUY0gKMsHtwexdfmr67nod3kGevkLcGPGMoNbW5FFhUrnT9dChMUK6xBeC1itEcl4QWApYRWfyTLW12xiVR/3ePZiVxJ4RasEsU9fxeKUP5saF3LEPdZCLAPpTFIs1dktHOldKWgQ7teNRFMumtdmrmtV32DRgYXEWpHZ8dKhDrFStyJKfDPl7ev38I1CXLGQiVcBbZu22kgwsr7OsC+Xv+h4YTvry63EspeRgIK6jLVinqoSYCWbfTRMvtkzXC1xHVYaJtb547LE23oCaRJABPGsV0Dr39Q3n4gbHanoMVeVzp+uRQ6LD+5sCFpc6Nhnhgv6yiuvHF3OcXvLC4IUkZwFq7R/sJnawQ2ZSMicaZtPiEhcQXG7xTJPUCzcOvMRmNN9RLHHFZBAP2XxQmlV38DlccYZZ+zYVlCNdT7oTjN14j3NEWBxCBfeN954I7ZV2iNuv0X7bXNv9a7eRKDIeGE76001bll6CwEFdW+pyT5SDlx2sELhqlrLjZnJPq6JiICudkvsI+irFhOxh/WUPUy4VbKXlP11WDpNnSeAtRnGiNaiIpH9dAiwfFTmernBsoaVE5HMv/lTyyWfvogLMnvJi5xFnH8/fRTXbcpWyYJH9HEW0NgT//DDD8co5Ox/q+R1kvbQsReRfe9lSK3sG7Bmf3G9NoDlCnf9Ip4MZWDU2/LA/l6ENF4b1EEj/ba3sbA8jRFoZLywnTXG1qsl0NUEFNRdTdjnS0ACEuhmAogqhHG9/emtyBaBgQj+ROC0ZvbttiIPuILjWsuZuylwWiue6zMkIAEJSEACEpBAPQIK6nqE/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PXXX+OLRhpppDDTTDOF3377LTz99NPx76GHHjrMOOOMYcwxxwzff/99uPXWW8N7770XvvjiizD55JOHtdZaK4w88shDZPTzzz8PN954Y/j666/Dp59+Guacc86w7LLLhn79+oVvv/02XHvtteGjjz4Ko402WlhmmWXCAw88EL777rswzDDDhKWWWipMNNFEHc/78ccfwwsvvBDvG2644eI9XPvTTz/Fa0YfffQwxRRTxHJwDYk887MffvghvuePP/6IPx9//PHj9a+//voQZZ5yyinDW2+91XE/+ZhmmmnCeOON11Fmfs/zpp122rDCCit0lPnnn38OTz75ZEd+KtUYz5l++ukDXK677rr4Hv690EILhQUXXDByIcHrueeei3n729/+FmaZZZYw7LDDDvHIF198MXz88cexjFNNNVWso7fffjv8/vvv8Trum2yyySKPxAhu1CHsTBKQgAQkIAEJSEACEmhHAgrqdqy1PpBnBO+AAQPCfPPNF/bbb78w1FBDRWG33XbbRcG3zjrrhBFHHDEKtH/9619h5513Dv/4xz/Cn3/+Ge6+++5w5plnhhNOOCGKT9KDDz4Y/3/44YdHYYeYvfTSS8NDDz0UjjjiiCgev/rqq/h77t1nn33C9ttvH39+7733hl133TUcffTRUWimxLv4GUJ2uummCy+99FJYc801w5Zbbhm22GKLmGeuOeCAA8L//ve/+L5xxhkn3n7ffffFcrAQgHgnVSpzuv+uu+6K90888cQBsXzIIYeEVVZZJcw222xRvJLvDz/8MBx55JFRVCOM991337DnnnvGey688MJw7LHHhiuuuCJMPfXU8VmI8a233joceOCBYccddwz9+/ePQp1/I+ZhmoTzl19+GQYNGhTLeNVVV4UZZpihg0P63QcffBAuu+yyuKBBSjx22WWXsP7668efIf7hyoLEKaecopjuA33ZIkpAAhKQgAQkIIHeTEBB3Ztrt43LhiBcd911o6BGMCP0ELoI2jnmmCOWDFGG+Bt33HGj6MaCS8Iqyj2//PJLFJ4I8U033TSsuOKKURSmhEUWQcnzEOoI4IMOOiggXi+55JIw4YQTxksRtccdd1y0YF988cVRkKfEz7FyYyF++eWXo2Uc8U3eU+KZCGqeOdZYY8Wy7LbbbuHUU08N//3vf2MZSfkyV7s/XYfoPeaYY8III4wQnnnmmbD22muHc889N8wzzzwxLzfddFMUxZSLdx911FFRUJNXxC//xvLOwgX5RnyT7rjjjvjvyy+/PFqbE2uENyJ5gQUWiNx5Lumee+4JF1xwQRT0qYz8vBIPFic22GCDsPTSS0emLIqYJCABCUhAAhKQgAQk0K4EFNTtWnO9PN9ZcYl1E1GKCMXlOSVE5Oqrrx7FdFbA8vusRfadd94JSy655BDiNQllrMcPP/xwuOiii8LYY48d35MVv+ldyaKMoM6+6+STT44W6kknnbSQoMa9+ayzzopiFEt2M4Iagf/8889HV3hcyLPiFdHLwgEu5c8++2xYYokl4u/zghr3dMTtIossEnDXxoqdrPmUf4011oiCPLt4gTUe6/Z5550Xzj///DDBBBNEazmsWcS4/vrrawpq3nPzzTdHV3ks/wrqXt6JLZ4EJCABCUhAAhLoAwQU1H2gktuxiElQ4yKMO/UjjzwSNtpoow5LMmUaPHhwWHzxxcPtt9/eIRxTWRGQ6623XhSsWFVx67766qvDzDPPPAQOBPQ111zTYbmtJqiTtXW11VaL1m8SFvATTzwx5gvLcxELNUKYvcZYv+eff/6KgnrUUUeNVu+UcAv/5ptvhhCrWLmxICN+cR1HXJP30047rcPinS1oXlBnf4erOaL4lVdeiRwR28cff3wHE67FGwBBjRV89913j2xXXXXVKOzZK43bN4sS1SzUK6+8crTIswBCXZAU1O3YM82zBCQgAQlIQAISkECWgILa9lBKAklQEwALt23EMHuCse4iIEmISUQpwhKX5byAxAKM2CbYV/o37tDZhAi94YYbOtybqwnqxx9/PFqicefG3ZmEiMQNnT3BuF3XE9R77713DO6F+zlW8WqCOrm5p3zm84Qg33zzzWOQtLRnOr2bfcnJhbyIoMZqzIIA+7HTnmm44gqf3MOToGYP9lZbbRVd31moYDEBqzSLGrjJVxPU8GJhZOGFF47u8omfgrqUXc9MSUACEpCABCQgAQk0QEBB3QAsL+0+Avn9xATeYr8w0ahxOSY6NXt2cQfHmptEGjnEJRoR/uijj0YBjgUWF2YCd+EOnVLag83/k7irJqixvCKmEZBzzTVXfARWc1yr0zNrCepzzjknCnLyhQU6LQY04/J9xhlnRBZZi3tyf4fNZ599Fl24k7s2ea1koU57zQnYlt0zzh5qyoqgJn+4hePejWAeOHBgLDMinIUErNlYq++8886Yp0oWaoKk7b///tH6XYl597Uq3yQBCUhAAhKQgAQkIIHWElBQt5anT2sRgUoBurAIY5klUjaWWdyciSqN8ENkcvwU6f333w8bbrhh2GabbcJKK60Uo2Aj9rBUI5zTcVqI0M022yywD5ojtEjJBZznItpJCHLeO/fcc3dYcQlohjWYIGcpcnctQY1befaZnRHUlAHhfOWVV0Z3eBYQzj777FgWrO3kDUtw1lJdSVDjsr7HHnvEvdYpAjms2JPO89lDzd5xFixgy8+xsnNUGXvPcUUnGBkRv7nu0EMPrSiocfPmPUQMrySoyT97suGJxX/22WdvUSvyMRKQgAQkIAEJSEACEuhaAgrqruXr05sgwJ7cf//73+Gwww6LEamxhBJZGqHIv7HMYnHGiooVFqsx50vjSs0Zx7iAc6wWltUUiZrgWUTAxsV54403Dm+++WYUhLg2zzrrrB25TIIaN2bux62a47a4BsGK4Lz//vvjXmXejRtzSjwTwcnPNtlkkyjIOQua+xHbRM7GSsvCAAIXYYxlnSBnY4wxRoyunS0z+70R/dn7iY7NQgLvwY2avzmbm/KxkIC1mcUBnoslnPK+8cYb0VKPW/YOO+wQFltssShaORuaY8fYE03EcBYNyANR0wlYhms53FmUwL2bfdZ4BHAMFnWEtwD7yXFjZ881AccQ2uytJm+4hrNfevnll48u9xynhcUbTwESIhvO7D9HTJ9++ulRoGct6000H2+RgAQkIAEJSEACEpBAtxFQUHcbal/UlQSwchK4i4SQTEI6/07On+YYreGGGy6MMsoof8lS1uUb4YpAR3im85gRxrgvIxyJeJ1/T4rAzX5vLLZYkLsqYe1FuJK/4YcfvlOvwXX7119/HaKsnXqgN0tAAhKQgAQkIAEJSKAPEFBQ94FKtojFCVTbQ52egKs2FlmsubUSLugzzjhjxQBhxXPjlRKQgAQkIAEJSEACEpBAmQkoqMtcO+at2wkgqNkPnPYU5zPA70gLLrhgzbxxHW7Y6Rzobi+IL5SABCQgAQlIQAISkIAEupyAgrrLEfuCdiDwzjvvBI6Feu2116LrM0G4iF6dF8S4WQ8zzDB1XawJ+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uf0svAQlIQAIlJPDUU0+FCy64IMw333wxd5deemlYcsklwwYbbBBGHHHEEubYLElAAhKQgAT6JgEFdd+sd0stAQlIQAIlJfDhhx+G/fbbL+y9995h0kknjbl85JFHwsorrxx23333sN1224WhhhqqpLk3WxKQgAQkIIG+RUBB3bfq29JKQAISkEDJCTz00EPRGj1w4MBwzDHHRHfvTz/9NAwYMCCMNdZY4cwzzwyjjjpqyUth9iQgAQlIQAJ9g4CCum/Us6WUgAQkIIE2IfDjjz8GXL7HG2+8MMUUU8Rcv/baa2HttdcOCy64YDj88MPD8MMP3yalMZsSkIAEJCCB3k1AQd2769fSSUACEpBALyBw7bXXhp122ilccsklHfuqe0GxLIIEJCABCUig7QkoqNu+Ci2ABCQgAQn0RgJ//vln+Oabb8KDDz4YhfSOO+4YZpttNvdP98bKtkwSkIAEJNC2BBTUbVt1ZlwCEpCABHozgY8//ji8+OKL4bPPPgu33HJLWH755eOffv369eZiWzYJSEACEpBAWxFQULdVdZlZCUhAAhLoiwQQ1uuss078s/POO4dhhx22L2KwzBKQgAQkIIHSEVBQl65KzJAEJCABCUhgSAI//fRTFNJ33313uOqqq8IMM8wgIglIQAISkIAESkBAQV2CSjALEpCABCQgAQiwb/rCCy8MgwcPDvvvv39HlG9+d9BBB4V99903XH755WGttdYSmAQkIAEJSEACJSCgoC5BJZgFCUhAAhKQAAQ4MovgY5deemm47bbbOiJ6Jwv1RRddFG6//fYwzzzzCEwCEpCABCQggRIQUFCXoBLMggQkIAEJSCARIKI3wnrQoEEdEb3ff//9MHDgwDDJJJOndrWqAAAHIElEQVSEk046KYw66qgCk4AEJCABCUigBAQU1CWoBLMgAQlIQAISSAR+/vnncO6554ZPP/00DBgwIAw33HDh5JNPDl988UU45JBDwvjjjy8sCUhAAhKQgARKQkBBXZKKMBsSkIAEJCCBLIHvv/8+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AerR6EWbttU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TextBox 8">
            <a:extLst>
              <a:ext uri="{FF2B5EF4-FFF2-40B4-BE49-F238E27FC236}">
                <a16:creationId xmlns:a16="http://schemas.microsoft.com/office/drawing/2014/main" id="{63594099-A0FD-F847-886D-775677A95564}"/>
              </a:ext>
            </a:extLst>
          </p:cNvPr>
          <p:cNvSpPr txBox="1"/>
          <p:nvPr/>
        </p:nvSpPr>
        <p:spPr>
          <a:xfrm>
            <a:off x="1862983" y="1616748"/>
            <a:ext cx="6392374" cy="461665"/>
          </a:xfrm>
          <a:prstGeom prst="rect">
            <a:avLst/>
          </a:prstGeom>
          <a:noFill/>
        </p:spPr>
        <p:txBody>
          <a:bodyPr wrap="square">
            <a:spAutoFit/>
          </a:bodyPr>
          <a:lstStyle/>
          <a:p>
            <a:pPr marL="742950" lvl="1" indent="-285750">
              <a:buFont typeface="Arial" panose="020B0604020202020204" pitchFamily="34" charset="0"/>
              <a:buChar char="•"/>
            </a:pPr>
            <a:r>
              <a:rPr lang="ru-RU" sz="2400" dirty="0">
                <a:solidFill>
                  <a:schemeClr val="bg1"/>
                </a:solidFill>
              </a:rPr>
              <a:t>RGB (</a:t>
            </a:r>
            <a:r>
              <a:rPr lang="en-US" sz="2400" dirty="0">
                <a:solidFill>
                  <a:schemeClr val="bg1"/>
                </a:solidFill>
              </a:rPr>
              <a:t>R</a:t>
            </a:r>
            <a:r>
              <a:rPr lang="ru-RU" sz="2400" dirty="0" err="1">
                <a:solidFill>
                  <a:schemeClr val="bg1"/>
                </a:solidFill>
              </a:rPr>
              <a:t>ed</a:t>
            </a:r>
            <a:r>
              <a:rPr lang="en-US" sz="2400" dirty="0">
                <a:solidFill>
                  <a:schemeClr val="bg1"/>
                </a:solidFill>
              </a:rPr>
              <a:t>, G</a:t>
            </a:r>
            <a:r>
              <a:rPr lang="ru-RU" sz="2400" dirty="0" err="1">
                <a:solidFill>
                  <a:schemeClr val="bg1"/>
                </a:solidFill>
              </a:rPr>
              <a:t>reen</a:t>
            </a:r>
            <a:r>
              <a:rPr lang="ru-RU" sz="2400" dirty="0">
                <a:solidFill>
                  <a:schemeClr val="bg1"/>
                </a:solidFill>
              </a:rPr>
              <a:t>, </a:t>
            </a:r>
            <a:r>
              <a:rPr lang="en-US" sz="2400" dirty="0">
                <a:solidFill>
                  <a:schemeClr val="bg1"/>
                </a:solidFill>
              </a:rPr>
              <a:t>B</a:t>
            </a:r>
            <a:r>
              <a:rPr lang="ru-RU" sz="2400" dirty="0" err="1">
                <a:solidFill>
                  <a:schemeClr val="bg1"/>
                </a:solidFill>
              </a:rPr>
              <a:t>lue</a:t>
            </a:r>
            <a:r>
              <a:rPr lang="ru-RU" sz="2400" dirty="0">
                <a:solidFill>
                  <a:schemeClr val="bg1"/>
                </a:solidFill>
              </a:rPr>
              <a:t>).</a:t>
            </a:r>
          </a:p>
        </p:txBody>
      </p:sp>
      <p:sp>
        <p:nvSpPr>
          <p:cNvPr id="10" name="TextBox 9">
            <a:extLst>
              <a:ext uri="{FF2B5EF4-FFF2-40B4-BE49-F238E27FC236}">
                <a16:creationId xmlns:a16="http://schemas.microsoft.com/office/drawing/2014/main" id="{D326E10F-0744-8747-805A-2D5DE21C9F21}"/>
              </a:ext>
            </a:extLst>
          </p:cNvPr>
          <p:cNvSpPr txBox="1"/>
          <p:nvPr/>
        </p:nvSpPr>
        <p:spPr>
          <a:xfrm>
            <a:off x="769834" y="2575608"/>
            <a:ext cx="6090302" cy="830997"/>
          </a:xfrm>
          <a:prstGeom prst="rect">
            <a:avLst/>
          </a:prstGeom>
          <a:noFill/>
        </p:spPr>
        <p:txBody>
          <a:bodyPr wrap="square">
            <a:spAutoFit/>
          </a:bodyPr>
          <a:lstStyle/>
          <a:p>
            <a:pPr marL="742950" lvl="1" indent="-285750">
              <a:buFont typeface="Arial" panose="020B0604020202020204" pitchFamily="34" charset="0"/>
              <a:buChar char="•"/>
            </a:pPr>
            <a:r>
              <a:rPr lang="ru-RU" sz="2400" dirty="0">
                <a:solidFill>
                  <a:schemeClr val="bg1"/>
                </a:solidFill>
              </a:rPr>
              <a:t>HS</a:t>
            </a:r>
            <a:r>
              <a:rPr lang="en-US" sz="2400" dirty="0">
                <a:solidFill>
                  <a:schemeClr val="bg1"/>
                </a:solidFill>
              </a:rPr>
              <a:t>V</a:t>
            </a:r>
            <a:r>
              <a:rPr lang="ru-RU" sz="2400" dirty="0">
                <a:solidFill>
                  <a:schemeClr val="bg1"/>
                </a:solidFill>
              </a:rPr>
              <a:t> (</a:t>
            </a:r>
            <a:r>
              <a:rPr lang="en-US" sz="2400" dirty="0">
                <a:solidFill>
                  <a:schemeClr val="bg1"/>
                </a:solidFill>
              </a:rPr>
              <a:t>H</a:t>
            </a:r>
            <a:r>
              <a:rPr lang="ru-RU" sz="2400" dirty="0" err="1">
                <a:solidFill>
                  <a:schemeClr val="bg1"/>
                </a:solidFill>
              </a:rPr>
              <a:t>ue</a:t>
            </a:r>
            <a:r>
              <a:rPr lang="ru-RU" sz="2400" dirty="0">
                <a:solidFill>
                  <a:schemeClr val="bg1"/>
                </a:solidFill>
              </a:rPr>
              <a:t>,</a:t>
            </a:r>
            <a:r>
              <a:rPr lang="en-US" sz="2400" dirty="0">
                <a:solidFill>
                  <a:schemeClr val="bg1"/>
                </a:solidFill>
              </a:rPr>
              <a:t> S</a:t>
            </a:r>
            <a:r>
              <a:rPr lang="ru-RU" sz="2400" dirty="0" err="1">
                <a:solidFill>
                  <a:schemeClr val="bg1"/>
                </a:solidFill>
              </a:rPr>
              <a:t>aturation</a:t>
            </a:r>
            <a:r>
              <a:rPr lang="ru-RU" sz="2400" dirty="0">
                <a:solidFill>
                  <a:schemeClr val="bg1"/>
                </a:solidFill>
              </a:rPr>
              <a:t>, </a:t>
            </a:r>
            <a:r>
              <a:rPr lang="en-US" sz="2400" dirty="0">
                <a:solidFill>
                  <a:schemeClr val="bg1"/>
                </a:solidFill>
              </a:rPr>
              <a:t>Value</a:t>
            </a:r>
            <a:r>
              <a:rPr lang="ru-RU" sz="2400" dirty="0">
                <a:solidFill>
                  <a:schemeClr val="bg1"/>
                </a:solidFill>
              </a:rPr>
              <a:t>).</a:t>
            </a:r>
            <a:br>
              <a:rPr lang="ru-RU" sz="2400" dirty="0">
                <a:solidFill>
                  <a:schemeClr val="bg1"/>
                </a:solidFill>
              </a:rPr>
            </a:br>
            <a:r>
              <a:rPr lang="ru-RU" sz="2400" dirty="0">
                <a:solidFill>
                  <a:schemeClr val="bg1"/>
                </a:solidFill>
              </a:rPr>
              <a:t> - Тон, насыщенность, светлота.</a:t>
            </a:r>
            <a:endParaRPr lang="ru-RU" sz="2400" i="1" dirty="0">
              <a:solidFill>
                <a:schemeClr val="bg1"/>
              </a:solidFill>
            </a:endParaRPr>
          </a:p>
        </p:txBody>
      </p:sp>
      <p:sp>
        <p:nvSpPr>
          <p:cNvPr id="11" name="TextBox 10">
            <a:extLst>
              <a:ext uri="{FF2B5EF4-FFF2-40B4-BE49-F238E27FC236}">
                <a16:creationId xmlns:a16="http://schemas.microsoft.com/office/drawing/2014/main" id="{D326E10F-0744-8747-805A-2D5DE21C9F21}"/>
              </a:ext>
            </a:extLst>
          </p:cNvPr>
          <p:cNvSpPr txBox="1"/>
          <p:nvPr/>
        </p:nvSpPr>
        <p:spPr>
          <a:xfrm>
            <a:off x="172997" y="3598979"/>
            <a:ext cx="5889481" cy="1538883"/>
          </a:xfrm>
          <a:prstGeom prst="rect">
            <a:avLst/>
          </a:prstGeom>
          <a:noFill/>
        </p:spPr>
        <p:txBody>
          <a:bodyPr wrap="square">
            <a:spAutoFit/>
          </a:bodyPr>
          <a:lstStyle/>
          <a:p>
            <a:pPr marL="200025" lvl="1" indent="-200025">
              <a:buFont typeface="Arial" panose="020B0604020202020204" pitchFamily="34" charset="0"/>
              <a:buChar char="•"/>
              <a:tabLst>
                <a:tab pos="179388" algn="l"/>
              </a:tabLst>
            </a:pPr>
            <a:r>
              <a:rPr lang="en-US" sz="2200" dirty="0" err="1">
                <a:solidFill>
                  <a:schemeClr val="bg1"/>
                </a:solidFill>
              </a:rPr>
              <a:t>YCrCb</a:t>
            </a:r>
            <a:r>
              <a:rPr lang="ru-RU" sz="2200" dirty="0">
                <a:solidFill>
                  <a:schemeClr val="bg1"/>
                </a:solidFill>
              </a:rPr>
              <a:t> (</a:t>
            </a:r>
            <a:r>
              <a:rPr lang="en-US" sz="2200" dirty="0">
                <a:solidFill>
                  <a:schemeClr val="bg1"/>
                </a:solidFill>
              </a:rPr>
              <a:t>Luminance</a:t>
            </a:r>
            <a:r>
              <a:rPr lang="ru-RU" sz="2200" dirty="0">
                <a:solidFill>
                  <a:schemeClr val="bg1"/>
                </a:solidFill>
              </a:rPr>
              <a:t>, С</a:t>
            </a:r>
            <a:r>
              <a:rPr lang="en-US" sz="2200" dirty="0" err="1">
                <a:solidFill>
                  <a:schemeClr val="bg1"/>
                </a:solidFill>
              </a:rPr>
              <a:t>roma</a:t>
            </a:r>
            <a:r>
              <a:rPr lang="en-US" sz="2200" dirty="0">
                <a:solidFill>
                  <a:schemeClr val="bg1"/>
                </a:solidFill>
              </a:rPr>
              <a:t> 2 blue, </a:t>
            </a:r>
            <a:r>
              <a:rPr lang="en-US" sz="2200" dirty="0" err="1">
                <a:solidFill>
                  <a:schemeClr val="bg1"/>
                </a:solidFill>
              </a:rPr>
              <a:t>Croma</a:t>
            </a:r>
            <a:r>
              <a:rPr lang="en-US" sz="2200" dirty="0">
                <a:solidFill>
                  <a:schemeClr val="bg1"/>
                </a:solidFill>
              </a:rPr>
              <a:t> 2 red)</a:t>
            </a:r>
            <a:r>
              <a:rPr lang="ru-RU" sz="2200" dirty="0">
                <a:solidFill>
                  <a:schemeClr val="bg1"/>
                </a:solidFill>
              </a:rPr>
              <a:t>.</a:t>
            </a:r>
          </a:p>
          <a:p>
            <a:pPr marL="358775" lvl="1"/>
            <a:r>
              <a:rPr lang="ru-RU" sz="1800" dirty="0">
                <a:solidFill>
                  <a:schemeClr val="bg1"/>
                </a:solidFill>
              </a:rPr>
              <a:t>- </a:t>
            </a:r>
            <a:r>
              <a:rPr lang="ru-RU" dirty="0">
                <a:solidFill>
                  <a:schemeClr val="bg1"/>
                </a:solidFill>
              </a:rPr>
              <a:t>Освещенность.</a:t>
            </a:r>
            <a:r>
              <a:rPr lang="ru-RU" sz="1800" dirty="0">
                <a:solidFill>
                  <a:schemeClr val="bg1"/>
                </a:solidFill>
              </a:rPr>
              <a:t> </a:t>
            </a:r>
            <a:r>
              <a:rPr lang="ru-RU" dirty="0">
                <a:solidFill>
                  <a:schemeClr val="bg1"/>
                </a:solidFill>
              </a:rPr>
              <a:t> </a:t>
            </a:r>
            <a:br>
              <a:rPr lang="en-US" dirty="0">
                <a:solidFill>
                  <a:schemeClr val="bg1"/>
                </a:solidFill>
              </a:rPr>
            </a:br>
            <a:r>
              <a:rPr lang="en-US" dirty="0">
                <a:solidFill>
                  <a:schemeClr val="bg1"/>
                </a:solidFill>
              </a:rPr>
              <a:t>- </a:t>
            </a:r>
            <a:r>
              <a:rPr lang="ru-RU" dirty="0">
                <a:solidFill>
                  <a:schemeClr val="bg1"/>
                </a:solidFill>
              </a:rPr>
              <a:t>Положение цвета (хроматическая составляющая ) </a:t>
            </a:r>
            <a:br>
              <a:rPr lang="en-US" dirty="0">
                <a:solidFill>
                  <a:schemeClr val="bg1"/>
                </a:solidFill>
              </a:rPr>
            </a:br>
            <a:r>
              <a:rPr lang="ru-RU" dirty="0">
                <a:solidFill>
                  <a:schemeClr val="bg1"/>
                </a:solidFill>
              </a:rPr>
              <a:t>	в цветах синего (</a:t>
            </a:r>
            <a:r>
              <a:rPr lang="en-US" dirty="0">
                <a:solidFill>
                  <a:schemeClr val="bg1"/>
                </a:solidFill>
              </a:rPr>
              <a:t>B - Y</a:t>
            </a:r>
            <a:r>
              <a:rPr lang="ru-RU" dirty="0">
                <a:solidFill>
                  <a:schemeClr val="bg1"/>
                </a:solidFill>
              </a:rPr>
              <a:t>).</a:t>
            </a:r>
            <a:br>
              <a:rPr lang="en-US" sz="1800" dirty="0">
                <a:solidFill>
                  <a:schemeClr val="bg1"/>
                </a:solidFill>
              </a:rPr>
            </a:br>
            <a:r>
              <a:rPr lang="ru-RU" sz="1800" dirty="0">
                <a:solidFill>
                  <a:schemeClr val="bg1"/>
                </a:solidFill>
              </a:rPr>
              <a:t> - </a:t>
            </a:r>
            <a:r>
              <a:rPr lang="ru-RU" dirty="0">
                <a:solidFill>
                  <a:schemeClr val="bg1"/>
                </a:solidFill>
              </a:rPr>
              <a:t>Положение цвета в цветах красного (</a:t>
            </a:r>
            <a:r>
              <a:rPr lang="en-US" dirty="0">
                <a:solidFill>
                  <a:schemeClr val="bg1"/>
                </a:solidFill>
              </a:rPr>
              <a:t>R - Y</a:t>
            </a:r>
            <a:r>
              <a:rPr lang="ru-RU" dirty="0">
                <a:solidFill>
                  <a:schemeClr val="bg1"/>
                </a:solidFill>
              </a:rPr>
              <a:t>)</a:t>
            </a:r>
            <a:r>
              <a:rPr lang="ru-RU" sz="1800" dirty="0">
                <a:solidFill>
                  <a:schemeClr val="bg1"/>
                </a:solidFill>
              </a:rPr>
              <a:t>.</a:t>
            </a:r>
            <a:endParaRPr lang="ru-RU" sz="1800" i="1" dirty="0">
              <a:solidFill>
                <a:schemeClr val="bg1"/>
              </a:solidFill>
            </a:endParaRPr>
          </a:p>
        </p:txBody>
      </p:sp>
      <p:pic>
        <p:nvPicPr>
          <p:cNvPr id="8" name="Рисунок 7"/>
          <p:cNvPicPr>
            <a:picLocks noChangeAspect="1"/>
          </p:cNvPicPr>
          <p:nvPr/>
        </p:nvPicPr>
        <p:blipFill>
          <a:blip r:embed="rId2"/>
          <a:stretch>
            <a:fillRect/>
          </a:stretch>
        </p:blipFill>
        <p:spPr>
          <a:xfrm>
            <a:off x="6062478" y="899491"/>
            <a:ext cx="5620332" cy="5729167"/>
          </a:xfrm>
          <a:prstGeom prst="rect">
            <a:avLst/>
          </a:prstGeom>
        </p:spPr>
      </p:pic>
      <p:sp>
        <p:nvSpPr>
          <p:cNvPr id="12" name="TextBox 11">
            <a:extLst>
              <a:ext uri="{FF2B5EF4-FFF2-40B4-BE49-F238E27FC236}">
                <a16:creationId xmlns:a16="http://schemas.microsoft.com/office/drawing/2014/main" id="{D326E10F-0744-8747-805A-2D5DE21C9F21}"/>
              </a:ext>
            </a:extLst>
          </p:cNvPr>
          <p:cNvSpPr txBox="1"/>
          <p:nvPr/>
        </p:nvSpPr>
        <p:spPr>
          <a:xfrm>
            <a:off x="138153" y="5233797"/>
            <a:ext cx="5889481" cy="1569660"/>
          </a:xfrm>
          <a:prstGeom prst="rect">
            <a:avLst/>
          </a:prstGeom>
          <a:noFill/>
        </p:spPr>
        <p:txBody>
          <a:bodyPr wrap="square">
            <a:spAutoFit/>
          </a:bodyPr>
          <a:lstStyle/>
          <a:p>
            <a:pPr marL="285750" lvl="1" indent="-285750">
              <a:buFont typeface="Arial" panose="020B0604020202020204" pitchFamily="34" charset="0"/>
              <a:buChar char="•"/>
            </a:pPr>
            <a:r>
              <a:rPr lang="en-US" sz="2400" dirty="0">
                <a:solidFill>
                  <a:schemeClr val="bg1"/>
                </a:solidFill>
              </a:rPr>
              <a:t>LAB</a:t>
            </a:r>
            <a:r>
              <a:rPr lang="ru-RU" sz="2400" dirty="0">
                <a:solidFill>
                  <a:schemeClr val="bg1"/>
                </a:solidFill>
              </a:rPr>
              <a:t> (</a:t>
            </a:r>
            <a:r>
              <a:rPr lang="en-US" sz="2400" dirty="0">
                <a:solidFill>
                  <a:schemeClr val="bg1"/>
                </a:solidFill>
              </a:rPr>
              <a:t>Luminance</a:t>
            </a:r>
            <a:r>
              <a:rPr lang="ru-RU" sz="2400" dirty="0">
                <a:solidFill>
                  <a:schemeClr val="bg1"/>
                </a:solidFill>
              </a:rPr>
              <a:t>, </a:t>
            </a:r>
            <a:r>
              <a:rPr lang="en-US" sz="2400" dirty="0">
                <a:solidFill>
                  <a:schemeClr val="bg1"/>
                </a:solidFill>
              </a:rPr>
              <a:t>A-</a:t>
            </a:r>
            <a:r>
              <a:rPr lang="ru-RU" sz="2400" dirty="0">
                <a:solidFill>
                  <a:schemeClr val="bg1"/>
                </a:solidFill>
              </a:rPr>
              <a:t>С</a:t>
            </a:r>
            <a:r>
              <a:rPr lang="en-US" sz="2400" dirty="0" err="1">
                <a:solidFill>
                  <a:schemeClr val="bg1"/>
                </a:solidFill>
              </a:rPr>
              <a:t>roma</a:t>
            </a:r>
            <a:r>
              <a:rPr lang="en-US" sz="2400" dirty="0">
                <a:solidFill>
                  <a:schemeClr val="bg1"/>
                </a:solidFill>
              </a:rPr>
              <a:t>, B-</a:t>
            </a:r>
            <a:r>
              <a:rPr lang="en-US" sz="2400" dirty="0" err="1">
                <a:solidFill>
                  <a:schemeClr val="bg1"/>
                </a:solidFill>
              </a:rPr>
              <a:t>Croma</a:t>
            </a:r>
            <a:r>
              <a:rPr lang="ru-RU" sz="2400" dirty="0">
                <a:solidFill>
                  <a:schemeClr val="bg1"/>
                </a:solidFill>
              </a:rPr>
              <a:t>).</a:t>
            </a:r>
            <a:r>
              <a:rPr lang="en-US" sz="2400" dirty="0">
                <a:solidFill>
                  <a:schemeClr val="bg1"/>
                </a:solidFill>
              </a:rPr>
              <a:t> </a:t>
            </a:r>
            <a:endParaRPr lang="ru-RU" sz="2400" dirty="0">
              <a:solidFill>
                <a:schemeClr val="bg1"/>
              </a:solidFill>
            </a:endParaRPr>
          </a:p>
          <a:p>
            <a:pPr marL="358775" lvl="1"/>
            <a:r>
              <a:rPr lang="ru-RU" sz="1800" dirty="0">
                <a:solidFill>
                  <a:schemeClr val="bg1"/>
                </a:solidFill>
              </a:rPr>
              <a:t>- </a:t>
            </a:r>
            <a:r>
              <a:rPr lang="ru-RU" dirty="0">
                <a:solidFill>
                  <a:schemeClr val="bg1"/>
                </a:solidFill>
              </a:rPr>
              <a:t>Освещенность</a:t>
            </a:r>
            <a:r>
              <a:rPr lang="ru-RU" sz="1800" dirty="0">
                <a:solidFill>
                  <a:schemeClr val="bg1"/>
                </a:solidFill>
              </a:rPr>
              <a:t>.</a:t>
            </a:r>
            <a:r>
              <a:rPr lang="ru-RU" dirty="0">
                <a:solidFill>
                  <a:schemeClr val="bg1"/>
                </a:solidFill>
              </a:rPr>
              <a:t> </a:t>
            </a:r>
            <a:br>
              <a:rPr lang="en-US" dirty="0">
                <a:solidFill>
                  <a:schemeClr val="bg1"/>
                </a:solidFill>
              </a:rPr>
            </a:br>
            <a:r>
              <a:rPr lang="ru-RU" dirty="0">
                <a:solidFill>
                  <a:schemeClr val="bg1"/>
                </a:solidFill>
              </a:rPr>
              <a:t>- Положение цвета (хроматическая составляющая ) в цветах от зеленого до красного</a:t>
            </a:r>
            <a:r>
              <a:rPr lang="en-US" dirty="0">
                <a:solidFill>
                  <a:schemeClr val="bg1"/>
                </a:solidFill>
              </a:rPr>
              <a:t> (G-R)</a:t>
            </a:r>
            <a:r>
              <a:rPr lang="ru-RU" sz="1800" dirty="0">
                <a:solidFill>
                  <a:schemeClr val="bg1"/>
                </a:solidFill>
              </a:rPr>
              <a:t>.</a:t>
            </a:r>
            <a:br>
              <a:rPr lang="en-US" sz="1800" dirty="0">
                <a:solidFill>
                  <a:schemeClr val="bg1"/>
                </a:solidFill>
              </a:rPr>
            </a:br>
            <a:r>
              <a:rPr lang="ru-RU" sz="1800" dirty="0">
                <a:solidFill>
                  <a:schemeClr val="bg1"/>
                </a:solidFill>
              </a:rPr>
              <a:t> - П</a:t>
            </a:r>
            <a:r>
              <a:rPr lang="ru-RU" dirty="0">
                <a:solidFill>
                  <a:schemeClr val="bg1"/>
                </a:solidFill>
              </a:rPr>
              <a:t>оложение цвета от синего до желтого (</a:t>
            </a:r>
            <a:r>
              <a:rPr lang="en-US" dirty="0">
                <a:solidFill>
                  <a:schemeClr val="bg1"/>
                </a:solidFill>
              </a:rPr>
              <a:t>B - Y</a:t>
            </a:r>
            <a:r>
              <a:rPr lang="ru-RU" dirty="0">
                <a:solidFill>
                  <a:schemeClr val="bg1"/>
                </a:solidFill>
              </a:rPr>
              <a:t>)</a:t>
            </a:r>
            <a:r>
              <a:rPr lang="ru-RU" sz="1800" dirty="0">
                <a:solidFill>
                  <a:schemeClr val="bg1"/>
                </a:solidFill>
              </a:rPr>
              <a:t>.</a:t>
            </a:r>
            <a:endParaRPr lang="ru-RU" sz="1800" i="1" dirty="0">
              <a:solidFill>
                <a:schemeClr val="bg1"/>
              </a:solidFill>
            </a:endParaRPr>
          </a:p>
        </p:txBody>
      </p:sp>
    </p:spTree>
    <p:extLst>
      <p:ext uri="{BB962C8B-B14F-4D97-AF65-F5344CB8AC3E}">
        <p14:creationId xmlns:p14="http://schemas.microsoft.com/office/powerpoint/2010/main" val="4156523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1E78B6-4845-8F4E-ABCC-73D7C0D28016}"/>
              </a:ext>
            </a:extLst>
          </p:cNvPr>
          <p:cNvSpPr>
            <a:spLocks noGrp="1"/>
          </p:cNvSpPr>
          <p:nvPr>
            <p:ph type="title"/>
          </p:nvPr>
        </p:nvSpPr>
        <p:spPr>
          <a:xfrm>
            <a:off x="849444" y="142711"/>
            <a:ext cx="10515600" cy="1325563"/>
          </a:xfrm>
        </p:spPr>
        <p:txBody>
          <a:bodyPr>
            <a:normAutofit/>
          </a:bodyPr>
          <a:lstStyle/>
          <a:p>
            <a:pPr algn="ctr"/>
            <a:r>
              <a:rPr lang="ru-RU" sz="4800" b="1" dirty="0">
                <a:solidFill>
                  <a:schemeClr val="bg1">
                    <a:lumMod val="95000"/>
                  </a:schemeClr>
                </a:solidFill>
              </a:rPr>
              <a:t>Цифровое изображение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0424095-4A8F-D44A-971F-0EDAEBCD9F72}"/>
                  </a:ext>
                </a:extLst>
              </p:cNvPr>
              <p:cNvSpPr>
                <a:spLocks noGrp="1"/>
              </p:cNvSpPr>
              <p:nvPr>
                <p:ph idx="1"/>
              </p:nvPr>
            </p:nvSpPr>
            <p:spPr>
              <a:xfrm>
                <a:off x="468630" y="1345565"/>
                <a:ext cx="11418570" cy="2285909"/>
              </a:xfrm>
            </p:spPr>
            <p:txBody>
              <a:bodyPr>
                <a:normAutofit/>
              </a:bodyPr>
              <a:lstStyle/>
              <a:p>
                <a:r>
                  <a:rPr lang="ru-RU" sz="2400" dirty="0">
                    <a:solidFill>
                      <a:schemeClr val="bg1"/>
                    </a:solidFill>
                  </a:rPr>
                  <a:t>Цифровое изображение можно описать как оцифрованное</a:t>
                </a:r>
                <a:br>
                  <a:rPr lang="ru-RU" sz="2400" dirty="0">
                    <a:solidFill>
                      <a:schemeClr val="bg1"/>
                    </a:solidFill>
                  </a:rPr>
                </a:br>
                <a:r>
                  <a:rPr lang="ru-RU" sz="2400" dirty="0">
                    <a:solidFill>
                      <a:schemeClr val="bg1"/>
                    </a:solidFill>
                  </a:rPr>
                  <a:t>(</a:t>
                </a:r>
                <a:r>
                  <a:rPr lang="ru-RU" sz="2400" dirty="0" err="1">
                    <a:solidFill>
                      <a:schemeClr val="bg1"/>
                    </a:solidFill>
                  </a:rPr>
                  <a:t>дискретиазция</a:t>
                </a:r>
                <a:r>
                  <a:rPr lang="ru-RU" sz="2400" dirty="0">
                    <a:solidFill>
                      <a:schemeClr val="bg1"/>
                    </a:solidFill>
                  </a:rPr>
                  <a:t> и квантование) </a:t>
                </a:r>
                <a:br>
                  <a:rPr lang="ru-RU" sz="2400" dirty="0">
                    <a:solidFill>
                      <a:schemeClr val="bg1"/>
                    </a:solidFill>
                  </a:rPr>
                </a:br>
                <a:r>
                  <a:rPr lang="ru-RU" sz="2400" dirty="0">
                    <a:solidFill>
                      <a:schemeClr val="bg1"/>
                    </a:solidFill>
                  </a:rPr>
                  <a:t>представление непрерывных аналоговых данных в пространственной области. </a:t>
                </a:r>
              </a:p>
              <a:p>
                <a:r>
                  <a:rPr lang="ru-RU" sz="2400" dirty="0">
                    <a:solidFill>
                      <a:schemeClr val="bg1"/>
                    </a:solidFill>
                  </a:rPr>
                  <a:t>Цифровое изображение состоит из прямоугольного массива пикселей </a:t>
                </a:r>
                <a14:m>
                  <m:oMath xmlns:m="http://schemas.openxmlformats.org/officeDocument/2006/math">
                    <m:r>
                      <a:rPr lang="en-US" sz="2400" i="1">
                        <a:solidFill>
                          <a:schemeClr val="bg1"/>
                        </a:solidFill>
                        <a:latin typeface="Cambria Math" panose="02040503050406030204" pitchFamily="18" charset="0"/>
                      </a:rPr>
                      <m:t>𝐼</m:t>
                    </m:r>
                    <m:r>
                      <a:rPr lang="en-US" sz="2400" i="1">
                        <a:solidFill>
                          <a:schemeClr val="bg1"/>
                        </a:solidFill>
                        <a:latin typeface="Cambria Math" panose="02040503050406030204" pitchFamily="18" charset="0"/>
                      </a:rPr>
                      <m:t>=(</m:t>
                    </m:r>
                    <m:r>
                      <a:rPr lang="ru-RU" sz="2400" i="1">
                        <a:solidFill>
                          <a:schemeClr val="bg1"/>
                        </a:solidFill>
                        <a:latin typeface="Cambria Math" panose="02040503050406030204" pitchFamily="18" charset="0"/>
                      </a:rPr>
                      <m:t>𝑥</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𝑦</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𝑢</m:t>
                    </m:r>
                    <m:r>
                      <a:rPr lang="ru-RU" sz="2400" i="1">
                        <a:solidFill>
                          <a:schemeClr val="bg1"/>
                        </a:solidFill>
                        <a:latin typeface="Cambria Math" panose="02040503050406030204" pitchFamily="18" charset="0"/>
                      </a:rPr>
                      <m:t>)</m:t>
                    </m:r>
                  </m:oMath>
                </a14:m>
                <a:r>
                  <a:rPr lang="ru-RU" sz="2400" dirty="0">
                    <a:solidFill>
                      <a:schemeClr val="bg1"/>
                    </a:solidFill>
                  </a:rPr>
                  <a:t>. </a:t>
                </a:r>
              </a:p>
              <a:p>
                <a:endParaRPr lang="ru-RU" dirty="0"/>
              </a:p>
            </p:txBody>
          </p:sp>
        </mc:Choice>
        <mc:Fallback xmlns="">
          <p:sp>
            <p:nvSpPr>
              <p:cNvPr id="3" name="Объект 2">
                <a:extLst>
                  <a:ext uri="{FF2B5EF4-FFF2-40B4-BE49-F238E27FC236}">
                    <a16:creationId xmlns:a16="http://schemas.microsoft.com/office/drawing/2014/main" id="{50424095-4A8F-D44A-971F-0EDAEBCD9F72}"/>
                  </a:ext>
                </a:extLst>
              </p:cNvPr>
              <p:cNvSpPr>
                <a:spLocks noGrp="1" noRot="1" noChangeAspect="1" noMove="1" noResize="1" noEditPoints="1" noAdjustHandles="1" noChangeArrowheads="1" noChangeShapeType="1" noTextEdit="1"/>
              </p:cNvSpPr>
              <p:nvPr>
                <p:ph idx="1"/>
              </p:nvPr>
            </p:nvSpPr>
            <p:spPr>
              <a:xfrm>
                <a:off x="468630" y="1345565"/>
                <a:ext cx="11418570" cy="2285909"/>
              </a:xfrm>
              <a:blipFill>
                <a:blip r:embed="rId2"/>
                <a:stretch>
                  <a:fillRect l="-747" t="-3733"/>
                </a:stretch>
              </a:blipFill>
            </p:spPr>
            <p:txBody>
              <a:bodyPr/>
              <a:lstStyle/>
              <a:p>
                <a:r>
                  <a:rPr lang="ru-RU">
                    <a:noFill/>
                  </a:rPr>
                  <a:t> </a:t>
                </a:r>
              </a:p>
            </p:txBody>
          </p:sp>
        </mc:Fallback>
      </mc:AlternateContent>
      <p:pic>
        <p:nvPicPr>
          <p:cNvPr id="4" name="Picture 6">
            <a:extLst>
              <a:ext uri="{FF2B5EF4-FFF2-40B4-BE49-F238E27FC236}">
                <a16:creationId xmlns:a16="http://schemas.microsoft.com/office/drawing/2014/main" id="{C2D2C604-9A5D-A247-A709-2BABC48A6B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02" y="2807428"/>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E47120-0EF1-B441-BACF-7EAE42F4926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75017" y="2915101"/>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DD2ACCE4-2A4F-EB4F-8A50-A33DD5BFFDB4}"/>
              </a:ext>
            </a:extLst>
          </p:cNvPr>
          <p:cNvPicPr>
            <a:picLocks noChangeAspect="1"/>
          </p:cNvPicPr>
          <p:nvPr/>
        </p:nvPicPr>
        <p:blipFill rotWithShape="1">
          <a:blip r:embed="rId5"/>
          <a:srcRect b="3529"/>
          <a:stretch/>
        </p:blipFill>
        <p:spPr>
          <a:xfrm>
            <a:off x="7844867" y="3114221"/>
            <a:ext cx="3535603" cy="1637198"/>
          </a:xfrm>
          <a:prstGeom prst="rect">
            <a:avLst/>
          </a:prstGeom>
          <a:solidFill>
            <a:schemeClr val="bg1">
              <a:lumMod val="85000"/>
            </a:schemeClr>
          </a:solidFill>
        </p:spPr>
      </p:pic>
      <p:sp>
        <p:nvSpPr>
          <p:cNvPr id="9" name="Прямоугольник 8"/>
          <p:cNvSpPr/>
          <p:nvPr/>
        </p:nvSpPr>
        <p:spPr>
          <a:xfrm>
            <a:off x="1811463" y="4796066"/>
            <a:ext cx="7916999" cy="1981806"/>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p:cNvPicPr>
            <a:picLocks noChangeAspect="1"/>
          </p:cNvPicPr>
          <p:nvPr/>
        </p:nvPicPr>
        <p:blipFill>
          <a:blip r:embed="rId6"/>
          <a:stretch>
            <a:fillRect/>
          </a:stretch>
        </p:blipFill>
        <p:spPr>
          <a:xfrm>
            <a:off x="1889586" y="4820830"/>
            <a:ext cx="8576657" cy="2094546"/>
          </a:xfrm>
          <a:prstGeom prst="rect">
            <a:avLst/>
          </a:prstGeom>
          <a:solidFill>
            <a:schemeClr val="bg1">
              <a:lumMod val="95000"/>
            </a:schemeClr>
          </a:solidFill>
        </p:spPr>
      </p:pic>
    </p:spTree>
    <p:extLst>
      <p:ext uri="{BB962C8B-B14F-4D97-AF65-F5344CB8AC3E}">
        <p14:creationId xmlns:p14="http://schemas.microsoft.com/office/powerpoint/2010/main" val="1391319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Прямоугольник 4"/>
          <p:cNvSpPr/>
          <p:nvPr/>
        </p:nvSpPr>
        <p:spPr>
          <a:xfrm>
            <a:off x="1688967" y="5362139"/>
            <a:ext cx="6096000" cy="923330"/>
          </a:xfrm>
          <a:prstGeom prst="rect">
            <a:avLst/>
          </a:prstGeom>
        </p:spPr>
        <p:txBody>
          <a:bodyPr>
            <a:spAutoFit/>
          </a:bodyPr>
          <a:lstStyle/>
          <a:p>
            <a:r>
              <a:rPr lang="ru-RU" dirty="0">
                <a:solidFill>
                  <a:schemeClr val="bg1">
                    <a:lumMod val="85000"/>
                  </a:schemeClr>
                </a:solidFill>
              </a:rPr>
              <a:t>https://www.researchgate.net/publication/257919257_Paving_a_New_Path_Multispectral_Imaging_in_Pathology/figures?lo=1</a:t>
            </a:r>
          </a:p>
        </p:txBody>
      </p:sp>
      <p:sp>
        <p:nvSpPr>
          <p:cNvPr id="7" name="Прямоугольник 6"/>
          <p:cNvSpPr/>
          <p:nvPr/>
        </p:nvSpPr>
        <p:spPr>
          <a:xfrm>
            <a:off x="367470" y="6409740"/>
            <a:ext cx="9451648" cy="369332"/>
          </a:xfrm>
          <a:prstGeom prst="rect">
            <a:avLst/>
          </a:prstGeom>
        </p:spPr>
        <p:txBody>
          <a:bodyPr wrap="square">
            <a:spAutoFit/>
          </a:bodyPr>
          <a:lstStyle/>
          <a:p>
            <a:r>
              <a:rPr lang="ru-RU" dirty="0">
                <a:solidFill>
                  <a:schemeClr val="bg1">
                    <a:lumMod val="85000"/>
                  </a:schemeClr>
                </a:solidFill>
              </a:rPr>
              <a:t>https://miro.medium.com/max/1248/1*Q0ysYFreN5p0SbWJSZ98eg.png</a:t>
            </a:r>
          </a:p>
        </p:txBody>
      </p:sp>
      <p:sp>
        <p:nvSpPr>
          <p:cNvPr id="2" name="Заголовок 1"/>
          <p:cNvSpPr>
            <a:spLocks noGrp="1"/>
          </p:cNvSpPr>
          <p:nvPr>
            <p:ph type="title"/>
          </p:nvPr>
        </p:nvSpPr>
        <p:spPr>
          <a:xfrm>
            <a:off x="769834" y="299103"/>
            <a:ext cx="10515600" cy="786214"/>
          </a:xfrm>
        </p:spPr>
        <p:txBody>
          <a:bodyPr/>
          <a:lstStyle/>
          <a:p>
            <a:r>
              <a:rPr lang="ru-RU" dirty="0"/>
              <a:t>Представление изображений</a:t>
            </a:r>
          </a:p>
        </p:txBody>
      </p:sp>
      <p:sp>
        <p:nvSpPr>
          <p:cNvPr id="3" name="Объект 2"/>
          <p:cNvSpPr>
            <a:spLocks noGrp="1"/>
          </p:cNvSpPr>
          <p:nvPr>
            <p:ph idx="1"/>
          </p:nvPr>
        </p:nvSpPr>
        <p:spPr>
          <a:xfrm>
            <a:off x="367470" y="1085316"/>
            <a:ext cx="11591966" cy="5186808"/>
          </a:xfrm>
        </p:spPr>
        <p:txBody>
          <a:bodyPr>
            <a:normAutofit/>
          </a:bodyPr>
          <a:lstStyle/>
          <a:p>
            <a:r>
              <a:rPr lang="ru-RU" sz="2000" dirty="0" err="1"/>
              <a:t>Гиперспектральные</a:t>
            </a:r>
            <a:r>
              <a:rPr lang="ru-RU" sz="2000" dirty="0"/>
              <a:t> изображения </a:t>
            </a:r>
            <a:endParaRPr lang="ru-RU" sz="2000" i="1" dirty="0"/>
          </a:p>
        </p:txBody>
      </p:sp>
      <p:pic>
        <p:nvPicPr>
          <p:cNvPr id="7170" name="Picture 2" descr="https://miro.medium.com/max/942/1*_ZRbaJW2TQv554Pm0p7M3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96" y="1586521"/>
            <a:ext cx="4486275"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048000" y="3105835"/>
            <a:ext cx="6096000" cy="646331"/>
          </a:xfrm>
          <a:prstGeom prst="rect">
            <a:avLst/>
          </a:prstGeom>
        </p:spPr>
        <p:txBody>
          <a:bodyPr>
            <a:spAutoFit/>
          </a:bodyPr>
          <a:lstStyle/>
          <a:p>
            <a:r>
              <a:rPr lang="ru-RU" dirty="0">
                <a:solidFill>
                  <a:schemeClr val="bg1">
                    <a:lumMod val="85000"/>
                  </a:schemeClr>
                </a:solidFill>
              </a:rPr>
              <a:t>https://towardsdatascience.com/what-are-hyper-spectral-images-a5de5d9fa91</a:t>
            </a:r>
          </a:p>
        </p:txBody>
      </p:sp>
      <p:pic>
        <p:nvPicPr>
          <p:cNvPr id="7172" name="Picture 4" descr="Hyperspectral data cube and color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744" y="1085315"/>
            <a:ext cx="4965374" cy="577640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ultispectral imaging (MSI) provides more information about the...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25" y="4322286"/>
            <a:ext cx="4019164" cy="242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49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8"/>
            <a:ext cx="11571005" cy="1325563"/>
          </a:xfrm>
        </p:spPr>
        <p:txBody>
          <a:bodyPr>
            <a:normAutofit/>
          </a:bodyPr>
          <a:lstStyle/>
          <a:p>
            <a:r>
              <a:rPr lang="ru-RU" sz="4000" dirty="0"/>
              <a:t>Проблемы получения изображений.</a:t>
            </a:r>
          </a:p>
        </p:txBody>
      </p:sp>
      <p:pic>
        <p:nvPicPr>
          <p:cNvPr id="5" name="Объект 4"/>
          <p:cNvPicPr>
            <a:picLocks noGrp="1" noChangeAspect="1"/>
          </p:cNvPicPr>
          <p:nvPr>
            <p:ph idx="1"/>
          </p:nvPr>
        </p:nvPicPr>
        <p:blipFill rotWithShape="1">
          <a:blip r:embed="rId2">
            <a:extLst>
              <a:ext uri="{28A0092B-C50C-407E-A947-70E740481C1C}">
                <a14:useLocalDpi xmlns:a14="http://schemas.microsoft.com/office/drawing/2010/main" val="0"/>
              </a:ext>
            </a:extLst>
          </a:blip>
          <a:srcRect t="20297" b="17712"/>
          <a:stretch/>
        </p:blipFill>
        <p:spPr>
          <a:xfrm>
            <a:off x="1065848" y="1268730"/>
            <a:ext cx="9990137" cy="4644742"/>
          </a:xfrm>
        </p:spPr>
      </p:pic>
      <p:sp>
        <p:nvSpPr>
          <p:cNvPr id="7" name="Прямоугольник 6"/>
          <p:cNvSpPr/>
          <p:nvPr/>
        </p:nvSpPr>
        <p:spPr>
          <a:xfrm>
            <a:off x="2042445" y="6293046"/>
            <a:ext cx="9793479" cy="369332"/>
          </a:xfrm>
          <a:prstGeom prst="rect">
            <a:avLst/>
          </a:prstGeom>
        </p:spPr>
        <p:txBody>
          <a:bodyPr wrap="square">
            <a:spAutoFit/>
          </a:bodyPr>
          <a:lstStyle/>
          <a:p>
            <a:r>
              <a:rPr lang="en-US" dirty="0">
                <a:solidFill>
                  <a:schemeClr val="bg1">
                    <a:lumMod val="85000"/>
                  </a:schemeClr>
                </a:solidFill>
              </a:rPr>
              <a:t>http://www.myshared.ru/slide/676305/</a:t>
            </a:r>
            <a:endParaRPr lang="ru-RU" dirty="0">
              <a:solidFill>
                <a:schemeClr val="bg1">
                  <a:lumMod val="85000"/>
                </a:schemeClr>
              </a:solidFill>
            </a:endParaRPr>
          </a:p>
        </p:txBody>
      </p:sp>
    </p:spTree>
    <p:extLst>
      <p:ext uri="{BB962C8B-B14F-4D97-AF65-F5344CB8AC3E}">
        <p14:creationId xmlns:p14="http://schemas.microsoft.com/office/powerpoint/2010/main" val="3117708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Характеристики изображения</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52591" y="835152"/>
                <a:ext cx="11340269" cy="5866590"/>
              </a:xfrm>
            </p:spPr>
            <p:txBody>
              <a:bodyPr>
                <a:noAutofit/>
              </a:bodyPr>
              <a:lstStyle/>
              <a:p>
                <a:pPr algn="just">
                  <a:lnSpc>
                    <a:spcPct val="100000"/>
                  </a:lnSpc>
                  <a:spcBef>
                    <a:spcPts val="600"/>
                  </a:spcBef>
                </a:pPr>
                <a:r>
                  <a:rPr lang="ru-RU" sz="1900" b="1" dirty="0"/>
                  <a:t>Средняя яркость </a:t>
                </a:r>
                <a:r>
                  <a:rPr lang="ru-RU" sz="1900" dirty="0"/>
                  <a:t>изображения может быть вычислена </a:t>
                </a:r>
              </a:p>
              <a:p>
                <a:pPr marL="0" indent="0" algn="ctr">
                  <a:lnSpc>
                    <a:spcPct val="100000"/>
                  </a:lnSpc>
                  <a:spcBef>
                    <a:spcPts val="600"/>
                  </a:spcBef>
                  <a:buNone/>
                </a:pPr>
                <a14:m>
                  <m:oMath xmlns:m="http://schemas.openxmlformats.org/officeDocument/2006/math">
                    <m:sSub>
                      <m:sSubPr>
                        <m:ctrlPr>
                          <a:rPr lang="ru-RU" sz="1900" i="1" dirty="0" smtClean="0">
                            <a:latin typeface="Cambria Math" panose="02040503050406030204" pitchFamily="18" charset="0"/>
                          </a:rPr>
                        </m:ctrlPr>
                      </m:sSubPr>
                      <m:e>
                        <m:r>
                          <a:rPr lang="ru-RU" sz="1900" b="0" i="1" dirty="0" smtClean="0">
                            <a:latin typeface="Cambria Math" panose="02040503050406030204" pitchFamily="18" charset="0"/>
                          </a:rPr>
                          <m:t>𝜇</m:t>
                        </m:r>
                      </m:e>
                      <m:sub>
                        <m:r>
                          <a:rPr lang="ru-RU" sz="1900" b="0" i="1" dirty="0" smtClean="0">
                            <a:latin typeface="Cambria Math" panose="02040503050406030204" pitchFamily="18" charset="0"/>
                          </a:rPr>
                          <m:t>𝐼</m:t>
                        </m:r>
                      </m:sub>
                    </m:sSub>
                    <m:r>
                      <a:rPr lang="en-US" sz="1900" i="1" dirty="0">
                        <a:latin typeface="Cambria Math" panose="02040503050406030204" pitchFamily="18" charset="0"/>
                      </a:rPr>
                      <m:t>=</m:t>
                    </m:r>
                    <m:f>
                      <m:fPr>
                        <m:ctrlPr>
                          <a:rPr lang="ru-RU" sz="1900" i="1" dirty="0">
                            <a:latin typeface="Cambria Math" panose="02040503050406030204" pitchFamily="18" charset="0"/>
                          </a:rPr>
                        </m:ctrlPr>
                      </m:fPr>
                      <m:num>
                        <m:r>
                          <a:rPr lang="ru-RU" sz="1900" i="1" dirty="0">
                            <a:latin typeface="Cambria Math" panose="02040503050406030204" pitchFamily="18" charset="0"/>
                          </a:rPr>
                          <m:t>1</m:t>
                        </m:r>
                      </m:num>
                      <m:den>
                        <m:r>
                          <a:rPr lang="en-US" sz="1800" i="1" dirty="0">
                            <a:latin typeface="Cambria Math" panose="02040503050406030204" pitchFamily="18" charset="0"/>
                          </a:rPr>
                          <m:t>𝑊</m:t>
                        </m:r>
                        <m:r>
                          <a:rPr lang="en-US" sz="1800" i="1" dirty="0">
                            <a:latin typeface="Cambria Math" panose="02040503050406030204" pitchFamily="18" charset="0"/>
                          </a:rPr>
                          <m:t>⋅</m:t>
                        </m:r>
                        <m:r>
                          <a:rPr lang="en-US" sz="1800" i="1" dirty="0">
                            <a:latin typeface="Cambria Math" panose="02040503050406030204" pitchFamily="18" charset="0"/>
                          </a:rPr>
                          <m:t>𝐻</m:t>
                        </m:r>
                      </m:den>
                    </m:f>
                    <m:nary>
                      <m:naryPr>
                        <m:chr m:val="∑"/>
                        <m:ctrlPr>
                          <a:rPr lang="ru-RU" sz="1900" i="1" dirty="0">
                            <a:latin typeface="Cambria Math" panose="02040503050406030204" pitchFamily="18" charset="0"/>
                          </a:rPr>
                        </m:ctrlPr>
                      </m:naryPr>
                      <m:sub>
                        <m:r>
                          <m:rPr>
                            <m:brk m:alnAt="23"/>
                          </m:rPr>
                          <a:rPr lang="en-US" sz="1900" i="1" dirty="0">
                            <a:latin typeface="Cambria Math" panose="02040503050406030204" pitchFamily="18" charset="0"/>
                          </a:rPr>
                          <m:t>𝑥</m:t>
                        </m:r>
                        <m:r>
                          <a:rPr lang="en-US" sz="1900" i="1" dirty="0">
                            <a:latin typeface="Cambria Math" panose="02040503050406030204" pitchFamily="18" charset="0"/>
                          </a:rPr>
                          <m:t>=0</m:t>
                        </m:r>
                      </m:sub>
                      <m:sup>
                        <m:r>
                          <a:rPr lang="en-US" sz="1900" i="1" dirty="0">
                            <a:latin typeface="Cambria Math" panose="02040503050406030204" pitchFamily="18" charset="0"/>
                          </a:rPr>
                          <m:t>𝑊</m:t>
                        </m:r>
                        <m:r>
                          <a:rPr lang="en-US" sz="1900" i="1" dirty="0">
                            <a:latin typeface="Cambria Math" panose="02040503050406030204" pitchFamily="18" charset="0"/>
                          </a:rPr>
                          <m:t>−1</m:t>
                        </m:r>
                      </m:sup>
                      <m:e>
                        <m:nary>
                          <m:naryPr>
                            <m:chr m:val="∑"/>
                            <m:ctrlPr>
                              <a:rPr lang="ru-RU" sz="1900" i="1" dirty="0">
                                <a:latin typeface="Cambria Math" panose="02040503050406030204" pitchFamily="18" charset="0"/>
                              </a:rPr>
                            </m:ctrlPr>
                          </m:naryPr>
                          <m:sub>
                            <m:r>
                              <a:rPr lang="en-US" sz="1900" i="1" dirty="0">
                                <a:latin typeface="Cambria Math" panose="02040503050406030204" pitchFamily="18" charset="0"/>
                              </a:rPr>
                              <m:t>𝑦</m:t>
                            </m:r>
                            <m:r>
                              <a:rPr lang="en-US" sz="1900" i="1" dirty="0">
                                <a:latin typeface="Cambria Math" panose="02040503050406030204" pitchFamily="18" charset="0"/>
                              </a:rPr>
                              <m:t>=0</m:t>
                            </m:r>
                          </m:sub>
                          <m:sup>
                            <m:r>
                              <a:rPr lang="en-US" sz="1900" i="1" dirty="0">
                                <a:latin typeface="Cambria Math" panose="02040503050406030204" pitchFamily="18" charset="0"/>
                              </a:rPr>
                              <m:t>𝐻</m:t>
                            </m:r>
                            <m:r>
                              <a:rPr lang="en-US" sz="1900" i="1" dirty="0">
                                <a:latin typeface="Cambria Math" panose="02040503050406030204" pitchFamily="18" charset="0"/>
                              </a:rPr>
                              <m:t>−1</m:t>
                            </m:r>
                          </m:sup>
                          <m:e>
                            <m:r>
                              <a:rPr lang="ru-RU" sz="1900" i="1" dirty="0">
                                <a:latin typeface="Cambria Math" panose="02040503050406030204" pitchFamily="18" charset="0"/>
                              </a:rPr>
                              <m:t>𝐼</m:t>
                            </m:r>
                            <m:d>
                              <m:dPr>
                                <m:ctrlPr>
                                  <a:rPr lang="ru-RU" sz="1900" i="1" dirty="0">
                                    <a:latin typeface="Cambria Math" panose="02040503050406030204" pitchFamily="18" charset="0"/>
                                  </a:rPr>
                                </m:ctrlPr>
                              </m:dPr>
                              <m:e>
                                <m:r>
                                  <a:rPr lang="ru-RU" sz="1900" i="1" dirty="0" err="1">
                                    <a:latin typeface="Cambria Math" panose="02040503050406030204" pitchFamily="18" charset="0"/>
                                  </a:rPr>
                                  <m:t>𝑥</m:t>
                                </m:r>
                                <m:r>
                                  <a:rPr lang="ru-RU" sz="1900" i="1" dirty="0" err="1">
                                    <a:latin typeface="Cambria Math" panose="02040503050406030204" pitchFamily="18" charset="0"/>
                                  </a:rPr>
                                  <m:t>,</m:t>
                                </m:r>
                                <m:r>
                                  <a:rPr lang="ru-RU" sz="1900" i="1" dirty="0" err="1">
                                    <a:latin typeface="Cambria Math" panose="02040503050406030204" pitchFamily="18" charset="0"/>
                                  </a:rPr>
                                  <m:t>𝑦</m:t>
                                </m:r>
                              </m:e>
                            </m:d>
                          </m:e>
                        </m:nary>
                      </m:e>
                    </m:nary>
                    <m:r>
                      <a:rPr lang="en-US" sz="1900" b="0" i="1" dirty="0" smtClean="0">
                        <a:latin typeface="Cambria Math" panose="02040503050406030204" pitchFamily="18" charset="0"/>
                      </a:rPr>
                      <m:t>,</m:t>
                    </m:r>
                    <m:r>
                      <a:rPr lang="ru-RU" sz="1900" b="0" i="1" dirty="0" smtClean="0">
                        <a:latin typeface="Cambria Math" panose="02040503050406030204" pitchFamily="18" charset="0"/>
                      </a:rPr>
                      <m:t> </m:t>
                    </m:r>
                  </m:oMath>
                </a14:m>
                <a:r>
                  <a:rPr lang="ru-RU" sz="1900" dirty="0"/>
                  <a:t>  </a:t>
                </a:r>
              </a:p>
              <a:p>
                <a:pPr marL="0" indent="0" algn="just">
                  <a:lnSpc>
                    <a:spcPct val="100000"/>
                  </a:lnSpc>
                  <a:spcBef>
                    <a:spcPts val="600"/>
                  </a:spcBef>
                  <a:buNone/>
                </a:pPr>
                <a:r>
                  <a:rPr lang="en-US" sz="1900" dirty="0"/>
                  <a:t>	</a:t>
                </a:r>
                <a:r>
                  <a:rPr lang="ru-RU" sz="1900" dirty="0"/>
                  <a:t>где </a:t>
                </a:r>
                <a14:m>
                  <m:oMath xmlns:m="http://schemas.openxmlformats.org/officeDocument/2006/math">
                    <m:sSub>
                      <m:sSubPr>
                        <m:ctrlPr>
                          <a:rPr lang="ru-RU" sz="1900" i="1" dirty="0" err="1" smtClean="0">
                            <a:latin typeface="Cambria Math" panose="02040503050406030204" pitchFamily="18" charset="0"/>
                          </a:rPr>
                        </m:ctrlPr>
                      </m:sSubPr>
                      <m:e>
                        <m:r>
                          <a:rPr lang="ru-RU" sz="1900" b="0" i="1" dirty="0" smtClean="0">
                            <a:latin typeface="Cambria Math" panose="02040503050406030204" pitchFamily="18" charset="0"/>
                          </a:rPr>
                          <m:t>𝜇</m:t>
                        </m:r>
                      </m:e>
                      <m:sub>
                        <m:r>
                          <a:rPr lang="ru-RU" sz="1900" b="0" i="1" dirty="0" err="1" smtClean="0">
                            <a:latin typeface="Cambria Math" panose="02040503050406030204" pitchFamily="18" charset="0"/>
                          </a:rPr>
                          <m:t>𝐼</m:t>
                        </m:r>
                      </m:sub>
                    </m:sSub>
                    <m:r>
                      <a:rPr lang="ru-RU" sz="1900" b="0" i="1" dirty="0" smtClean="0">
                        <a:latin typeface="Cambria Math" panose="02040503050406030204" pitchFamily="18" charset="0"/>
                      </a:rPr>
                      <m:t> </m:t>
                    </m:r>
                  </m:oMath>
                </a14:m>
                <a:r>
                  <a:rPr lang="ru-RU" sz="1900" dirty="0"/>
                  <a:t>- средняя яркость</a:t>
                </a:r>
                <a:r>
                  <a:rPr lang="en-US" sz="1900" dirty="0"/>
                  <a:t>.</a:t>
                </a:r>
              </a:p>
              <a:p>
                <a:pPr algn="just">
                  <a:lnSpc>
                    <a:spcPct val="100000"/>
                  </a:lnSpc>
                  <a:spcBef>
                    <a:spcPts val="600"/>
                  </a:spcBef>
                </a:pPr>
                <a:r>
                  <a:rPr lang="ru-RU" sz="1900" dirty="0"/>
                  <a:t> </a:t>
                </a:r>
                <a:r>
                  <a:rPr lang="ru-RU" sz="1900" b="1" dirty="0"/>
                  <a:t>Контрастность</a:t>
                </a:r>
                <a:r>
                  <a:rPr lang="ru-RU" sz="1900" dirty="0"/>
                  <a:t> - средняя разность значений яркости каждого пикселя и соседних к нему        </a:t>
                </a:r>
                <a:endParaRPr lang="en-US" sz="1900" dirty="0"/>
              </a:p>
              <a:p>
                <a:pPr marL="0" indent="0" algn="just">
                  <a:lnSpc>
                    <a:spcPct val="100000"/>
                  </a:lnSpc>
                  <a:spcBef>
                    <a:spcPts val="600"/>
                  </a:spcBef>
                  <a:buNone/>
                </a:pPr>
                <a14:m>
                  <m:oMathPara xmlns:m="http://schemas.openxmlformats.org/officeDocument/2006/math">
                    <m:oMathParaPr>
                      <m:jc m:val="center"/>
                    </m:oMathParaPr>
                    <m:oMath xmlns:m="http://schemas.openxmlformats.org/officeDocument/2006/math">
                      <m:sSub>
                        <m:sSubPr>
                          <m:ctrlPr>
                            <a:rPr lang="en-US" sz="1900" i="1" dirty="0" smtClean="0">
                              <a:latin typeface="Cambria Math" panose="02040503050406030204" pitchFamily="18" charset="0"/>
                            </a:rPr>
                          </m:ctrlPr>
                        </m:sSubPr>
                        <m:e>
                          <m:r>
                            <a:rPr lang="ru-RU" sz="1900" b="0" i="1" dirty="0" smtClean="0">
                              <a:latin typeface="Cambria Math" panose="02040503050406030204" pitchFamily="18" charset="0"/>
                            </a:rPr>
                            <m:t>𝜈</m:t>
                          </m:r>
                        </m:e>
                        <m:sub>
                          <m:r>
                            <a:rPr lang="en-US" sz="1900" b="0" i="1" dirty="0" smtClean="0">
                              <a:latin typeface="Cambria Math" panose="02040503050406030204" pitchFamily="18" charset="0"/>
                            </a:rPr>
                            <m:t>𝐼</m:t>
                          </m:r>
                        </m:sub>
                      </m:sSub>
                      <m:r>
                        <a:rPr lang="en-US" sz="1900" b="0" i="1" dirty="0" smtClean="0">
                          <a:latin typeface="Cambria Math" panose="02040503050406030204" pitchFamily="18" charset="0"/>
                        </a:rPr>
                        <m:t>=</m:t>
                      </m:r>
                      <m:f>
                        <m:fPr>
                          <m:ctrlPr>
                            <a:rPr lang="ru-RU" sz="1900" i="1" dirty="0">
                              <a:latin typeface="Cambria Math" panose="02040503050406030204" pitchFamily="18" charset="0"/>
                            </a:rPr>
                          </m:ctrlPr>
                        </m:fPr>
                        <m:num>
                          <m:r>
                            <a:rPr lang="ru-RU" sz="1900" b="0" i="1" dirty="0">
                              <a:latin typeface="Cambria Math" panose="02040503050406030204" pitchFamily="18" charset="0"/>
                            </a:rPr>
                            <m:t>1</m:t>
                          </m:r>
                        </m:num>
                        <m:den>
                          <m:r>
                            <a:rPr lang="en-US" sz="1800" i="1" dirty="0">
                              <a:latin typeface="Cambria Math" panose="02040503050406030204" pitchFamily="18" charset="0"/>
                            </a:rPr>
                            <m:t>𝑊</m:t>
                          </m:r>
                          <m:r>
                            <a:rPr lang="en-US" sz="1800" i="1" dirty="0">
                              <a:latin typeface="Cambria Math" panose="02040503050406030204" pitchFamily="18" charset="0"/>
                            </a:rPr>
                            <m:t>⋅</m:t>
                          </m:r>
                          <m:r>
                            <a:rPr lang="en-US" sz="1800" i="1" dirty="0">
                              <a:latin typeface="Cambria Math" panose="02040503050406030204" pitchFamily="18" charset="0"/>
                            </a:rPr>
                            <m:t>𝐻</m:t>
                          </m:r>
                        </m:den>
                      </m:f>
                      <m:nary>
                        <m:naryPr>
                          <m:chr m:val="∑"/>
                          <m:ctrlPr>
                            <a:rPr lang="ru-RU" sz="1900" i="1" dirty="0">
                              <a:latin typeface="Cambria Math" panose="02040503050406030204" pitchFamily="18" charset="0"/>
                            </a:rPr>
                          </m:ctrlPr>
                        </m:naryPr>
                        <m:sub>
                          <m:r>
                            <m:rPr>
                              <m:brk m:alnAt="23"/>
                            </m:rPr>
                            <a:rPr lang="en-US" sz="1900" b="0" i="1" dirty="0">
                              <a:latin typeface="Cambria Math" panose="02040503050406030204" pitchFamily="18" charset="0"/>
                            </a:rPr>
                            <m:t>𝑥</m:t>
                          </m:r>
                          <m:r>
                            <a:rPr lang="en-US" sz="1900" b="0" i="1" dirty="0">
                              <a:latin typeface="Cambria Math" panose="02040503050406030204" pitchFamily="18" charset="0"/>
                            </a:rPr>
                            <m:t>=0</m:t>
                          </m:r>
                        </m:sub>
                        <m:sup>
                          <m:r>
                            <a:rPr lang="en-US" sz="1900" b="0" i="1" dirty="0">
                              <a:latin typeface="Cambria Math" panose="02040503050406030204" pitchFamily="18" charset="0"/>
                            </a:rPr>
                            <m:t>𝑊</m:t>
                          </m:r>
                          <m:r>
                            <a:rPr lang="en-US" sz="1900" b="0" i="1" dirty="0">
                              <a:latin typeface="Cambria Math" panose="02040503050406030204" pitchFamily="18" charset="0"/>
                            </a:rPr>
                            <m:t>−1</m:t>
                          </m:r>
                        </m:sup>
                        <m:e>
                          <m:nary>
                            <m:naryPr>
                              <m:chr m:val="∑"/>
                              <m:ctrlPr>
                                <a:rPr lang="ru-RU" sz="1900" i="1" dirty="0">
                                  <a:latin typeface="Cambria Math" panose="02040503050406030204" pitchFamily="18" charset="0"/>
                                </a:rPr>
                              </m:ctrlPr>
                            </m:naryPr>
                            <m:sub>
                              <m:r>
                                <a:rPr lang="en-US" sz="1900" b="0" i="1" dirty="0">
                                  <a:latin typeface="Cambria Math" panose="02040503050406030204" pitchFamily="18" charset="0"/>
                                </a:rPr>
                                <m:t>𝑦</m:t>
                              </m:r>
                              <m:r>
                                <a:rPr lang="en-US" sz="1900" b="0" i="1" dirty="0">
                                  <a:latin typeface="Cambria Math" panose="02040503050406030204" pitchFamily="18" charset="0"/>
                                </a:rPr>
                                <m:t>=0</m:t>
                              </m:r>
                            </m:sub>
                            <m:sup>
                              <m:r>
                                <a:rPr lang="en-US" sz="1900" b="0" i="1" dirty="0">
                                  <a:latin typeface="Cambria Math" panose="02040503050406030204" pitchFamily="18" charset="0"/>
                                </a:rPr>
                                <m:t>𝐻</m:t>
                              </m:r>
                              <m:r>
                                <a:rPr lang="en-US" sz="1900" b="0" i="1" dirty="0">
                                  <a:latin typeface="Cambria Math" panose="02040503050406030204" pitchFamily="18" charset="0"/>
                                </a:rPr>
                                <m:t>−1</m:t>
                              </m:r>
                            </m:sup>
                            <m:e>
                              <m:d>
                                <m:dPr>
                                  <m:begChr m:val="|"/>
                                  <m:endChr m:val="|"/>
                                  <m:ctrlPr>
                                    <a:rPr lang="en-US" sz="1900" i="1" dirty="0" smtClean="0">
                                      <a:latin typeface="Cambria Math" panose="02040503050406030204" pitchFamily="18" charset="0"/>
                                    </a:rPr>
                                  </m:ctrlPr>
                                </m:dPr>
                                <m:e>
                                  <m:r>
                                    <a:rPr lang="ru-RU" sz="1900" b="0" i="1" dirty="0">
                                      <a:latin typeface="Cambria Math" panose="02040503050406030204" pitchFamily="18" charset="0"/>
                                    </a:rPr>
                                    <m:t>𝐼</m:t>
                                  </m:r>
                                  <m:d>
                                    <m:dPr>
                                      <m:ctrlPr>
                                        <a:rPr lang="ru-RU" sz="1900" i="1" dirty="0">
                                          <a:latin typeface="Cambria Math" panose="02040503050406030204" pitchFamily="18" charset="0"/>
                                        </a:rPr>
                                      </m:ctrlPr>
                                    </m:dPr>
                                    <m:e>
                                      <m:r>
                                        <a:rPr lang="ru-RU" sz="1900" b="0" i="1" dirty="0" err="1">
                                          <a:latin typeface="Cambria Math" panose="02040503050406030204" pitchFamily="18" charset="0"/>
                                        </a:rPr>
                                        <m:t>𝑥</m:t>
                                      </m:r>
                                      <m:r>
                                        <a:rPr lang="ru-RU" sz="1900" b="0" i="1" dirty="0" err="1">
                                          <a:latin typeface="Cambria Math" panose="02040503050406030204" pitchFamily="18" charset="0"/>
                                        </a:rPr>
                                        <m:t>,</m:t>
                                      </m:r>
                                      <m:r>
                                        <a:rPr lang="ru-RU" sz="1900" b="0" i="1" dirty="0" err="1">
                                          <a:latin typeface="Cambria Math" panose="02040503050406030204" pitchFamily="18" charset="0"/>
                                        </a:rPr>
                                        <m:t>𝑦</m:t>
                                      </m:r>
                                    </m:e>
                                  </m:d>
                                  <m:r>
                                    <a:rPr lang="en-US" sz="1900" b="0" i="1" dirty="0" smtClean="0">
                                      <a:latin typeface="Cambria Math" panose="02040503050406030204" pitchFamily="18" charset="0"/>
                                    </a:rPr>
                                    <m:t>−</m:t>
                                  </m:r>
                                  <m:sSub>
                                    <m:sSubPr>
                                      <m:ctrlPr>
                                        <a:rPr lang="ru-RU" sz="1900" i="1" dirty="0">
                                          <a:latin typeface="Cambria Math" panose="02040503050406030204" pitchFamily="18" charset="0"/>
                                        </a:rPr>
                                      </m:ctrlPr>
                                    </m:sSubPr>
                                    <m:e>
                                      <m:r>
                                        <a:rPr lang="ru-RU" sz="1900" b="0" i="1" dirty="0">
                                          <a:latin typeface="Cambria Math" panose="02040503050406030204" pitchFamily="18" charset="0"/>
                                        </a:rPr>
                                        <m:t>𝜇</m:t>
                                      </m:r>
                                    </m:e>
                                    <m:sub>
                                      <m:r>
                                        <a:rPr lang="en-US" sz="1900" b="0" i="1" dirty="0" smtClean="0">
                                          <a:latin typeface="Cambria Math" panose="02040503050406030204" pitchFamily="18" charset="0"/>
                                        </a:rPr>
                                        <m:t>𝑤</m:t>
                                      </m:r>
                                    </m:sub>
                                  </m:sSub>
                                  <m:r>
                                    <a:rPr lang="en-US" sz="1900" b="0" i="1" dirty="0" smtClean="0">
                                      <a:latin typeface="Cambria Math" panose="02040503050406030204" pitchFamily="18" charset="0"/>
                                    </a:rPr>
                                    <m:t>(</m:t>
                                  </m:r>
                                  <m:r>
                                    <a:rPr lang="en-US" sz="1900" b="0" i="1" dirty="0" smtClean="0">
                                      <a:latin typeface="Cambria Math" panose="02040503050406030204" pitchFamily="18" charset="0"/>
                                    </a:rPr>
                                    <m:t>𝑥</m:t>
                                  </m:r>
                                  <m:r>
                                    <a:rPr lang="en-US" sz="1900" b="0" i="1" dirty="0" smtClean="0">
                                      <a:latin typeface="Cambria Math" panose="02040503050406030204" pitchFamily="18" charset="0"/>
                                    </a:rPr>
                                    <m:t>,</m:t>
                                  </m:r>
                                  <m:r>
                                    <a:rPr lang="en-US" sz="1900" b="0" i="1" dirty="0" smtClean="0">
                                      <a:latin typeface="Cambria Math" panose="02040503050406030204" pitchFamily="18" charset="0"/>
                                    </a:rPr>
                                    <m:t>𝑦</m:t>
                                  </m:r>
                                  <m:r>
                                    <a:rPr lang="en-US" sz="1900" b="0" i="1" dirty="0" smtClean="0">
                                      <a:latin typeface="Cambria Math" panose="02040503050406030204" pitchFamily="18" charset="0"/>
                                    </a:rPr>
                                    <m:t>)</m:t>
                                  </m:r>
                                </m:e>
                              </m:d>
                            </m:e>
                          </m:nary>
                        </m:e>
                      </m:nary>
                    </m:oMath>
                  </m:oMathPara>
                </a14:m>
                <a:endParaRPr lang="en-US" sz="1900" dirty="0"/>
              </a:p>
              <a:p>
                <a:pPr marL="0" indent="0" algn="just">
                  <a:lnSpc>
                    <a:spcPct val="100000"/>
                  </a:lnSpc>
                  <a:spcBef>
                    <a:spcPts val="600"/>
                  </a:spcBef>
                  <a:buNone/>
                </a:pPr>
                <a:r>
                  <a:rPr lang="en-US" sz="1900" dirty="0"/>
                  <a:t>	</a:t>
                </a:r>
                <a:r>
                  <a:rPr lang="ru-RU" sz="1900" dirty="0"/>
                  <a:t>где - </a:t>
                </a:r>
                <a14:m>
                  <m:oMath xmlns:m="http://schemas.openxmlformats.org/officeDocument/2006/math">
                    <m:sSub>
                      <m:sSubPr>
                        <m:ctrlPr>
                          <a:rPr lang="en-US" sz="1900" i="1" dirty="0">
                            <a:latin typeface="Cambria Math" panose="02040503050406030204" pitchFamily="18" charset="0"/>
                          </a:rPr>
                        </m:ctrlPr>
                      </m:sSubPr>
                      <m:e>
                        <m:r>
                          <a:rPr lang="ru-RU" sz="1900" b="0" i="1" dirty="0">
                            <a:latin typeface="Cambria Math" panose="02040503050406030204" pitchFamily="18" charset="0"/>
                          </a:rPr>
                          <m:t>𝜈</m:t>
                        </m:r>
                      </m:e>
                      <m:sub>
                        <m:r>
                          <a:rPr lang="en-US" sz="1900" b="0" i="1" dirty="0">
                            <a:latin typeface="Cambria Math" panose="02040503050406030204" pitchFamily="18" charset="0"/>
                          </a:rPr>
                          <m:t>𝐼</m:t>
                        </m:r>
                      </m:sub>
                    </m:sSub>
                  </m:oMath>
                </a14:m>
                <a:r>
                  <a:rPr lang="en-US" sz="1900" dirty="0"/>
                  <a:t> </a:t>
                </a:r>
                <a:r>
                  <a:rPr lang="ru-RU" sz="1900" dirty="0"/>
                  <a:t>контрастность; </a:t>
                </a:r>
                <a14:m>
                  <m:oMath xmlns:m="http://schemas.openxmlformats.org/officeDocument/2006/math">
                    <m:sSub>
                      <m:sSubPr>
                        <m:ctrlPr>
                          <a:rPr lang="ru-RU" sz="1900" i="1" dirty="0">
                            <a:latin typeface="Cambria Math" panose="02040503050406030204" pitchFamily="18" charset="0"/>
                          </a:rPr>
                        </m:ctrlPr>
                      </m:sSubPr>
                      <m:e>
                        <m:r>
                          <a:rPr lang="ru-RU" sz="1900" b="0" i="1" dirty="0">
                            <a:latin typeface="Cambria Math" panose="02040503050406030204" pitchFamily="18" charset="0"/>
                          </a:rPr>
                          <m:t>𝜇</m:t>
                        </m:r>
                      </m:e>
                      <m:sub>
                        <m:r>
                          <a:rPr lang="en-US" sz="1900" b="0" i="1" dirty="0">
                            <a:latin typeface="Cambria Math" panose="02040503050406030204" pitchFamily="18" charset="0"/>
                          </a:rPr>
                          <m:t>𝑤</m:t>
                        </m:r>
                      </m:sub>
                    </m:sSub>
                    <m:r>
                      <a:rPr lang="en-US" sz="1900" b="0" i="1" dirty="0">
                        <a:latin typeface="Cambria Math" panose="02040503050406030204" pitchFamily="18" charset="0"/>
                      </a:rPr>
                      <m:t>(</m:t>
                    </m:r>
                    <m:r>
                      <a:rPr lang="en-US" sz="1900" b="0" i="1" dirty="0">
                        <a:latin typeface="Cambria Math" panose="02040503050406030204" pitchFamily="18" charset="0"/>
                      </a:rPr>
                      <m:t>𝑥</m:t>
                    </m:r>
                    <m:r>
                      <a:rPr lang="en-US" sz="1900" b="0" i="1" dirty="0">
                        <a:latin typeface="Cambria Math" panose="02040503050406030204" pitchFamily="18" charset="0"/>
                      </a:rPr>
                      <m:t>,</m:t>
                    </m:r>
                    <m:r>
                      <a:rPr lang="en-US" sz="1900" b="0" i="1" dirty="0">
                        <a:latin typeface="Cambria Math" panose="02040503050406030204" pitchFamily="18" charset="0"/>
                      </a:rPr>
                      <m:t>𝑦</m:t>
                    </m:r>
                    <m:r>
                      <a:rPr lang="en-US" sz="1900" b="0" i="1" dirty="0">
                        <a:latin typeface="Cambria Math" panose="02040503050406030204" pitchFamily="18" charset="0"/>
                      </a:rPr>
                      <m:t>)</m:t>
                    </m:r>
                  </m:oMath>
                </a14:m>
                <a:r>
                  <a:rPr lang="en-US" sz="1900" dirty="0"/>
                  <a:t> </a:t>
                </a:r>
                <a:r>
                  <a:rPr lang="ru-RU" sz="1900" dirty="0"/>
                  <a:t>- среднее по окну </a:t>
                </a:r>
                <a:r>
                  <a:rPr lang="ru-RU" sz="1900" dirty="0" err="1"/>
                  <a:t>пискселей</a:t>
                </a:r>
                <a:r>
                  <a:rPr lang="ru-RU" sz="1900" dirty="0"/>
                  <a:t> вокруг пикселя с координатами.       </a:t>
                </a:r>
                <a:endParaRPr lang="en-US" sz="1900" dirty="0"/>
              </a:p>
              <a:p>
                <a:pPr algn="just">
                  <a:lnSpc>
                    <a:spcPct val="100000"/>
                  </a:lnSpc>
                  <a:spcBef>
                    <a:spcPts val="600"/>
                  </a:spcBef>
                </a:pPr>
                <a:r>
                  <a:rPr lang="ru-RU" sz="1900" b="1" dirty="0"/>
                  <a:t>Гистограмма яркости </a:t>
                </a:r>
                <a:r>
                  <a:rPr lang="ru-RU" sz="1900" dirty="0"/>
                  <a:t>может быть выражена как подсчет числа раз, когда встречается то или иное значение яркости канала </a:t>
                </a:r>
                <a14:m>
                  <m:oMath xmlns:m="http://schemas.openxmlformats.org/officeDocument/2006/math">
                    <m:r>
                      <a:rPr lang="ru-RU" sz="1900" b="0" i="1" dirty="0" smtClean="0">
                        <a:latin typeface="Cambria Math" panose="02040503050406030204" pitchFamily="18" charset="0"/>
                      </a:rPr>
                      <m:t>𝑢</m:t>
                    </m:r>
                  </m:oMath>
                </a14:m>
                <a:r>
                  <a:rPr lang="ru-RU" sz="1900" dirty="0"/>
                  <a:t>:        </a:t>
                </a:r>
              </a:p>
              <a:p>
                <a:pPr marL="0" indent="0" algn="ctr">
                  <a:lnSpc>
                    <a:spcPct val="100000"/>
                  </a:lnSpc>
                  <a:spcBef>
                    <a:spcPts val="600"/>
                  </a:spcBef>
                  <a:buNone/>
                </a:pPr>
                <a14:m>
                  <m:oMath xmlns:m="http://schemas.openxmlformats.org/officeDocument/2006/math">
                    <m:r>
                      <a:rPr lang="ru-RU" sz="1900" b="0" i="1" dirty="0" smtClean="0">
                        <a:latin typeface="Cambria Math" panose="02040503050406030204" pitchFamily="18" charset="0"/>
                      </a:rPr>
                      <m:t>𝐻</m:t>
                    </m:r>
                    <m:d>
                      <m:dPr>
                        <m:ctrlPr>
                          <a:rPr lang="ru-RU" sz="1900" b="0" i="1" dirty="0" smtClean="0">
                            <a:latin typeface="Cambria Math" panose="02040503050406030204" pitchFamily="18" charset="0"/>
                          </a:rPr>
                        </m:ctrlPr>
                      </m:dPr>
                      <m:e>
                        <m:r>
                          <a:rPr lang="ru-RU" sz="1900" b="0" i="1" dirty="0" smtClean="0">
                            <a:latin typeface="Cambria Math" panose="02040503050406030204" pitchFamily="18" charset="0"/>
                          </a:rPr>
                          <m:t>𝑢</m:t>
                        </m:r>
                      </m:e>
                    </m:d>
                    <m:r>
                      <a:rPr lang="ru-RU" sz="1900" b="0" i="1" dirty="0" smtClean="0">
                        <a:latin typeface="Cambria Math" panose="02040503050406030204" pitchFamily="18" charset="0"/>
                      </a:rPr>
                      <m:t>= </m:t>
                    </m:r>
                    <m:d>
                      <m:dPr>
                        <m:begChr m:val="|"/>
                        <m:endChr m:val="|"/>
                        <m:ctrlPr>
                          <a:rPr lang="ru-RU" sz="1900" b="0" i="1" dirty="0" smtClean="0">
                            <a:latin typeface="Cambria Math" panose="02040503050406030204" pitchFamily="18" charset="0"/>
                          </a:rPr>
                        </m:ctrlPr>
                      </m:dPr>
                      <m:e>
                        <m:r>
                          <m:rPr>
                            <m:lit/>
                          </m:rPr>
                          <a:rPr lang="ru-RU" sz="1900" b="0" i="1" dirty="0" smtClean="0">
                            <a:latin typeface="Cambria Math" panose="02040503050406030204" pitchFamily="18" charset="0"/>
                          </a:rPr>
                          <m:t>{</m:t>
                        </m:r>
                        <m:d>
                          <m:dPr>
                            <m:ctrlPr>
                              <a:rPr lang="ru-RU" sz="1900" i="1" dirty="0" smtClean="0">
                                <a:latin typeface="Cambria Math" panose="02040503050406030204" pitchFamily="18" charset="0"/>
                              </a:rPr>
                            </m:ctrlPr>
                          </m:dPr>
                          <m:e>
                            <m:r>
                              <a:rPr lang="ru-RU" sz="1900" b="0" i="1" dirty="0" err="1" smtClean="0">
                                <a:latin typeface="Cambria Math" panose="02040503050406030204" pitchFamily="18" charset="0"/>
                              </a:rPr>
                              <m:t>𝑥</m:t>
                            </m:r>
                            <m:r>
                              <a:rPr lang="ru-RU" sz="1900" b="0" i="1" dirty="0" err="1" smtClean="0">
                                <a:latin typeface="Cambria Math" panose="02040503050406030204" pitchFamily="18" charset="0"/>
                              </a:rPr>
                              <m:t>,</m:t>
                            </m:r>
                            <m:r>
                              <a:rPr lang="ru-RU" sz="1900" b="0" i="1" dirty="0" err="1" smtClean="0">
                                <a:latin typeface="Cambria Math" panose="02040503050406030204" pitchFamily="18" charset="0"/>
                              </a:rPr>
                              <m:t>𝑦</m:t>
                            </m:r>
                          </m:e>
                        </m:d>
                        <m:r>
                          <a:rPr lang="ru-RU" sz="1900" b="0" i="1" dirty="0" smtClean="0">
                            <a:latin typeface="Cambria Math" panose="02040503050406030204" pitchFamily="18" charset="0"/>
                          </a:rPr>
                          <m:t>∈</m:t>
                        </m:r>
                        <m:r>
                          <m:rPr>
                            <m:sty m:val="p"/>
                          </m:rPr>
                          <a:rPr lang="ru-RU" sz="1900" b="0" i="0" dirty="0" smtClean="0">
                            <a:latin typeface="Cambria Math" panose="02040503050406030204" pitchFamily="18" charset="0"/>
                          </a:rPr>
                          <m:t>Ω</m:t>
                        </m:r>
                        <m:r>
                          <a:rPr lang="ru-RU" sz="1900" b="0" i="1" dirty="0" smtClean="0">
                            <a:latin typeface="Cambria Math" panose="02040503050406030204" pitchFamily="18" charset="0"/>
                          </a:rPr>
                          <m:t>: </m:t>
                        </m:r>
                        <m:r>
                          <a:rPr lang="ru-RU" sz="1900" b="0" i="1" dirty="0" smtClean="0">
                            <a:latin typeface="Cambria Math" panose="02040503050406030204" pitchFamily="18" charset="0"/>
                          </a:rPr>
                          <m:t>𝐼</m:t>
                        </m:r>
                        <m:d>
                          <m:dPr>
                            <m:ctrlPr>
                              <a:rPr lang="ru-RU" sz="1900" b="0" i="1" dirty="0" smtClean="0">
                                <a:latin typeface="Cambria Math" panose="02040503050406030204" pitchFamily="18" charset="0"/>
                              </a:rPr>
                            </m:ctrlPr>
                          </m:dPr>
                          <m:e>
                            <m:r>
                              <a:rPr lang="ru-RU" sz="1900" b="0" i="1" dirty="0" err="1" smtClean="0">
                                <a:latin typeface="Cambria Math" panose="02040503050406030204" pitchFamily="18" charset="0"/>
                              </a:rPr>
                              <m:t>𝑥</m:t>
                            </m:r>
                            <m:r>
                              <a:rPr lang="ru-RU" sz="1900" b="0" i="1" dirty="0" err="1" smtClean="0">
                                <a:latin typeface="Cambria Math" panose="02040503050406030204" pitchFamily="18" charset="0"/>
                              </a:rPr>
                              <m:t>,</m:t>
                            </m:r>
                            <m:r>
                              <a:rPr lang="ru-RU" sz="1900" b="0" i="1" dirty="0" err="1" smtClean="0">
                                <a:latin typeface="Cambria Math" panose="02040503050406030204" pitchFamily="18" charset="0"/>
                              </a:rPr>
                              <m:t>𝑦</m:t>
                            </m:r>
                          </m:e>
                        </m:d>
                        <m:r>
                          <a:rPr lang="ru-RU" sz="1900" b="0" i="1" dirty="0" smtClean="0">
                            <a:latin typeface="Cambria Math" panose="02040503050406030204" pitchFamily="18" charset="0"/>
                          </a:rPr>
                          <m:t>= </m:t>
                        </m:r>
                        <m:r>
                          <a:rPr lang="ru-RU" sz="1900" b="0" i="1" dirty="0" smtClean="0">
                            <a:latin typeface="Cambria Math" panose="02040503050406030204" pitchFamily="18" charset="0"/>
                          </a:rPr>
                          <m:t>𝑢</m:t>
                        </m:r>
                        <m:r>
                          <m:rPr>
                            <m:lit/>
                          </m:rPr>
                          <a:rPr lang="ru-RU" sz="1900" b="0" i="1" dirty="0" smtClean="0">
                            <a:latin typeface="Cambria Math" panose="02040503050406030204" pitchFamily="18" charset="0"/>
                          </a:rPr>
                          <m:t>}</m:t>
                        </m:r>
                      </m:e>
                    </m:d>
                    <m:r>
                      <a:rPr lang="ru-RU" sz="1900" b="0" i="1" dirty="0" smtClean="0">
                        <a:latin typeface="Cambria Math" panose="02040503050406030204" pitchFamily="18" charset="0"/>
                      </a:rPr>
                      <m:t>, </m:t>
                    </m:r>
                    <m:r>
                      <a:rPr lang="en-US" sz="1900" b="0" i="1" dirty="0" smtClean="0">
                        <a:latin typeface="Cambria Math" panose="02040503050406030204" pitchFamily="18" charset="0"/>
                      </a:rPr>
                      <m:t> </m:t>
                    </m:r>
                    <m:r>
                      <a:rPr lang="ru-RU" sz="1900" b="0" i="1" dirty="0" smtClean="0">
                        <a:latin typeface="Cambria Math" panose="02040503050406030204" pitchFamily="18" charset="0"/>
                      </a:rPr>
                      <m:t>h</m:t>
                    </m:r>
                    <m:d>
                      <m:dPr>
                        <m:ctrlPr>
                          <a:rPr lang="ru-RU" sz="1900" i="1" dirty="0" smtClean="0">
                            <a:latin typeface="Cambria Math" panose="02040503050406030204" pitchFamily="18" charset="0"/>
                          </a:rPr>
                        </m:ctrlPr>
                      </m:dPr>
                      <m:e>
                        <m:r>
                          <a:rPr lang="ru-RU" sz="1900" b="0" i="1" dirty="0" smtClean="0">
                            <a:latin typeface="Cambria Math" panose="02040503050406030204" pitchFamily="18" charset="0"/>
                          </a:rPr>
                          <m:t>𝑢</m:t>
                        </m:r>
                      </m:e>
                    </m:d>
                    <m:r>
                      <a:rPr lang="ru-RU" sz="1900" b="0" i="1" dirty="0" smtClean="0">
                        <a:latin typeface="Cambria Math" panose="02040503050406030204" pitchFamily="18" charset="0"/>
                      </a:rPr>
                      <m:t>=</m:t>
                    </m:r>
                    <m:f>
                      <m:fPr>
                        <m:ctrlPr>
                          <a:rPr lang="ru-RU" sz="1900" i="1" dirty="0">
                            <a:latin typeface="Cambria Math" panose="02040503050406030204" pitchFamily="18" charset="0"/>
                          </a:rPr>
                        </m:ctrlPr>
                      </m:fPr>
                      <m:num>
                        <m:r>
                          <a:rPr lang="ru-RU" sz="1900" b="0" i="1" dirty="0">
                            <a:latin typeface="Cambria Math" panose="02040503050406030204" pitchFamily="18" charset="0"/>
                          </a:rPr>
                          <m:t>𝐻</m:t>
                        </m:r>
                        <m:r>
                          <a:rPr lang="ru-RU" sz="1900" b="0" i="1" dirty="0">
                            <a:latin typeface="Cambria Math" panose="02040503050406030204" pitchFamily="18" charset="0"/>
                          </a:rPr>
                          <m:t>(</m:t>
                        </m:r>
                        <m:r>
                          <a:rPr lang="ru-RU" sz="1900" b="0" i="1" dirty="0">
                            <a:latin typeface="Cambria Math" panose="02040503050406030204" pitchFamily="18" charset="0"/>
                          </a:rPr>
                          <m:t>𝑢</m:t>
                        </m:r>
                        <m:r>
                          <a:rPr lang="ru-RU" sz="1900" b="0" i="1" dirty="0">
                            <a:latin typeface="Cambria Math" panose="02040503050406030204" pitchFamily="18" charset="0"/>
                          </a:rPr>
                          <m:t>)</m:t>
                        </m:r>
                      </m:num>
                      <m:den>
                        <m:r>
                          <a:rPr lang="en-US" sz="2000" i="1" dirty="0">
                            <a:latin typeface="Cambria Math" panose="02040503050406030204" pitchFamily="18" charset="0"/>
                          </a:rPr>
                          <m:t>𝑊</m:t>
                        </m:r>
                        <m:r>
                          <a:rPr lang="en-US" sz="2000" i="1" dirty="0">
                            <a:latin typeface="Cambria Math" panose="02040503050406030204" pitchFamily="18" charset="0"/>
                          </a:rPr>
                          <m:t>⋅</m:t>
                        </m:r>
                        <m:r>
                          <a:rPr lang="en-US" sz="2000" i="1" dirty="0">
                            <a:latin typeface="Cambria Math" panose="02040503050406030204" pitchFamily="18" charset="0"/>
                          </a:rPr>
                          <m:t>𝐻</m:t>
                        </m:r>
                      </m:den>
                    </m:f>
                    <m:r>
                      <a:rPr lang="ru-RU" sz="1900" b="0" i="1" dirty="0" smtClean="0">
                        <a:latin typeface="Cambria Math" panose="02040503050406030204" pitchFamily="18" charset="0"/>
                      </a:rPr>
                      <m:t>, </m:t>
                    </m:r>
                    <m:r>
                      <a:rPr lang="en-US" sz="1900" b="0" i="1" dirty="0" smtClean="0">
                        <a:latin typeface="Cambria Math" panose="02040503050406030204" pitchFamily="18" charset="0"/>
                      </a:rPr>
                      <m:t> </m:t>
                    </m:r>
                    <m:r>
                      <a:rPr lang="ru-RU" sz="1900" b="0" i="1" dirty="0" smtClean="0">
                        <a:latin typeface="Cambria Math" panose="02040503050406030204" pitchFamily="18" charset="0"/>
                      </a:rPr>
                      <m:t>𝐶𝐷𝐹</m:t>
                    </m:r>
                    <m:r>
                      <a:rPr lang="ru-RU" sz="1900" b="0" i="1" dirty="0" smtClean="0">
                        <a:latin typeface="Cambria Math" panose="02040503050406030204" pitchFamily="18" charset="0"/>
                      </a:rPr>
                      <m:t>(</m:t>
                    </m:r>
                    <m:r>
                      <a:rPr lang="ru-RU" sz="1900" b="0" i="1" dirty="0" smtClean="0">
                        <a:latin typeface="Cambria Math" panose="02040503050406030204" pitchFamily="18" charset="0"/>
                      </a:rPr>
                      <m:t>𝑢</m:t>
                    </m:r>
                    <m:r>
                      <a:rPr lang="ru-RU" sz="1900" b="0" i="1" dirty="0" smtClean="0">
                        <a:latin typeface="Cambria Math" panose="02040503050406030204" pitchFamily="18" charset="0"/>
                      </a:rPr>
                      <m:t>) =</m:t>
                    </m:r>
                    <m:nary>
                      <m:naryPr>
                        <m:chr m:val="∑"/>
                        <m:ctrlPr>
                          <a:rPr lang="ru-RU" sz="1900" i="1" dirty="0">
                            <a:latin typeface="Cambria Math" panose="02040503050406030204" pitchFamily="18" charset="0"/>
                          </a:rPr>
                        </m:ctrlPr>
                      </m:naryPr>
                      <m:sub>
                        <m:r>
                          <a:rPr lang="ru-RU" sz="1900" b="0" i="1" dirty="0">
                            <a:latin typeface="Cambria Math" panose="02040503050406030204" pitchFamily="18" charset="0"/>
                          </a:rPr>
                          <m:t>𝜂</m:t>
                        </m:r>
                        <m:r>
                          <a:rPr lang="en-US" sz="1900" b="0" i="1" dirty="0">
                            <a:latin typeface="Cambria Math" panose="02040503050406030204" pitchFamily="18" charset="0"/>
                          </a:rPr>
                          <m:t>=0</m:t>
                        </m:r>
                      </m:sub>
                      <m:sup>
                        <m:r>
                          <a:rPr lang="en-US" sz="1900" b="0" i="1" dirty="0" smtClean="0">
                            <a:latin typeface="Cambria Math" panose="02040503050406030204" pitchFamily="18" charset="0"/>
                          </a:rPr>
                          <m:t>𝑢</m:t>
                        </m:r>
                        <m:r>
                          <a:rPr lang="en-US" sz="1900" b="0" i="1" dirty="0">
                            <a:latin typeface="Cambria Math" panose="02040503050406030204" pitchFamily="18" charset="0"/>
                          </a:rPr>
                          <m:t>−1</m:t>
                        </m:r>
                      </m:sup>
                      <m:e>
                        <m:r>
                          <a:rPr lang="ru-RU" sz="1900" b="0" i="1" dirty="0">
                            <a:latin typeface="Cambria Math" panose="02040503050406030204" pitchFamily="18" charset="0"/>
                          </a:rPr>
                          <m:t>h</m:t>
                        </m:r>
                        <m:r>
                          <a:rPr lang="ru-RU" sz="1900" b="0" i="1" dirty="0">
                            <a:latin typeface="Cambria Math" panose="02040503050406030204" pitchFamily="18" charset="0"/>
                          </a:rPr>
                          <m:t>(</m:t>
                        </m:r>
                        <m:r>
                          <a:rPr lang="ru-RU" sz="1900" b="0" i="1" dirty="0" smtClean="0">
                            <a:latin typeface="Cambria Math" panose="02040503050406030204" pitchFamily="18" charset="0"/>
                          </a:rPr>
                          <m:t>𝜂</m:t>
                        </m:r>
                        <m:r>
                          <a:rPr lang="ru-RU" sz="1900" b="0" i="1" dirty="0">
                            <a:latin typeface="Cambria Math" panose="02040503050406030204" pitchFamily="18" charset="0"/>
                          </a:rPr>
                          <m:t>)</m:t>
                        </m:r>
                      </m:e>
                    </m:nary>
                  </m:oMath>
                </a14:m>
                <a:r>
                  <a:rPr lang="ru-RU" sz="1900" dirty="0"/>
                  <a:t>        </a:t>
                </a:r>
                <a:endParaRPr lang="en-US" sz="1900" dirty="0"/>
              </a:p>
              <a:p>
                <a:pPr marL="0" indent="0" algn="just">
                  <a:lnSpc>
                    <a:spcPct val="100000"/>
                  </a:lnSpc>
                  <a:spcBef>
                    <a:spcPts val="600"/>
                  </a:spcBef>
                  <a:buNone/>
                </a:pPr>
                <a:r>
                  <a:rPr lang="ru-RU" sz="1900" dirty="0"/>
                  <a:t>	где </a:t>
                </a:r>
                <a14:m>
                  <m:oMath xmlns:m="http://schemas.openxmlformats.org/officeDocument/2006/math">
                    <m:r>
                      <a:rPr lang="ru-RU" sz="1900" b="0" i="1" dirty="0" smtClean="0">
                        <a:latin typeface="Cambria Math" panose="02040503050406030204" pitchFamily="18" charset="0"/>
                      </a:rPr>
                      <m:t>𝐻</m:t>
                    </m:r>
                    <m:r>
                      <a:rPr lang="ru-RU" sz="1900" b="0" i="1" dirty="0" smtClean="0">
                        <a:latin typeface="Cambria Math" panose="02040503050406030204" pitchFamily="18" charset="0"/>
                      </a:rPr>
                      <m:t>(</m:t>
                    </m:r>
                    <m:r>
                      <a:rPr lang="ru-RU" sz="1900" b="0" i="1" dirty="0" smtClean="0">
                        <a:latin typeface="Cambria Math" panose="02040503050406030204" pitchFamily="18" charset="0"/>
                      </a:rPr>
                      <m:t>𝑢</m:t>
                    </m:r>
                    <m:r>
                      <a:rPr lang="ru-RU" sz="1900" b="0" i="1" dirty="0" smtClean="0">
                        <a:latin typeface="Cambria Math" panose="02040503050406030204" pitchFamily="18" charset="0"/>
                      </a:rPr>
                      <m:t>) </m:t>
                    </m:r>
                  </m:oMath>
                </a14:m>
                <a:r>
                  <a:rPr lang="ru-RU" sz="1900" dirty="0"/>
                  <a:t>- абсолютная гистограмма</a:t>
                </a:r>
                <a:r>
                  <a:rPr lang="en-US" sz="1900" dirty="0"/>
                  <a:t> </a:t>
                </a:r>
                <a:r>
                  <a:rPr lang="ru-RU" sz="1900" dirty="0"/>
                  <a:t>для множества </a:t>
                </a:r>
                <a14:m>
                  <m:oMath xmlns:m="http://schemas.openxmlformats.org/officeDocument/2006/math">
                    <m:d>
                      <m:dPr>
                        <m:ctrlPr>
                          <a:rPr lang="ru-RU" sz="1900" i="1" dirty="0">
                            <a:latin typeface="Cambria Math" panose="02040503050406030204" pitchFamily="18" charset="0"/>
                          </a:rPr>
                        </m:ctrlPr>
                      </m:dPr>
                      <m:e>
                        <m:r>
                          <a:rPr lang="ru-RU" sz="1900" b="0" i="1" dirty="0" err="1">
                            <a:latin typeface="Cambria Math" panose="02040503050406030204" pitchFamily="18" charset="0"/>
                          </a:rPr>
                          <m:t>𝑥</m:t>
                        </m:r>
                        <m:r>
                          <a:rPr lang="ru-RU" sz="1900" b="0" i="1" dirty="0" err="1">
                            <a:latin typeface="Cambria Math" panose="02040503050406030204" pitchFamily="18" charset="0"/>
                          </a:rPr>
                          <m:t>,</m:t>
                        </m:r>
                        <m:r>
                          <a:rPr lang="ru-RU" sz="1900" b="0" i="1" dirty="0" err="1">
                            <a:latin typeface="Cambria Math" panose="02040503050406030204" pitchFamily="18" charset="0"/>
                          </a:rPr>
                          <m:t>𝑦</m:t>
                        </m:r>
                      </m:e>
                    </m:d>
                    <m:r>
                      <a:rPr lang="ru-RU" sz="1900" b="0" i="1" dirty="0">
                        <a:latin typeface="Cambria Math" panose="02040503050406030204" pitchFamily="18" charset="0"/>
                      </a:rPr>
                      <m:t>∈</m:t>
                    </m:r>
                    <m:r>
                      <m:rPr>
                        <m:sty m:val="p"/>
                      </m:rPr>
                      <a:rPr lang="ru-RU" sz="1900" b="0" i="1" dirty="0">
                        <a:latin typeface="Cambria Math" panose="02040503050406030204" pitchFamily="18" charset="0"/>
                      </a:rPr>
                      <m:t>Ω</m:t>
                    </m:r>
                  </m:oMath>
                </a14:m>
                <a:r>
                  <a:rPr lang="ru-RU" sz="1900" dirty="0"/>
                  <a:t>; </a:t>
                </a:r>
                <a14:m>
                  <m:oMath xmlns:m="http://schemas.openxmlformats.org/officeDocument/2006/math">
                    <m:r>
                      <a:rPr lang="ru-RU" sz="1900" b="0" i="1" dirty="0" smtClean="0">
                        <a:latin typeface="Cambria Math" panose="02040503050406030204" pitchFamily="18" charset="0"/>
                      </a:rPr>
                      <m:t>h</m:t>
                    </m:r>
                    <m:r>
                      <a:rPr lang="ru-RU" sz="1900" b="0" i="1" dirty="0" smtClean="0">
                        <a:latin typeface="Cambria Math" panose="02040503050406030204" pitchFamily="18" charset="0"/>
                      </a:rPr>
                      <m:t>(</m:t>
                    </m:r>
                    <m:r>
                      <a:rPr lang="ru-RU" sz="1900" b="0" i="1" dirty="0" smtClean="0">
                        <a:latin typeface="Cambria Math" panose="02040503050406030204" pitchFamily="18" charset="0"/>
                      </a:rPr>
                      <m:t>𝑢</m:t>
                    </m:r>
                    <m:r>
                      <a:rPr lang="ru-RU" sz="1900" b="0" i="1" dirty="0" smtClean="0">
                        <a:latin typeface="Cambria Math" panose="02040503050406030204" pitchFamily="18" charset="0"/>
                      </a:rPr>
                      <m:t>)</m:t>
                    </m:r>
                  </m:oMath>
                </a14:m>
                <a:r>
                  <a:rPr lang="ru-RU" sz="1900" dirty="0"/>
                  <a:t> - относительная 	гистограмма; </a:t>
                </a:r>
                <a14:m>
                  <m:oMath xmlns:m="http://schemas.openxmlformats.org/officeDocument/2006/math">
                    <m:r>
                      <a:rPr lang="ru-RU" sz="1900" b="0" i="1" dirty="0" smtClean="0">
                        <a:latin typeface="Cambria Math" panose="02040503050406030204" pitchFamily="18" charset="0"/>
                      </a:rPr>
                      <m:t>𝐶𝐷𝐹</m:t>
                    </m:r>
                    <m:r>
                      <a:rPr lang="ru-RU" sz="1900" b="0" i="1" dirty="0" smtClean="0">
                        <a:latin typeface="Cambria Math" panose="02040503050406030204" pitchFamily="18" charset="0"/>
                      </a:rPr>
                      <m:t>(</m:t>
                    </m:r>
                    <m:r>
                      <a:rPr lang="ru-RU" sz="1900" b="0" i="1" dirty="0" smtClean="0">
                        <a:latin typeface="Cambria Math" panose="02040503050406030204" pitchFamily="18" charset="0"/>
                      </a:rPr>
                      <m:t>𝑢</m:t>
                    </m:r>
                    <m:r>
                      <a:rPr lang="ru-RU" sz="1900" b="0" i="1" dirty="0" smtClean="0">
                        <a:latin typeface="Cambria Math" panose="02040503050406030204" pitchFamily="18" charset="0"/>
                      </a:rPr>
                      <m:t>)</m:t>
                    </m:r>
                  </m:oMath>
                </a14:m>
                <a:r>
                  <a:rPr lang="en-US" sz="1900" dirty="0"/>
                  <a:t> </a:t>
                </a:r>
                <a:r>
                  <a:rPr lang="ru-RU" sz="1900" dirty="0"/>
                  <a:t> - </a:t>
                </a:r>
                <a:r>
                  <a:rPr lang="en-US" sz="1900" dirty="0"/>
                  <a:t> </a:t>
                </a:r>
                <a:r>
                  <a:rPr lang="ru-RU" sz="1900" dirty="0"/>
                  <a:t>кумулятивная функция гистограммы. </a:t>
                </a:r>
              </a:p>
              <a:p>
                <a:pPr marL="457200" lvl="1" indent="0" algn="just">
                  <a:lnSpc>
                    <a:spcPct val="100000"/>
                  </a:lnSpc>
                  <a:spcBef>
                    <a:spcPts val="600"/>
                  </a:spcBef>
                  <a:buNone/>
                </a:pPr>
                <a:r>
                  <a:rPr lang="ru-RU" sz="1900" dirty="0"/>
                  <a:t>Гистограмма определяет распределение яркости по каждому оттенку цветового канала (число раз сколько встречается тот или иной оттенок u). Кумулятивная функция гистограммы показывает сколько раз встречаются все значения яркости вплоть до выбранного. </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52591" y="835152"/>
                <a:ext cx="11340269" cy="5866590"/>
              </a:xfrm>
              <a:blipFill>
                <a:blip r:embed="rId2"/>
                <a:stretch>
                  <a:fillRect l="-376" t="-520" r="-484"/>
                </a:stretch>
              </a:blipFill>
            </p:spPr>
            <p:txBody>
              <a:bodyPr/>
              <a:lstStyle/>
              <a:p>
                <a:r>
                  <a:rPr lang="ru-RU">
                    <a:noFill/>
                  </a:rPr>
                  <a:t> </a:t>
                </a:r>
              </a:p>
            </p:txBody>
          </p:sp>
        </mc:Fallback>
      </mc:AlternateContent>
    </p:spTree>
    <p:extLst>
      <p:ext uri="{BB962C8B-B14F-4D97-AF65-F5344CB8AC3E}">
        <p14:creationId xmlns:p14="http://schemas.microsoft.com/office/powerpoint/2010/main" val="126911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Примеры гистограмм изображений</a:t>
            </a: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921" y="990600"/>
            <a:ext cx="7902033" cy="5302250"/>
          </a:xfrm>
        </p:spPr>
      </p:pic>
    </p:spTree>
    <p:extLst>
      <p:ext uri="{BB962C8B-B14F-4D97-AF65-F5344CB8AC3E}">
        <p14:creationId xmlns:p14="http://schemas.microsoft.com/office/powerpoint/2010/main" val="2264535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Примеры гистограмм изображений</a:t>
            </a:r>
          </a:p>
        </p:txBody>
      </p:sp>
      <p:sp>
        <p:nvSpPr>
          <p:cNvPr id="3" name="Объект 2"/>
          <p:cNvSpPr>
            <a:spLocks noGrp="1"/>
          </p:cNvSpPr>
          <p:nvPr>
            <p:ph idx="1"/>
          </p:nvPr>
        </p:nvSpPr>
        <p:spPr>
          <a:xfrm>
            <a:off x="838199" y="1825625"/>
            <a:ext cx="3551487" cy="439011"/>
          </a:xfrm>
        </p:spPr>
        <p:txBody>
          <a:bodyPr>
            <a:normAutofit fontScale="92500" lnSpcReduction="10000"/>
          </a:bodyPr>
          <a:lstStyle/>
          <a:p>
            <a:r>
              <a:rPr lang="ru-RU" dirty="0"/>
              <a:t>Цифровой негатив</a:t>
            </a:r>
          </a:p>
        </p:txBody>
      </p:sp>
      <p:pic>
        <p:nvPicPr>
          <p:cNvPr id="5" name="Рисунок 4"/>
          <p:cNvPicPr>
            <a:picLocks noChangeAspect="1"/>
          </p:cNvPicPr>
          <p:nvPr/>
        </p:nvPicPr>
        <p:blipFill>
          <a:blip r:embed="rId2"/>
          <a:stretch>
            <a:fillRect/>
          </a:stretch>
        </p:blipFill>
        <p:spPr>
          <a:xfrm>
            <a:off x="6033331" y="914401"/>
            <a:ext cx="5792845" cy="2853998"/>
          </a:xfrm>
          <a:prstGeom prst="rect">
            <a:avLst/>
          </a:prstGeom>
        </p:spPr>
      </p:pic>
      <p:pic>
        <p:nvPicPr>
          <p:cNvPr id="6" name="Рисунок 5"/>
          <p:cNvPicPr>
            <a:picLocks noChangeAspect="1"/>
          </p:cNvPicPr>
          <p:nvPr/>
        </p:nvPicPr>
        <p:blipFill>
          <a:blip r:embed="rId3"/>
          <a:stretch>
            <a:fillRect/>
          </a:stretch>
        </p:blipFill>
        <p:spPr>
          <a:xfrm>
            <a:off x="4818179" y="3925903"/>
            <a:ext cx="6696789" cy="2635199"/>
          </a:xfrm>
          <a:prstGeom prst="rect">
            <a:avLst/>
          </a:prstGeom>
        </p:spPr>
      </p:pic>
      <p:sp>
        <p:nvSpPr>
          <p:cNvPr id="7" name="Объект 2"/>
          <p:cNvSpPr txBox="1">
            <a:spLocks/>
          </p:cNvSpPr>
          <p:nvPr/>
        </p:nvSpPr>
        <p:spPr>
          <a:xfrm>
            <a:off x="718558" y="4705558"/>
            <a:ext cx="3551487" cy="4390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Устранение шумов</a:t>
            </a:r>
          </a:p>
        </p:txBody>
      </p:sp>
    </p:spTree>
    <p:extLst>
      <p:ext uri="{BB962C8B-B14F-4D97-AF65-F5344CB8AC3E}">
        <p14:creationId xmlns:p14="http://schemas.microsoft.com/office/powerpoint/2010/main" val="286848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Примеры гистограмм изображений</a:t>
            </a:r>
          </a:p>
        </p:txBody>
      </p:sp>
      <p:sp>
        <p:nvSpPr>
          <p:cNvPr id="3" name="Объект 2"/>
          <p:cNvSpPr>
            <a:spLocks noGrp="1"/>
          </p:cNvSpPr>
          <p:nvPr>
            <p:ph idx="1"/>
          </p:nvPr>
        </p:nvSpPr>
        <p:spPr>
          <a:xfrm>
            <a:off x="838199" y="1825625"/>
            <a:ext cx="3551487" cy="439011"/>
          </a:xfrm>
        </p:spPr>
        <p:txBody>
          <a:bodyPr>
            <a:normAutofit fontScale="77500" lnSpcReduction="20000"/>
          </a:bodyPr>
          <a:lstStyle/>
          <a:p>
            <a:r>
              <a:rPr lang="ru-RU" dirty="0"/>
              <a:t>Растяжение гистограммы</a:t>
            </a:r>
          </a:p>
        </p:txBody>
      </p:sp>
      <p:sp>
        <p:nvSpPr>
          <p:cNvPr id="7" name="Объект 2"/>
          <p:cNvSpPr txBox="1">
            <a:spLocks/>
          </p:cNvSpPr>
          <p:nvPr/>
        </p:nvSpPr>
        <p:spPr>
          <a:xfrm>
            <a:off x="718558" y="4705558"/>
            <a:ext cx="3551487" cy="4390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Баланс белого</a:t>
            </a:r>
          </a:p>
        </p:txBody>
      </p:sp>
      <p:pic>
        <p:nvPicPr>
          <p:cNvPr id="4" name="Рисунок 3"/>
          <p:cNvPicPr>
            <a:picLocks noChangeAspect="1"/>
          </p:cNvPicPr>
          <p:nvPr/>
        </p:nvPicPr>
        <p:blipFill>
          <a:blip r:embed="rId2"/>
          <a:stretch>
            <a:fillRect/>
          </a:stretch>
        </p:blipFill>
        <p:spPr>
          <a:xfrm>
            <a:off x="5237361" y="1036625"/>
            <a:ext cx="6454532" cy="2356056"/>
          </a:xfrm>
          <a:prstGeom prst="rect">
            <a:avLst/>
          </a:prstGeom>
        </p:spPr>
      </p:pic>
      <p:pic>
        <p:nvPicPr>
          <p:cNvPr id="8" name="Рисунок 7"/>
          <p:cNvPicPr>
            <a:picLocks noChangeAspect="1"/>
          </p:cNvPicPr>
          <p:nvPr/>
        </p:nvPicPr>
        <p:blipFill>
          <a:blip r:embed="rId3"/>
          <a:stretch>
            <a:fillRect/>
          </a:stretch>
        </p:blipFill>
        <p:spPr>
          <a:xfrm>
            <a:off x="5657316" y="3717822"/>
            <a:ext cx="5357634" cy="2658676"/>
          </a:xfrm>
          <a:prstGeom prst="rect">
            <a:avLst/>
          </a:prstGeom>
        </p:spPr>
      </p:pic>
    </p:spTree>
    <p:extLst>
      <p:ext uri="{BB962C8B-B14F-4D97-AF65-F5344CB8AC3E}">
        <p14:creationId xmlns:p14="http://schemas.microsoft.com/office/powerpoint/2010/main" val="1287597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Частотное представление изображения</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79439" y="782320"/>
                <a:ext cx="11340269" cy="5943600"/>
              </a:xfrm>
            </p:spPr>
            <p:txBody>
              <a:bodyPr>
                <a:normAutofit fontScale="92500" lnSpcReduction="20000"/>
              </a:bodyPr>
              <a:lstStyle/>
              <a:p>
                <a:pPr marL="0" indent="0" algn="just">
                  <a:lnSpc>
                    <a:spcPct val="120000"/>
                  </a:lnSpc>
                  <a:spcBef>
                    <a:spcPts val="0"/>
                  </a:spcBef>
                  <a:buNone/>
                </a:pPr>
                <a:r>
                  <a:rPr lang="ru-RU" sz="2000" b="1" dirty="0"/>
                  <a:t> </a:t>
                </a:r>
                <a:r>
                  <a:rPr lang="ru-RU" sz="2600" b="1" dirty="0"/>
                  <a:t>Частотное представление изображения (спектральное представление).</a:t>
                </a:r>
                <a:r>
                  <a:rPr lang="ru-RU" sz="2600" dirty="0"/>
                  <a:t> Частотным является представление изображение в виде его разложение по двух-мерному ортогональному базису, например Фурье базису. То есть, в наиболее простом случае, частотное представление это двух-мерное преобразование Фурье от изображения. Результатом такого преобразования в общем случае является набор двух-мерных комплексных величин </a:t>
                </a:r>
                <a14:m>
                  <m:oMath xmlns:m="http://schemas.openxmlformats.org/officeDocument/2006/math">
                    <m:r>
                      <a:rPr lang="en-US" sz="2600" b="1" i="1" dirty="0" smtClean="0">
                        <a:latin typeface="Cambria Math" panose="02040503050406030204" pitchFamily="18" charset="0"/>
                      </a:rPr>
                      <m:t>𝑰</m:t>
                    </m:r>
                    <m:r>
                      <a:rPr lang="ru-RU" sz="2600" i="1" dirty="0" smtClean="0">
                        <a:latin typeface="Cambria Math" panose="02040503050406030204" pitchFamily="18" charset="0"/>
                      </a:rPr>
                      <m:t>(</m:t>
                    </m:r>
                    <m:r>
                      <a:rPr lang="ru-RU" sz="2600" i="1" dirty="0" err="1" smtClean="0">
                        <a:latin typeface="Cambria Math" panose="02040503050406030204" pitchFamily="18" charset="0"/>
                      </a:rPr>
                      <m:t>𝑘</m:t>
                    </m:r>
                    <m:r>
                      <a:rPr lang="ru-RU" sz="2600" i="1" dirty="0" err="1" smtClean="0">
                        <a:latin typeface="Cambria Math" panose="02040503050406030204" pitchFamily="18" charset="0"/>
                      </a:rPr>
                      <m:t>,</m:t>
                    </m:r>
                    <m:r>
                      <a:rPr lang="ru-RU" sz="2600" i="1" dirty="0" err="1" smtClean="0">
                        <a:latin typeface="Cambria Math" panose="02040503050406030204" pitchFamily="18" charset="0"/>
                      </a:rPr>
                      <m:t>𝑗</m:t>
                    </m:r>
                    <m:r>
                      <a:rPr lang="ru-RU" sz="2600" i="1" dirty="0" smtClean="0">
                        <a:latin typeface="Cambria Math" panose="02040503050406030204" pitchFamily="18" charset="0"/>
                      </a:rPr>
                      <m:t>)</m:t>
                    </m:r>
                  </m:oMath>
                </a14:m>
                <a:r>
                  <a:rPr lang="ru-RU" sz="2600" dirty="0"/>
                  <a:t>,   где </a:t>
                </a:r>
                <a14:m>
                  <m:oMath xmlns:m="http://schemas.openxmlformats.org/officeDocument/2006/math">
                    <m:r>
                      <a:rPr lang="ru-RU" sz="2600" i="1" dirty="0" smtClean="0">
                        <a:latin typeface="Cambria Math" panose="02040503050406030204" pitchFamily="18" charset="0"/>
                      </a:rPr>
                      <m:t>𝑘</m:t>
                    </m:r>
                    <m:r>
                      <a:rPr lang="ru-RU" sz="2600" i="1" dirty="0" smtClean="0">
                        <a:latin typeface="Cambria Math" panose="02040503050406030204" pitchFamily="18" charset="0"/>
                      </a:rPr>
                      <m:t>,</m:t>
                    </m:r>
                    <m:r>
                      <a:rPr lang="ru-RU" sz="2600" i="1" dirty="0" smtClean="0">
                        <a:latin typeface="Cambria Math" panose="02040503050406030204" pitchFamily="18" charset="0"/>
                      </a:rPr>
                      <m:t>𝑗</m:t>
                    </m:r>
                    <m:r>
                      <a:rPr lang="ru-RU" sz="2600" i="1" dirty="0" smtClean="0">
                        <a:latin typeface="Cambria Math" panose="02040503050406030204" pitchFamily="18" charset="0"/>
                      </a:rPr>
                      <m:t> </m:t>
                    </m:r>
                  </m:oMath>
                </a14:m>
                <a:r>
                  <a:rPr lang="ru-RU" sz="2600" dirty="0"/>
                  <a:t>- это т.н. пространственные частоты. </a:t>
                </a:r>
                <a:endParaRPr lang="en-US" sz="2600" dirty="0"/>
              </a:p>
              <a:p>
                <a:pPr marL="0" indent="0" algn="just">
                  <a:lnSpc>
                    <a:spcPct val="120000"/>
                  </a:lnSpc>
                  <a:spcBef>
                    <a:spcPts val="0"/>
                  </a:spcBef>
                  <a:buNone/>
                </a:pPr>
                <a:r>
                  <a:rPr lang="ru-RU" sz="2600" dirty="0"/>
                  <a:t>Двухмерное прямое дискретное преобразование Фурье может быть записано как       </a:t>
                </a:r>
                <a:endParaRPr lang="en-US" sz="2600" dirty="0"/>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US" sz="2600" b="1" i="1" dirty="0" smtClean="0">
                          <a:latin typeface="Cambria Math" panose="02040503050406030204" pitchFamily="18" charset="0"/>
                        </a:rPr>
                        <m:t>𝑰</m:t>
                      </m:r>
                      <m:d>
                        <m:dPr>
                          <m:ctrlPr>
                            <a:rPr lang="ru-RU" sz="2600" b="1" i="1" dirty="0" smtClean="0">
                              <a:latin typeface="Cambria Math" panose="02040503050406030204" pitchFamily="18" charset="0"/>
                            </a:rPr>
                          </m:ctrlPr>
                        </m:dPr>
                        <m:e>
                          <m:r>
                            <a:rPr lang="ru-RU" sz="2600" i="1" dirty="0" err="1" smtClean="0">
                              <a:latin typeface="Cambria Math" panose="02040503050406030204" pitchFamily="18" charset="0"/>
                            </a:rPr>
                            <m:t>𝑘</m:t>
                          </m:r>
                          <m:r>
                            <a:rPr lang="ru-RU" sz="2600" i="1" dirty="0" err="1" smtClean="0">
                              <a:latin typeface="Cambria Math" panose="02040503050406030204" pitchFamily="18" charset="0"/>
                            </a:rPr>
                            <m:t>,</m:t>
                          </m:r>
                          <m:r>
                            <a:rPr lang="ru-RU" sz="2600" i="1" dirty="0" err="1" smtClean="0">
                              <a:latin typeface="Cambria Math" panose="02040503050406030204" pitchFamily="18" charset="0"/>
                            </a:rPr>
                            <m:t>𝑗</m:t>
                          </m:r>
                        </m:e>
                      </m:d>
                      <m:r>
                        <a:rPr lang="ru-RU" sz="2600" i="1" dirty="0" smtClean="0">
                          <a:latin typeface="Cambria Math" panose="02040503050406030204" pitchFamily="18" charset="0"/>
                        </a:rPr>
                        <m:t>=</m:t>
                      </m:r>
                      <m:f>
                        <m:fPr>
                          <m:ctrlPr>
                            <a:rPr lang="ru-RU" sz="2600" i="1" dirty="0">
                              <a:latin typeface="Cambria Math" panose="02040503050406030204" pitchFamily="18" charset="0"/>
                            </a:rPr>
                          </m:ctrlPr>
                        </m:fPr>
                        <m:num>
                          <m:r>
                            <a:rPr lang="ru-RU" sz="2600" i="1" dirty="0">
                              <a:latin typeface="Cambria Math" panose="02040503050406030204" pitchFamily="18" charset="0"/>
                            </a:rPr>
                            <m:t>1</m:t>
                          </m:r>
                        </m:num>
                        <m:den>
                          <m:r>
                            <a:rPr lang="en-US" sz="2600" i="1" dirty="0">
                              <a:latin typeface="Cambria Math" panose="02040503050406030204" pitchFamily="18" charset="0"/>
                            </a:rPr>
                            <m:t>𝑊</m:t>
                          </m:r>
                          <m:r>
                            <a:rPr lang="en-US" sz="2600" i="1" dirty="0">
                              <a:latin typeface="Cambria Math" panose="02040503050406030204" pitchFamily="18" charset="0"/>
                            </a:rPr>
                            <m:t>⋅</m:t>
                          </m:r>
                          <m:r>
                            <a:rPr lang="en-US" sz="2600" i="1" dirty="0">
                              <a:latin typeface="Cambria Math" panose="02040503050406030204" pitchFamily="18" charset="0"/>
                            </a:rPr>
                            <m:t>𝐻</m:t>
                          </m:r>
                        </m:den>
                      </m:f>
                      <m:nary>
                        <m:naryPr>
                          <m:chr m:val="∑"/>
                          <m:ctrlPr>
                            <a:rPr lang="ru-RU" sz="2600" i="1" dirty="0">
                              <a:latin typeface="Cambria Math" panose="02040503050406030204" pitchFamily="18" charset="0"/>
                            </a:rPr>
                          </m:ctrlPr>
                        </m:naryPr>
                        <m:sub>
                          <m:r>
                            <m:rPr>
                              <m:brk m:alnAt="23"/>
                            </m:rPr>
                            <a:rPr lang="en-US" sz="2600" i="1" dirty="0">
                              <a:latin typeface="Cambria Math" panose="02040503050406030204" pitchFamily="18" charset="0"/>
                            </a:rPr>
                            <m:t>𝑥</m:t>
                          </m:r>
                          <m:r>
                            <a:rPr lang="en-US" sz="2600" i="1" dirty="0">
                              <a:latin typeface="Cambria Math" panose="02040503050406030204" pitchFamily="18" charset="0"/>
                            </a:rPr>
                            <m:t>=0</m:t>
                          </m:r>
                        </m:sub>
                        <m:sup>
                          <m:r>
                            <a:rPr lang="en-US" sz="2600" i="1" dirty="0">
                              <a:latin typeface="Cambria Math" panose="02040503050406030204" pitchFamily="18" charset="0"/>
                            </a:rPr>
                            <m:t>𝑊</m:t>
                          </m:r>
                          <m:r>
                            <a:rPr lang="en-US" sz="2600" i="1" dirty="0">
                              <a:latin typeface="Cambria Math" panose="02040503050406030204" pitchFamily="18" charset="0"/>
                            </a:rPr>
                            <m:t>−1</m:t>
                          </m:r>
                        </m:sup>
                        <m:e>
                          <m:nary>
                            <m:naryPr>
                              <m:chr m:val="∑"/>
                              <m:ctrlPr>
                                <a:rPr lang="ru-RU" sz="2600" i="1" dirty="0">
                                  <a:latin typeface="Cambria Math" panose="02040503050406030204" pitchFamily="18" charset="0"/>
                                </a:rPr>
                              </m:ctrlPr>
                            </m:naryPr>
                            <m:sub>
                              <m:r>
                                <a:rPr lang="en-US" sz="2600" i="1" dirty="0">
                                  <a:latin typeface="Cambria Math" panose="02040503050406030204" pitchFamily="18" charset="0"/>
                                </a:rPr>
                                <m:t>𝑦</m:t>
                              </m:r>
                              <m:r>
                                <a:rPr lang="en-US" sz="2600" i="1" dirty="0">
                                  <a:latin typeface="Cambria Math" panose="02040503050406030204" pitchFamily="18" charset="0"/>
                                </a:rPr>
                                <m:t>=0</m:t>
                              </m:r>
                            </m:sub>
                            <m:sup>
                              <m:r>
                                <a:rPr lang="en-US" sz="2600" i="1" dirty="0">
                                  <a:latin typeface="Cambria Math" panose="02040503050406030204" pitchFamily="18" charset="0"/>
                                </a:rPr>
                                <m:t>𝐻</m:t>
                              </m:r>
                              <m:r>
                                <a:rPr lang="en-US" sz="2600" i="1" dirty="0">
                                  <a:latin typeface="Cambria Math" panose="02040503050406030204" pitchFamily="18" charset="0"/>
                                </a:rPr>
                                <m:t>−1</m:t>
                              </m:r>
                            </m:sup>
                            <m:e>
                              <m:r>
                                <a:rPr lang="ru-RU" sz="2600" i="1" dirty="0">
                                  <a:latin typeface="Cambria Math" panose="02040503050406030204" pitchFamily="18" charset="0"/>
                                </a:rPr>
                                <m:t>𝐼</m:t>
                              </m:r>
                              <m:d>
                                <m:dPr>
                                  <m:ctrlPr>
                                    <a:rPr lang="ru-RU" sz="2600" i="1" dirty="0">
                                      <a:latin typeface="Cambria Math" panose="02040503050406030204" pitchFamily="18" charset="0"/>
                                    </a:rPr>
                                  </m:ctrlPr>
                                </m:dPr>
                                <m:e>
                                  <m:r>
                                    <a:rPr lang="ru-RU" sz="2600" i="1" dirty="0" err="1">
                                      <a:latin typeface="Cambria Math" panose="02040503050406030204" pitchFamily="18" charset="0"/>
                                    </a:rPr>
                                    <m:t>𝑥</m:t>
                                  </m:r>
                                  <m:r>
                                    <a:rPr lang="ru-RU" sz="2600" i="1" dirty="0" err="1">
                                      <a:latin typeface="Cambria Math" panose="02040503050406030204" pitchFamily="18" charset="0"/>
                                    </a:rPr>
                                    <m:t>,</m:t>
                                  </m:r>
                                  <m:r>
                                    <a:rPr lang="ru-RU" sz="2600" i="1" dirty="0" err="1">
                                      <a:latin typeface="Cambria Math" panose="02040503050406030204" pitchFamily="18" charset="0"/>
                                    </a:rPr>
                                    <m:t>𝑦</m:t>
                                  </m:r>
                                </m:e>
                              </m:d>
                              <m:func>
                                <m:funcPr>
                                  <m:ctrlPr>
                                    <a:rPr lang="en-US" sz="2600" b="0" i="1" dirty="0" smtClean="0">
                                      <a:latin typeface="Cambria Math" panose="02040503050406030204" pitchFamily="18" charset="0"/>
                                    </a:rPr>
                                  </m:ctrlPr>
                                </m:funcPr>
                                <m:fName>
                                  <m:r>
                                    <m:rPr>
                                      <m:sty m:val="p"/>
                                    </m:rPr>
                                    <a:rPr lang="en-US" sz="2600" b="0" i="0" dirty="0" smtClean="0">
                                      <a:latin typeface="Cambria Math" panose="02040503050406030204" pitchFamily="18" charset="0"/>
                                    </a:rPr>
                                    <m:t>exp</m:t>
                                  </m:r>
                                </m:fName>
                                <m:e>
                                  <m:d>
                                    <m:dPr>
                                      <m:ctrlPr>
                                        <a:rPr lang="en-US" sz="2600" b="0" i="1" dirty="0" smtClean="0">
                                          <a:latin typeface="Cambria Math" panose="02040503050406030204" pitchFamily="18" charset="0"/>
                                        </a:rPr>
                                      </m:ctrlPr>
                                    </m:dPr>
                                    <m:e>
                                      <m:r>
                                        <a:rPr lang="en-US" sz="2600" b="0" i="1" dirty="0" smtClean="0">
                                          <a:latin typeface="Cambria Math" panose="02040503050406030204" pitchFamily="18" charset="0"/>
                                        </a:rPr>
                                        <m:t>−2</m:t>
                                      </m:r>
                                      <m:r>
                                        <a:rPr lang="en-US" sz="2600" b="0" i="1" dirty="0" smtClean="0">
                                          <a:latin typeface="Cambria Math" panose="02040503050406030204" pitchFamily="18" charset="0"/>
                                        </a:rPr>
                                        <m:t>𝑖</m:t>
                                      </m:r>
                                      <m:r>
                                        <a:rPr lang="en-US" sz="2600" b="0" i="1" dirty="0" smtClean="0">
                                          <a:latin typeface="Cambria Math" panose="02040503050406030204" pitchFamily="18" charset="0"/>
                                        </a:rPr>
                                        <m:t>𝜋</m:t>
                                      </m:r>
                                      <m:d>
                                        <m:dPr>
                                          <m:ctrlPr>
                                            <a:rPr lang="en-US" sz="2600" b="0" i="1" dirty="0" smtClean="0">
                                              <a:latin typeface="Cambria Math" panose="02040503050406030204" pitchFamily="18" charset="0"/>
                                            </a:rPr>
                                          </m:ctrlPr>
                                        </m:dPr>
                                        <m:e>
                                          <m:f>
                                            <m:fPr>
                                              <m:ctrlPr>
                                                <a:rPr lang="en-US" sz="2600" b="0" i="1" dirty="0" smtClean="0">
                                                  <a:latin typeface="Cambria Math" panose="02040503050406030204" pitchFamily="18" charset="0"/>
                                                </a:rPr>
                                              </m:ctrlPr>
                                            </m:fPr>
                                            <m:num>
                                              <m:r>
                                                <a:rPr lang="en-US" sz="2600" b="0" i="1" dirty="0" smtClean="0">
                                                  <a:latin typeface="Cambria Math" panose="02040503050406030204" pitchFamily="18" charset="0"/>
                                                </a:rPr>
                                                <m:t>𝑥𝑘</m:t>
                                              </m:r>
                                            </m:num>
                                            <m:den>
                                              <m:r>
                                                <a:rPr lang="en-US" sz="2600" b="0" i="1" dirty="0" smtClean="0">
                                                  <a:latin typeface="Cambria Math" panose="02040503050406030204" pitchFamily="18" charset="0"/>
                                                </a:rPr>
                                                <m:t>𝑊</m:t>
                                              </m:r>
                                            </m:den>
                                          </m:f>
                                          <m:r>
                                            <a:rPr lang="en-US" sz="2600" b="0" i="1" dirty="0" smtClean="0">
                                              <a:latin typeface="Cambria Math" panose="02040503050406030204" pitchFamily="18" charset="0"/>
                                            </a:rPr>
                                            <m:t>+</m:t>
                                          </m:r>
                                          <m:f>
                                            <m:fPr>
                                              <m:ctrlPr>
                                                <a:rPr lang="en-US" sz="2600" b="0" i="1" dirty="0" smtClean="0">
                                                  <a:latin typeface="Cambria Math" panose="02040503050406030204" pitchFamily="18" charset="0"/>
                                                </a:rPr>
                                              </m:ctrlPr>
                                            </m:fPr>
                                            <m:num>
                                              <m:r>
                                                <a:rPr lang="en-US" sz="2600" b="0" i="1" dirty="0" smtClean="0">
                                                  <a:latin typeface="Cambria Math" panose="02040503050406030204" pitchFamily="18" charset="0"/>
                                                </a:rPr>
                                                <m:t>𝑦𝑖</m:t>
                                              </m:r>
                                            </m:num>
                                            <m:den>
                                              <m:r>
                                                <a:rPr lang="en-US" sz="2600" b="0" i="1" dirty="0" smtClean="0">
                                                  <a:latin typeface="Cambria Math" panose="02040503050406030204" pitchFamily="18" charset="0"/>
                                                </a:rPr>
                                                <m:t>𝐻</m:t>
                                              </m:r>
                                            </m:den>
                                          </m:f>
                                        </m:e>
                                      </m:d>
                                    </m:e>
                                  </m:d>
                                </m:e>
                              </m:func>
                            </m:e>
                          </m:nary>
                        </m:e>
                      </m:nary>
                      <m:r>
                        <a:rPr lang="ru-RU" sz="2600" i="1" dirty="0" smtClean="0">
                          <a:latin typeface="Cambria Math" panose="02040503050406030204" pitchFamily="18" charset="0"/>
                        </a:rPr>
                        <m:t>,    </m:t>
                      </m:r>
                    </m:oMath>
                  </m:oMathPara>
                </a14:m>
                <a:endParaRPr lang="en-US" sz="2600" dirty="0"/>
              </a:p>
              <a:p>
                <a:pPr marL="0" indent="0" algn="just">
                  <a:lnSpc>
                    <a:spcPct val="120000"/>
                  </a:lnSpc>
                  <a:spcBef>
                    <a:spcPts val="0"/>
                  </a:spcBef>
                  <a:buNone/>
                </a:pPr>
                <a:r>
                  <a:rPr lang="ru-RU" sz="2600" dirty="0"/>
                  <a:t>где </a:t>
                </a:r>
                <a14:m>
                  <m:oMath xmlns:m="http://schemas.openxmlformats.org/officeDocument/2006/math">
                    <m:r>
                      <a:rPr lang="ru-RU" sz="2600" i="1" dirty="0" smtClean="0">
                        <a:latin typeface="Cambria Math" panose="02040503050406030204" pitchFamily="18" charset="0"/>
                      </a:rPr>
                      <m:t>𝑖</m:t>
                    </m:r>
                    <m:r>
                      <a:rPr lang="ru-RU" sz="2600" i="1" dirty="0" smtClean="0">
                        <a:latin typeface="Cambria Math" panose="02040503050406030204" pitchFamily="18" charset="0"/>
                      </a:rPr>
                      <m:t> =</m:t>
                    </m:r>
                    <m:rad>
                      <m:radPr>
                        <m:degHide m:val="on"/>
                        <m:ctrlPr>
                          <a:rPr lang="ru-RU" sz="2600" i="1" dirty="0" smtClean="0">
                            <a:latin typeface="Cambria Math" panose="02040503050406030204" pitchFamily="18" charset="0"/>
                          </a:rPr>
                        </m:ctrlPr>
                      </m:radPr>
                      <m:deg/>
                      <m:e>
                        <m:r>
                          <a:rPr lang="en-US" sz="2600" b="0" i="1" dirty="0" smtClean="0">
                            <a:latin typeface="Cambria Math" panose="02040503050406030204" pitchFamily="18" charset="0"/>
                          </a:rPr>
                          <m:t>−1</m:t>
                        </m:r>
                      </m:e>
                    </m:rad>
                    <m:r>
                      <a:rPr lang="ru-RU" sz="2600" i="1" dirty="0" smtClean="0">
                        <a:latin typeface="Cambria Math" panose="02040503050406030204" pitchFamily="18" charset="0"/>
                      </a:rPr>
                      <m:t>. </m:t>
                    </m:r>
                  </m:oMath>
                </a14:m>
                <a:endParaRPr lang="en-US" sz="2600" dirty="0"/>
              </a:p>
              <a:p>
                <a:pPr marL="0" indent="0" algn="just">
                  <a:lnSpc>
                    <a:spcPct val="120000"/>
                  </a:lnSpc>
                  <a:spcBef>
                    <a:spcPts val="0"/>
                  </a:spcBef>
                  <a:buNone/>
                </a:pPr>
                <a:r>
                  <a:rPr lang="ru-RU" sz="2600" dirty="0"/>
                  <a:t>Преобразование Фурье показывает, что изображение может быть разложено набор гармонических базисных функций вида </a:t>
                </a:r>
                <a14:m>
                  <m:oMath xmlns:m="http://schemas.openxmlformats.org/officeDocument/2006/math">
                    <m:func>
                      <m:funcPr>
                        <m:ctrlPr>
                          <a:rPr lang="en-US" sz="2600" i="1" dirty="0">
                            <a:latin typeface="Cambria Math" panose="02040503050406030204" pitchFamily="18" charset="0"/>
                          </a:rPr>
                        </m:ctrlPr>
                      </m:funcPr>
                      <m:fName>
                        <m:r>
                          <m:rPr>
                            <m:sty m:val="p"/>
                          </m:rPr>
                          <a:rPr lang="en-US" sz="2600" dirty="0">
                            <a:latin typeface="Cambria Math" panose="02040503050406030204" pitchFamily="18" charset="0"/>
                          </a:rPr>
                          <m:t>exp</m:t>
                        </m:r>
                      </m:fName>
                      <m:e>
                        <m:d>
                          <m:dPr>
                            <m:ctrlPr>
                              <a:rPr lang="en-US" sz="2600" i="1" dirty="0">
                                <a:latin typeface="Cambria Math" panose="02040503050406030204" pitchFamily="18" charset="0"/>
                              </a:rPr>
                            </m:ctrlPr>
                          </m:dPr>
                          <m:e>
                            <m:r>
                              <a:rPr lang="en-US" sz="2600" i="1" dirty="0">
                                <a:latin typeface="Cambria Math" panose="02040503050406030204" pitchFamily="18" charset="0"/>
                              </a:rPr>
                              <m:t>−2</m:t>
                            </m:r>
                            <m:r>
                              <a:rPr lang="en-US" sz="2600" i="1" dirty="0">
                                <a:latin typeface="Cambria Math" panose="02040503050406030204" pitchFamily="18" charset="0"/>
                              </a:rPr>
                              <m:t>𝑖</m:t>
                            </m:r>
                            <m:r>
                              <a:rPr lang="en-US" sz="2600" i="1" dirty="0">
                                <a:latin typeface="Cambria Math" panose="02040503050406030204" pitchFamily="18" charset="0"/>
                              </a:rPr>
                              <m:t>𝜋</m:t>
                            </m:r>
                            <m:d>
                              <m:dPr>
                                <m:ctrlPr>
                                  <a:rPr lang="en-US" sz="2600" i="1" dirty="0">
                                    <a:latin typeface="Cambria Math" panose="02040503050406030204" pitchFamily="18" charset="0"/>
                                  </a:rPr>
                                </m:ctrlPr>
                              </m:dPr>
                              <m:e>
                                <m:f>
                                  <m:fPr>
                                    <m:ctrlPr>
                                      <a:rPr lang="en-US" sz="2600" i="1" dirty="0">
                                        <a:latin typeface="Cambria Math" panose="02040503050406030204" pitchFamily="18" charset="0"/>
                                      </a:rPr>
                                    </m:ctrlPr>
                                  </m:fPr>
                                  <m:num>
                                    <m:r>
                                      <a:rPr lang="en-US" sz="2600" i="1" dirty="0">
                                        <a:latin typeface="Cambria Math" panose="02040503050406030204" pitchFamily="18" charset="0"/>
                                      </a:rPr>
                                      <m:t>𝑥𝑘</m:t>
                                    </m:r>
                                  </m:num>
                                  <m:den>
                                    <m:r>
                                      <a:rPr lang="en-US" sz="2600" i="1" dirty="0">
                                        <a:latin typeface="Cambria Math" panose="02040503050406030204" pitchFamily="18" charset="0"/>
                                      </a:rPr>
                                      <m:t>𝑊</m:t>
                                    </m:r>
                                  </m:den>
                                </m:f>
                                <m:r>
                                  <a:rPr lang="en-US" sz="2600" i="1" dirty="0">
                                    <a:latin typeface="Cambria Math" panose="02040503050406030204" pitchFamily="18" charset="0"/>
                                  </a:rPr>
                                  <m:t>+</m:t>
                                </m:r>
                                <m:f>
                                  <m:fPr>
                                    <m:ctrlPr>
                                      <a:rPr lang="en-US" sz="2600" i="1" dirty="0">
                                        <a:latin typeface="Cambria Math" panose="02040503050406030204" pitchFamily="18" charset="0"/>
                                      </a:rPr>
                                    </m:ctrlPr>
                                  </m:fPr>
                                  <m:num>
                                    <m:r>
                                      <a:rPr lang="en-US" sz="2600" i="1" dirty="0">
                                        <a:latin typeface="Cambria Math" panose="02040503050406030204" pitchFamily="18" charset="0"/>
                                      </a:rPr>
                                      <m:t>𝑦𝑖</m:t>
                                    </m:r>
                                  </m:num>
                                  <m:den>
                                    <m:r>
                                      <a:rPr lang="en-US" sz="2600" i="1" dirty="0">
                                        <a:latin typeface="Cambria Math" panose="02040503050406030204" pitchFamily="18" charset="0"/>
                                      </a:rPr>
                                      <m:t>𝐻</m:t>
                                    </m:r>
                                  </m:den>
                                </m:f>
                              </m:e>
                            </m:d>
                          </m:e>
                        </m:d>
                      </m:e>
                    </m:func>
                  </m:oMath>
                </a14:m>
                <a:r>
                  <a:rPr lang="ru-RU" sz="2600" dirty="0"/>
                  <a:t>. </a:t>
                </a:r>
                <a:endParaRPr lang="en-US" sz="2600" dirty="0"/>
              </a:p>
              <a:p>
                <a:pPr marL="0" indent="0" algn="just">
                  <a:lnSpc>
                    <a:spcPct val="120000"/>
                  </a:lnSpc>
                  <a:spcBef>
                    <a:spcPts val="0"/>
                  </a:spcBef>
                  <a:buNone/>
                </a:pPr>
                <a:r>
                  <a:rPr lang="ru-RU" sz="2600" dirty="0"/>
                  <a:t>Как правило рассматривается только амплитудная часть спектра </a:t>
                </a:r>
                <a14:m>
                  <m:oMath xmlns:m="http://schemas.openxmlformats.org/officeDocument/2006/math">
                    <m:r>
                      <a:rPr lang="en-US" sz="2600" b="0" i="0" dirty="0" smtClean="0">
                        <a:latin typeface="Cambria Math" panose="02040503050406030204" pitchFamily="18" charset="0"/>
                      </a:rPr>
                      <m:t>|</m:t>
                    </m:r>
                    <m:r>
                      <a:rPr lang="en-US" sz="2600" b="1" i="1" dirty="0">
                        <a:latin typeface="Cambria Math" panose="02040503050406030204" pitchFamily="18" charset="0"/>
                      </a:rPr>
                      <m:t>𝑰</m:t>
                    </m:r>
                    <m:d>
                      <m:dPr>
                        <m:ctrlPr>
                          <a:rPr lang="ru-RU" sz="2600" b="1" i="1" dirty="0">
                            <a:latin typeface="Cambria Math" panose="02040503050406030204" pitchFamily="18" charset="0"/>
                          </a:rPr>
                        </m:ctrlPr>
                      </m:dPr>
                      <m:e>
                        <m:r>
                          <a:rPr lang="ru-RU" sz="2600" i="1" dirty="0" err="1">
                            <a:latin typeface="Cambria Math" panose="02040503050406030204" pitchFamily="18" charset="0"/>
                          </a:rPr>
                          <m:t>𝑘</m:t>
                        </m:r>
                        <m:r>
                          <a:rPr lang="ru-RU" sz="2600" i="1" dirty="0" err="1">
                            <a:latin typeface="Cambria Math" panose="02040503050406030204" pitchFamily="18" charset="0"/>
                          </a:rPr>
                          <m:t>,</m:t>
                        </m:r>
                        <m:r>
                          <a:rPr lang="ru-RU" sz="2600" i="1" dirty="0" err="1">
                            <a:latin typeface="Cambria Math" panose="02040503050406030204" pitchFamily="18" charset="0"/>
                          </a:rPr>
                          <m:t>𝑗</m:t>
                        </m:r>
                      </m:e>
                    </m:d>
                    <m:r>
                      <a:rPr lang="en-US" sz="2600" b="1" i="1" dirty="0" smtClean="0">
                        <a:latin typeface="Cambria Math" panose="02040503050406030204" pitchFamily="18" charset="0"/>
                      </a:rPr>
                      <m:t>|</m:t>
                    </m:r>
                  </m:oMath>
                </a14:m>
                <a:r>
                  <a:rPr lang="ru-RU" sz="2600" dirty="0"/>
                  <a:t>. </a:t>
                </a:r>
                <a:endParaRPr lang="en-US" sz="26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79439" y="782320"/>
                <a:ext cx="11340269" cy="5943600"/>
              </a:xfrm>
              <a:blipFill>
                <a:blip r:embed="rId2"/>
                <a:stretch>
                  <a:fillRect l="-806" t="-821" r="-806"/>
                </a:stretch>
              </a:blipFill>
            </p:spPr>
            <p:txBody>
              <a:bodyPr/>
              <a:lstStyle/>
              <a:p>
                <a:r>
                  <a:rPr lang="ru-RU">
                    <a:noFill/>
                  </a:rPr>
                  <a:t> </a:t>
                </a:r>
              </a:p>
            </p:txBody>
          </p:sp>
        </mc:Fallback>
      </mc:AlternateContent>
    </p:spTree>
    <p:extLst>
      <p:ext uri="{BB962C8B-B14F-4D97-AF65-F5344CB8AC3E}">
        <p14:creationId xmlns:p14="http://schemas.microsoft.com/office/powerpoint/2010/main" val="3783286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Примеры спектров изображений</a:t>
            </a:r>
          </a:p>
        </p:txBody>
      </p:sp>
      <p:pic>
        <p:nvPicPr>
          <p:cNvPr id="5" name="Объект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2496" y="914401"/>
            <a:ext cx="8202044" cy="5584039"/>
          </a:xfrm>
        </p:spPr>
      </p:pic>
    </p:spTree>
    <p:extLst>
      <p:ext uri="{BB962C8B-B14F-4D97-AF65-F5344CB8AC3E}">
        <p14:creationId xmlns:p14="http://schemas.microsoft.com/office/powerpoint/2010/main" val="2049110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Частотное представление изображения</a:t>
            </a:r>
          </a:p>
        </p:txBody>
      </p:sp>
      <p:sp>
        <p:nvSpPr>
          <p:cNvPr id="3" name="Объект 2"/>
          <p:cNvSpPr>
            <a:spLocks noGrp="1"/>
          </p:cNvSpPr>
          <p:nvPr>
            <p:ph idx="1"/>
          </p:nvPr>
        </p:nvSpPr>
        <p:spPr>
          <a:xfrm>
            <a:off x="179439" y="782320"/>
            <a:ext cx="11340269" cy="5943600"/>
          </a:xfrm>
        </p:spPr>
        <p:txBody>
          <a:bodyPr>
            <a:normAutofit/>
          </a:bodyPr>
          <a:lstStyle/>
          <a:p>
            <a:pPr marL="0" indent="0" algn="just">
              <a:lnSpc>
                <a:spcPct val="120000"/>
              </a:lnSpc>
              <a:spcBef>
                <a:spcPts val="0"/>
              </a:spcBef>
              <a:buNone/>
            </a:pPr>
            <a:r>
              <a:rPr lang="ru-RU" sz="2000" dirty="0"/>
              <a:t>Для амплитудного спектра можно сделать следующие выводы. </a:t>
            </a:r>
            <a:endParaRPr lang="en-US" sz="2000" dirty="0"/>
          </a:p>
          <a:p>
            <a:pPr algn="just">
              <a:lnSpc>
                <a:spcPct val="120000"/>
              </a:lnSpc>
              <a:spcBef>
                <a:spcPts val="0"/>
              </a:spcBef>
            </a:pPr>
            <a:r>
              <a:rPr lang="ru-RU" sz="2000" dirty="0"/>
              <a:t>Наличие интенсивности изображения для функций с наиболее низкой (около-нулевой) частотой соответствует однородным частям массива.</a:t>
            </a:r>
            <a:endParaRPr lang="en-US" sz="2000" dirty="0"/>
          </a:p>
          <a:p>
            <a:pPr algn="just">
              <a:lnSpc>
                <a:spcPct val="120000"/>
              </a:lnSpc>
              <a:spcBef>
                <a:spcPts val="0"/>
              </a:spcBef>
            </a:pPr>
            <a:r>
              <a:rPr lang="ru-RU" sz="2000" dirty="0"/>
              <a:t>Наличие интенсивности для низких частот будет соответствовать медленно меняющимся частям изображения (например, размытие). </a:t>
            </a:r>
            <a:endParaRPr lang="en-US" sz="2000" dirty="0"/>
          </a:p>
          <a:p>
            <a:pPr algn="just">
              <a:lnSpc>
                <a:spcPct val="120000"/>
              </a:lnSpc>
              <a:spcBef>
                <a:spcPts val="0"/>
              </a:spcBef>
            </a:pPr>
            <a:r>
              <a:rPr lang="ru-RU" sz="2000" dirty="0"/>
              <a:t>Наличие интенсивности на высоких частотах, напротив, будет соответствовать резко-изменяющимся частям массива, например, контрастным границам. </a:t>
            </a:r>
            <a:endParaRPr lang="en-US" sz="2000" dirty="0"/>
          </a:p>
          <a:p>
            <a:pPr marL="0" indent="0" algn="just">
              <a:lnSpc>
                <a:spcPct val="120000"/>
              </a:lnSpc>
              <a:spcBef>
                <a:spcPts val="0"/>
              </a:spcBef>
              <a:buNone/>
            </a:pPr>
            <a:r>
              <a:rPr lang="ru-RU" sz="2000" dirty="0"/>
              <a:t>На практике преобразование Фурье как правило реализуется при помощи  т.н. алгоритма Быстрого преобразования Фурье (БПФ, </a:t>
            </a:r>
            <a:r>
              <a:rPr lang="ru-RU" sz="2000" dirty="0" err="1"/>
              <a:t>Fast</a:t>
            </a:r>
            <a:r>
              <a:rPr lang="ru-RU" sz="2000" dirty="0"/>
              <a:t> </a:t>
            </a:r>
            <a:r>
              <a:rPr lang="ru-RU" sz="2000" dirty="0" err="1"/>
              <a:t>Fourier</a:t>
            </a:r>
            <a:r>
              <a:rPr lang="ru-RU" sz="2000" dirty="0"/>
              <a:t> </a:t>
            </a:r>
            <a:r>
              <a:rPr lang="ru-RU" sz="2000" dirty="0" err="1"/>
              <a:t>Transform</a:t>
            </a:r>
            <a:r>
              <a:rPr lang="ru-RU" sz="2000" dirty="0"/>
              <a:t>, FFT)</a:t>
            </a:r>
          </a:p>
          <a:p>
            <a:pPr marL="0" indent="0" algn="just">
              <a:lnSpc>
                <a:spcPct val="120000"/>
              </a:lnSpc>
              <a:spcBef>
                <a:spcPts val="0"/>
              </a:spcBef>
              <a:buNone/>
            </a:pPr>
            <a:r>
              <a:rPr lang="ru-RU" sz="2000" dirty="0"/>
              <a:t>Отметим, что дискретное представление изображений приводит к ряду ограничений. Наиболее существенное из которых - частотное ограничение. Данное ограничение связано с условиями Теоремы Котельникова.</a:t>
            </a:r>
          </a:p>
        </p:txBody>
      </p:sp>
      <p:pic>
        <p:nvPicPr>
          <p:cNvPr id="2050" name="Picture 2" descr="http://compgraph.tpu.ru/filtrs.files/image00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244" y="4944744"/>
            <a:ext cx="4876800"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96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Частотное представление изображения</a:t>
            </a:r>
          </a:p>
        </p:txBody>
      </p:sp>
      <p:pic>
        <p:nvPicPr>
          <p:cNvPr id="4" name="Объект 3"/>
          <p:cNvPicPr>
            <a:picLocks noGrp="1" noChangeAspect="1"/>
          </p:cNvPicPr>
          <p:nvPr>
            <p:ph idx="1"/>
          </p:nvPr>
        </p:nvPicPr>
        <p:blipFill>
          <a:blip r:embed="rId2"/>
          <a:stretch>
            <a:fillRect/>
          </a:stretch>
        </p:blipFill>
        <p:spPr>
          <a:xfrm>
            <a:off x="6410413" y="2016081"/>
            <a:ext cx="5584708" cy="4008705"/>
          </a:xfrm>
          <a:prstGeom prst="rect">
            <a:avLst/>
          </a:prstGeom>
        </p:spPr>
      </p:pic>
      <p:pic>
        <p:nvPicPr>
          <p:cNvPr id="5" name="Рисунок 4"/>
          <p:cNvPicPr>
            <a:picLocks noChangeAspect="1"/>
          </p:cNvPicPr>
          <p:nvPr/>
        </p:nvPicPr>
        <p:blipFill>
          <a:blip r:embed="rId3"/>
          <a:stretch>
            <a:fillRect/>
          </a:stretch>
        </p:blipFill>
        <p:spPr>
          <a:xfrm>
            <a:off x="333463" y="1886751"/>
            <a:ext cx="6076950" cy="4400550"/>
          </a:xfrm>
          <a:prstGeom prst="rect">
            <a:avLst/>
          </a:prstGeom>
        </p:spPr>
      </p:pic>
      <p:sp>
        <p:nvSpPr>
          <p:cNvPr id="6" name="Прямоугольник 5"/>
          <p:cNvSpPr/>
          <p:nvPr/>
        </p:nvSpPr>
        <p:spPr>
          <a:xfrm>
            <a:off x="3551429" y="6102635"/>
            <a:ext cx="5544916" cy="369332"/>
          </a:xfrm>
          <a:prstGeom prst="rect">
            <a:avLst/>
          </a:prstGeom>
        </p:spPr>
        <p:txBody>
          <a:bodyPr wrap="none">
            <a:spAutoFit/>
          </a:bodyPr>
          <a:lstStyle/>
          <a:p>
            <a:r>
              <a:rPr lang="ru-RU" dirty="0">
                <a:solidFill>
                  <a:schemeClr val="bg1">
                    <a:lumMod val="85000"/>
                  </a:schemeClr>
                </a:solidFill>
              </a:rPr>
              <a:t>http://window.edu.ru/resource/899/79899/files/OOI.pdf</a:t>
            </a:r>
          </a:p>
        </p:txBody>
      </p:sp>
      <p:sp>
        <p:nvSpPr>
          <p:cNvPr id="7" name="TextBox 6"/>
          <p:cNvSpPr txBox="1"/>
          <p:nvPr/>
        </p:nvSpPr>
        <p:spPr>
          <a:xfrm>
            <a:off x="1666430" y="1606609"/>
            <a:ext cx="2950231" cy="369332"/>
          </a:xfrm>
          <a:prstGeom prst="rect">
            <a:avLst/>
          </a:prstGeom>
          <a:noFill/>
        </p:spPr>
        <p:txBody>
          <a:bodyPr wrap="none" rtlCol="0">
            <a:spAutoFit/>
          </a:bodyPr>
          <a:lstStyle/>
          <a:p>
            <a:r>
              <a:rPr lang="ru-RU" dirty="0"/>
              <a:t>Фильтр низких частот Гаусса</a:t>
            </a:r>
          </a:p>
        </p:txBody>
      </p:sp>
      <p:sp>
        <p:nvSpPr>
          <p:cNvPr id="9" name="TextBox 8"/>
          <p:cNvSpPr txBox="1"/>
          <p:nvPr/>
        </p:nvSpPr>
        <p:spPr>
          <a:xfrm>
            <a:off x="8725256" y="1481037"/>
            <a:ext cx="3088089" cy="369332"/>
          </a:xfrm>
          <a:prstGeom prst="rect">
            <a:avLst/>
          </a:prstGeom>
          <a:noFill/>
        </p:spPr>
        <p:txBody>
          <a:bodyPr wrap="none" rtlCol="0">
            <a:spAutoFit/>
          </a:bodyPr>
          <a:lstStyle/>
          <a:p>
            <a:r>
              <a:rPr lang="ru-RU" dirty="0"/>
              <a:t>Фильтр высоких частот Гаусса</a:t>
            </a:r>
          </a:p>
        </p:txBody>
      </p:sp>
    </p:spTree>
    <p:extLst>
      <p:ext uri="{BB962C8B-B14F-4D97-AF65-F5344CB8AC3E}">
        <p14:creationId xmlns:p14="http://schemas.microsoft.com/office/powerpoint/2010/main" val="606284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1E78B6-4845-8F4E-ABCC-73D7C0D28016}"/>
              </a:ext>
            </a:extLst>
          </p:cNvPr>
          <p:cNvSpPr>
            <a:spLocks noGrp="1"/>
          </p:cNvSpPr>
          <p:nvPr>
            <p:ph type="title"/>
          </p:nvPr>
        </p:nvSpPr>
        <p:spPr>
          <a:xfrm>
            <a:off x="849444" y="142711"/>
            <a:ext cx="10515600" cy="1325563"/>
          </a:xfrm>
        </p:spPr>
        <p:txBody>
          <a:bodyPr>
            <a:normAutofit/>
          </a:bodyPr>
          <a:lstStyle/>
          <a:p>
            <a:pPr algn="ctr"/>
            <a:r>
              <a:rPr lang="ru-RU" sz="4800" b="1" dirty="0">
                <a:solidFill>
                  <a:schemeClr val="bg1">
                    <a:lumMod val="95000"/>
                  </a:schemeClr>
                </a:solidFill>
              </a:rPr>
              <a:t>Цифровое изображение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0424095-4A8F-D44A-971F-0EDAEBCD9F72}"/>
                  </a:ext>
                </a:extLst>
              </p:cNvPr>
              <p:cNvSpPr>
                <a:spLocks noGrp="1"/>
              </p:cNvSpPr>
              <p:nvPr>
                <p:ph idx="1"/>
              </p:nvPr>
            </p:nvSpPr>
            <p:spPr>
              <a:xfrm>
                <a:off x="468630" y="1345565"/>
                <a:ext cx="11418570" cy="2285909"/>
              </a:xfrm>
            </p:spPr>
            <p:txBody>
              <a:bodyPr>
                <a:normAutofit/>
              </a:bodyPr>
              <a:lstStyle/>
              <a:p>
                <a:r>
                  <a:rPr lang="ru-RU" sz="2400" dirty="0">
                    <a:solidFill>
                      <a:schemeClr val="bg1"/>
                    </a:solidFill>
                  </a:rPr>
                  <a:t>Цифровое изображение можно описать как оцифрованное</a:t>
                </a:r>
                <a:br>
                  <a:rPr lang="ru-RU" sz="2400" dirty="0">
                    <a:solidFill>
                      <a:schemeClr val="bg1"/>
                    </a:solidFill>
                  </a:rPr>
                </a:br>
                <a:r>
                  <a:rPr lang="ru-RU" sz="2400" dirty="0">
                    <a:solidFill>
                      <a:schemeClr val="bg1"/>
                    </a:solidFill>
                  </a:rPr>
                  <a:t>(</a:t>
                </a:r>
                <a:r>
                  <a:rPr lang="ru-RU" sz="2400" dirty="0" err="1">
                    <a:solidFill>
                      <a:schemeClr val="bg1"/>
                    </a:solidFill>
                  </a:rPr>
                  <a:t>дискретиазция</a:t>
                </a:r>
                <a:r>
                  <a:rPr lang="ru-RU" sz="2400" dirty="0">
                    <a:solidFill>
                      <a:schemeClr val="bg1"/>
                    </a:solidFill>
                  </a:rPr>
                  <a:t> и квантование) </a:t>
                </a:r>
                <a:br>
                  <a:rPr lang="ru-RU" sz="2400" dirty="0">
                    <a:solidFill>
                      <a:schemeClr val="bg1"/>
                    </a:solidFill>
                  </a:rPr>
                </a:br>
                <a:r>
                  <a:rPr lang="ru-RU" sz="2400" dirty="0">
                    <a:solidFill>
                      <a:schemeClr val="bg1"/>
                    </a:solidFill>
                  </a:rPr>
                  <a:t>представление непрерывных аналоговых данных в пространственной области. </a:t>
                </a:r>
              </a:p>
              <a:p>
                <a:r>
                  <a:rPr lang="ru-RU" sz="2400" dirty="0">
                    <a:solidFill>
                      <a:schemeClr val="bg1"/>
                    </a:solidFill>
                  </a:rPr>
                  <a:t>Цифровое изображение состоит из прямоугольного массива пикселей </a:t>
                </a:r>
                <a14:m>
                  <m:oMath xmlns:m="http://schemas.openxmlformats.org/officeDocument/2006/math">
                    <m:r>
                      <a:rPr lang="en-US" sz="2400" i="1">
                        <a:solidFill>
                          <a:schemeClr val="bg1"/>
                        </a:solidFill>
                        <a:latin typeface="Cambria Math" panose="02040503050406030204" pitchFamily="18" charset="0"/>
                      </a:rPr>
                      <m:t>𝐼</m:t>
                    </m:r>
                    <m:r>
                      <a:rPr lang="en-US" sz="2400" i="1">
                        <a:solidFill>
                          <a:schemeClr val="bg1"/>
                        </a:solidFill>
                        <a:latin typeface="Cambria Math" panose="02040503050406030204" pitchFamily="18" charset="0"/>
                      </a:rPr>
                      <m:t>=(</m:t>
                    </m:r>
                    <m:r>
                      <a:rPr lang="ru-RU" sz="2400" i="1">
                        <a:solidFill>
                          <a:schemeClr val="bg1"/>
                        </a:solidFill>
                        <a:latin typeface="Cambria Math" panose="02040503050406030204" pitchFamily="18" charset="0"/>
                      </a:rPr>
                      <m:t>𝑥</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𝑦</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𝑢</m:t>
                    </m:r>
                    <m:r>
                      <a:rPr lang="ru-RU" sz="2400" i="1">
                        <a:solidFill>
                          <a:schemeClr val="bg1"/>
                        </a:solidFill>
                        <a:latin typeface="Cambria Math" panose="02040503050406030204" pitchFamily="18" charset="0"/>
                      </a:rPr>
                      <m:t>)</m:t>
                    </m:r>
                  </m:oMath>
                </a14:m>
                <a:r>
                  <a:rPr lang="ru-RU" sz="2400" dirty="0">
                    <a:solidFill>
                      <a:schemeClr val="bg1"/>
                    </a:solidFill>
                  </a:rPr>
                  <a:t>. </a:t>
                </a:r>
              </a:p>
              <a:p>
                <a:endParaRPr lang="ru-RU" dirty="0"/>
              </a:p>
            </p:txBody>
          </p:sp>
        </mc:Choice>
        <mc:Fallback xmlns="">
          <p:sp>
            <p:nvSpPr>
              <p:cNvPr id="3" name="Объект 2">
                <a:extLst>
                  <a:ext uri="{FF2B5EF4-FFF2-40B4-BE49-F238E27FC236}">
                    <a16:creationId xmlns:a16="http://schemas.microsoft.com/office/drawing/2014/main" id="{50424095-4A8F-D44A-971F-0EDAEBCD9F72}"/>
                  </a:ext>
                </a:extLst>
              </p:cNvPr>
              <p:cNvSpPr>
                <a:spLocks noGrp="1" noRot="1" noChangeAspect="1" noMove="1" noResize="1" noEditPoints="1" noAdjustHandles="1" noChangeArrowheads="1" noChangeShapeType="1" noTextEdit="1"/>
              </p:cNvSpPr>
              <p:nvPr>
                <p:ph idx="1"/>
              </p:nvPr>
            </p:nvSpPr>
            <p:spPr>
              <a:xfrm>
                <a:off x="468630" y="1345565"/>
                <a:ext cx="11418570" cy="2285909"/>
              </a:xfrm>
              <a:blipFill>
                <a:blip r:embed="rId2"/>
                <a:stretch>
                  <a:fillRect l="-747" t="-3733"/>
                </a:stretch>
              </a:blipFill>
            </p:spPr>
            <p:txBody>
              <a:bodyPr/>
              <a:lstStyle/>
              <a:p>
                <a:r>
                  <a:rPr lang="ru-RU">
                    <a:noFill/>
                  </a:rPr>
                  <a:t> </a:t>
                </a:r>
              </a:p>
            </p:txBody>
          </p:sp>
        </mc:Fallback>
      </mc:AlternateContent>
      <p:pic>
        <p:nvPicPr>
          <p:cNvPr id="4" name="Picture 6">
            <a:extLst>
              <a:ext uri="{FF2B5EF4-FFF2-40B4-BE49-F238E27FC236}">
                <a16:creationId xmlns:a16="http://schemas.microsoft.com/office/drawing/2014/main" id="{C2D2C604-9A5D-A247-A709-2BABC48A6B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02" y="2807428"/>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E47120-0EF1-B441-BACF-7EAE42F4926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75017" y="2915101"/>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DD2ACCE4-2A4F-EB4F-8A50-A33DD5BFFDB4}"/>
              </a:ext>
            </a:extLst>
          </p:cNvPr>
          <p:cNvPicPr>
            <a:picLocks noChangeAspect="1"/>
          </p:cNvPicPr>
          <p:nvPr/>
        </p:nvPicPr>
        <p:blipFill rotWithShape="1">
          <a:blip r:embed="rId5"/>
          <a:srcRect b="3529"/>
          <a:stretch/>
        </p:blipFill>
        <p:spPr>
          <a:xfrm>
            <a:off x="7844867" y="3114221"/>
            <a:ext cx="3535603" cy="1637198"/>
          </a:xfrm>
          <a:prstGeom prst="rect">
            <a:avLst/>
          </a:prstGeom>
          <a:solidFill>
            <a:schemeClr val="bg1">
              <a:lumMod val="85000"/>
            </a:schemeClr>
          </a:solidFill>
        </p:spPr>
      </p:pic>
      <p:sp>
        <p:nvSpPr>
          <p:cNvPr id="11" name="Прямоугольник 10"/>
          <p:cNvSpPr/>
          <p:nvPr/>
        </p:nvSpPr>
        <p:spPr>
          <a:xfrm>
            <a:off x="8107051" y="3184525"/>
            <a:ext cx="377073" cy="27511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5434630" y="2976664"/>
            <a:ext cx="280987" cy="207861"/>
          </a:xfrm>
          <a:prstGeom prst="rect">
            <a:avLst/>
          </a:prstGeom>
          <a:noFill/>
          <a:ln w="412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p:cNvSpPr/>
          <p:nvPr/>
        </p:nvSpPr>
        <p:spPr>
          <a:xfrm>
            <a:off x="4548204" y="2976664"/>
            <a:ext cx="280987" cy="207861"/>
          </a:xfrm>
          <a:prstGeom prst="rect">
            <a:avLst/>
          </a:prstGeom>
          <a:noFill/>
          <a:ln w="412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9519386" y="3176270"/>
            <a:ext cx="377073" cy="27511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a:blip r:embed="rId6"/>
          <a:stretch>
            <a:fillRect/>
          </a:stretch>
        </p:blipFill>
        <p:spPr>
          <a:xfrm>
            <a:off x="2517929" y="4763454"/>
            <a:ext cx="8576657" cy="2094546"/>
          </a:xfrm>
          <a:prstGeom prst="rect">
            <a:avLst/>
          </a:prstGeom>
          <a:solidFill>
            <a:schemeClr val="bg1">
              <a:lumMod val="95000"/>
            </a:schemeClr>
          </a:solidFill>
        </p:spPr>
      </p:pic>
    </p:spTree>
    <p:extLst>
      <p:ext uri="{BB962C8B-B14F-4D97-AF65-F5344CB8AC3E}">
        <p14:creationId xmlns:p14="http://schemas.microsoft.com/office/powerpoint/2010/main" val="668660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1E78B6-4845-8F4E-ABCC-73D7C0D28016}"/>
              </a:ext>
            </a:extLst>
          </p:cNvPr>
          <p:cNvSpPr>
            <a:spLocks noGrp="1"/>
          </p:cNvSpPr>
          <p:nvPr>
            <p:ph type="title"/>
          </p:nvPr>
        </p:nvSpPr>
        <p:spPr>
          <a:xfrm>
            <a:off x="849444" y="142711"/>
            <a:ext cx="10515600" cy="1325563"/>
          </a:xfrm>
        </p:spPr>
        <p:txBody>
          <a:bodyPr>
            <a:normAutofit/>
          </a:bodyPr>
          <a:lstStyle/>
          <a:p>
            <a:pPr algn="ctr"/>
            <a:r>
              <a:rPr lang="ru-RU" sz="4800" b="1" dirty="0">
                <a:solidFill>
                  <a:schemeClr val="bg1">
                    <a:lumMod val="95000"/>
                  </a:schemeClr>
                </a:solidFill>
              </a:rPr>
              <a:t>Цифровое изображение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0424095-4A8F-D44A-971F-0EDAEBCD9F72}"/>
                  </a:ext>
                </a:extLst>
              </p:cNvPr>
              <p:cNvSpPr>
                <a:spLocks noGrp="1"/>
              </p:cNvSpPr>
              <p:nvPr>
                <p:ph idx="1"/>
              </p:nvPr>
            </p:nvSpPr>
            <p:spPr>
              <a:xfrm>
                <a:off x="468630" y="1345565"/>
                <a:ext cx="11418570" cy="2285909"/>
              </a:xfrm>
            </p:spPr>
            <p:txBody>
              <a:bodyPr>
                <a:normAutofit/>
              </a:bodyPr>
              <a:lstStyle/>
              <a:p>
                <a:r>
                  <a:rPr lang="ru-RU" sz="2400" dirty="0">
                    <a:solidFill>
                      <a:schemeClr val="bg1"/>
                    </a:solidFill>
                  </a:rPr>
                  <a:t>Цифровое изображение можно описать как оцифрованное</a:t>
                </a:r>
                <a:br>
                  <a:rPr lang="ru-RU" sz="2400" dirty="0">
                    <a:solidFill>
                      <a:schemeClr val="bg1"/>
                    </a:solidFill>
                  </a:rPr>
                </a:br>
                <a:r>
                  <a:rPr lang="ru-RU" sz="2400" dirty="0">
                    <a:solidFill>
                      <a:schemeClr val="bg1"/>
                    </a:solidFill>
                  </a:rPr>
                  <a:t>(</a:t>
                </a:r>
                <a:r>
                  <a:rPr lang="ru-RU" sz="2400" dirty="0" err="1">
                    <a:solidFill>
                      <a:schemeClr val="bg1"/>
                    </a:solidFill>
                  </a:rPr>
                  <a:t>дискретиазция</a:t>
                </a:r>
                <a:r>
                  <a:rPr lang="ru-RU" sz="2400" dirty="0">
                    <a:solidFill>
                      <a:schemeClr val="bg1"/>
                    </a:solidFill>
                  </a:rPr>
                  <a:t> и квантование) </a:t>
                </a:r>
                <a:br>
                  <a:rPr lang="ru-RU" sz="2400" dirty="0">
                    <a:solidFill>
                      <a:schemeClr val="bg1"/>
                    </a:solidFill>
                  </a:rPr>
                </a:br>
                <a:r>
                  <a:rPr lang="ru-RU" sz="2400" dirty="0">
                    <a:solidFill>
                      <a:schemeClr val="bg1"/>
                    </a:solidFill>
                  </a:rPr>
                  <a:t>представление непрерывных аналоговых данных в пространственной области. </a:t>
                </a:r>
              </a:p>
              <a:p>
                <a:r>
                  <a:rPr lang="ru-RU" sz="2400" dirty="0">
                    <a:solidFill>
                      <a:schemeClr val="bg1"/>
                    </a:solidFill>
                  </a:rPr>
                  <a:t>Цифровое изображение состоит из прямоугольного массива пикселей </a:t>
                </a:r>
                <a14:m>
                  <m:oMath xmlns:m="http://schemas.openxmlformats.org/officeDocument/2006/math">
                    <m:r>
                      <a:rPr lang="en-US" sz="2400" i="1">
                        <a:solidFill>
                          <a:schemeClr val="bg1"/>
                        </a:solidFill>
                        <a:latin typeface="Cambria Math" panose="02040503050406030204" pitchFamily="18" charset="0"/>
                      </a:rPr>
                      <m:t>𝐼</m:t>
                    </m:r>
                    <m:r>
                      <a:rPr lang="en-US" sz="2400" i="1">
                        <a:solidFill>
                          <a:schemeClr val="bg1"/>
                        </a:solidFill>
                        <a:latin typeface="Cambria Math" panose="02040503050406030204" pitchFamily="18" charset="0"/>
                      </a:rPr>
                      <m:t>=(</m:t>
                    </m:r>
                    <m:r>
                      <a:rPr lang="ru-RU" sz="2400" i="1">
                        <a:solidFill>
                          <a:schemeClr val="bg1"/>
                        </a:solidFill>
                        <a:latin typeface="Cambria Math" panose="02040503050406030204" pitchFamily="18" charset="0"/>
                      </a:rPr>
                      <m:t>𝑥</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𝑦</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𝑢</m:t>
                    </m:r>
                    <m:r>
                      <a:rPr lang="ru-RU" sz="2400" i="1">
                        <a:solidFill>
                          <a:schemeClr val="bg1"/>
                        </a:solidFill>
                        <a:latin typeface="Cambria Math" panose="02040503050406030204" pitchFamily="18" charset="0"/>
                      </a:rPr>
                      <m:t>)</m:t>
                    </m:r>
                  </m:oMath>
                </a14:m>
                <a:r>
                  <a:rPr lang="ru-RU" sz="2400" dirty="0">
                    <a:solidFill>
                      <a:schemeClr val="bg1"/>
                    </a:solidFill>
                  </a:rPr>
                  <a:t>. </a:t>
                </a:r>
              </a:p>
              <a:p>
                <a:endParaRPr lang="ru-RU" dirty="0"/>
              </a:p>
            </p:txBody>
          </p:sp>
        </mc:Choice>
        <mc:Fallback xmlns="">
          <p:sp>
            <p:nvSpPr>
              <p:cNvPr id="3" name="Объект 2">
                <a:extLst>
                  <a:ext uri="{FF2B5EF4-FFF2-40B4-BE49-F238E27FC236}">
                    <a16:creationId xmlns:a16="http://schemas.microsoft.com/office/drawing/2014/main" id="{50424095-4A8F-D44A-971F-0EDAEBCD9F72}"/>
                  </a:ext>
                </a:extLst>
              </p:cNvPr>
              <p:cNvSpPr>
                <a:spLocks noGrp="1" noRot="1" noChangeAspect="1" noMove="1" noResize="1" noEditPoints="1" noAdjustHandles="1" noChangeArrowheads="1" noChangeShapeType="1" noTextEdit="1"/>
              </p:cNvSpPr>
              <p:nvPr>
                <p:ph idx="1"/>
              </p:nvPr>
            </p:nvSpPr>
            <p:spPr>
              <a:xfrm>
                <a:off x="468630" y="1345565"/>
                <a:ext cx="11418570" cy="2285909"/>
              </a:xfrm>
              <a:blipFill>
                <a:blip r:embed="rId2"/>
                <a:stretch>
                  <a:fillRect l="-747" t="-3733"/>
                </a:stretch>
              </a:blipFill>
            </p:spPr>
            <p:txBody>
              <a:bodyPr/>
              <a:lstStyle/>
              <a:p>
                <a:r>
                  <a:rPr lang="ru-RU">
                    <a:noFill/>
                  </a:rPr>
                  <a:t> </a:t>
                </a:r>
              </a:p>
            </p:txBody>
          </p:sp>
        </mc:Fallback>
      </mc:AlternateContent>
      <p:pic>
        <p:nvPicPr>
          <p:cNvPr id="4" name="Picture 6">
            <a:extLst>
              <a:ext uri="{FF2B5EF4-FFF2-40B4-BE49-F238E27FC236}">
                <a16:creationId xmlns:a16="http://schemas.microsoft.com/office/drawing/2014/main" id="{C2D2C604-9A5D-A247-A709-2BABC48A6B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02" y="2807428"/>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E47120-0EF1-B441-BACF-7EAE42F4926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75017" y="2915101"/>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DD2ACCE4-2A4F-EB4F-8A50-A33DD5BFFDB4}"/>
              </a:ext>
            </a:extLst>
          </p:cNvPr>
          <p:cNvPicPr>
            <a:picLocks noChangeAspect="1"/>
          </p:cNvPicPr>
          <p:nvPr/>
        </p:nvPicPr>
        <p:blipFill rotWithShape="1">
          <a:blip r:embed="rId5"/>
          <a:srcRect b="3529"/>
          <a:stretch/>
        </p:blipFill>
        <p:spPr>
          <a:xfrm>
            <a:off x="7844867" y="3114221"/>
            <a:ext cx="3535603" cy="1637198"/>
          </a:xfrm>
          <a:prstGeom prst="rect">
            <a:avLst/>
          </a:prstGeom>
          <a:solidFill>
            <a:schemeClr val="bg1">
              <a:lumMod val="85000"/>
            </a:schemeClr>
          </a:solidFill>
        </p:spPr>
      </p:pic>
      <p:sp>
        <p:nvSpPr>
          <p:cNvPr id="11" name="Прямоугольник 10"/>
          <p:cNvSpPr/>
          <p:nvPr/>
        </p:nvSpPr>
        <p:spPr>
          <a:xfrm>
            <a:off x="8107051" y="3184525"/>
            <a:ext cx="377073" cy="27511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p:cNvSpPr/>
          <p:nvPr/>
        </p:nvSpPr>
        <p:spPr>
          <a:xfrm>
            <a:off x="4548204" y="2976664"/>
            <a:ext cx="280987" cy="207861"/>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3107773" y="2895928"/>
            <a:ext cx="1107932" cy="369332"/>
          </a:xfrm>
          <a:prstGeom prst="rect">
            <a:avLst/>
          </a:prstGeom>
          <a:noFill/>
        </p:spPr>
        <p:txBody>
          <a:bodyPr wrap="none" rtlCol="0">
            <a:spAutoFit/>
          </a:bodyPr>
          <a:lstStyle/>
          <a:p>
            <a:r>
              <a:rPr lang="ru-RU" dirty="0">
                <a:solidFill>
                  <a:schemeClr val="bg1"/>
                </a:solidFill>
              </a:rPr>
              <a:t>яркость 0</a:t>
            </a:r>
          </a:p>
        </p:txBody>
      </p:sp>
      <p:sp>
        <p:nvSpPr>
          <p:cNvPr id="16" name="Прямоугольник 15"/>
          <p:cNvSpPr/>
          <p:nvPr/>
        </p:nvSpPr>
        <p:spPr>
          <a:xfrm>
            <a:off x="4973654" y="3874714"/>
            <a:ext cx="280987" cy="207861"/>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p:nvPr/>
        </p:nvSpPr>
        <p:spPr>
          <a:xfrm>
            <a:off x="8763648" y="3957787"/>
            <a:ext cx="377073" cy="27511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TextBox 17"/>
          <p:cNvSpPr txBox="1"/>
          <p:nvPr/>
        </p:nvSpPr>
        <p:spPr>
          <a:xfrm>
            <a:off x="3107773" y="3773121"/>
            <a:ext cx="1224951" cy="369332"/>
          </a:xfrm>
          <a:prstGeom prst="rect">
            <a:avLst/>
          </a:prstGeom>
          <a:noFill/>
        </p:spPr>
        <p:txBody>
          <a:bodyPr wrap="none" rtlCol="0">
            <a:spAutoFit/>
          </a:bodyPr>
          <a:lstStyle/>
          <a:p>
            <a:r>
              <a:rPr lang="ru-RU" dirty="0">
                <a:solidFill>
                  <a:schemeClr val="bg1"/>
                </a:solidFill>
              </a:rPr>
              <a:t>яркость 16</a:t>
            </a:r>
          </a:p>
        </p:txBody>
      </p:sp>
      <p:cxnSp>
        <p:nvCxnSpPr>
          <p:cNvPr id="9" name="Прямая со стрелкой 8"/>
          <p:cNvCxnSpPr>
            <a:stCxn id="7" idx="3"/>
            <a:endCxn id="15" idx="1"/>
          </p:cNvCxnSpPr>
          <p:nvPr/>
        </p:nvCxnSpPr>
        <p:spPr>
          <a:xfrm>
            <a:off x="4215705" y="3080594"/>
            <a:ext cx="332499"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18" idx="3"/>
          </p:cNvCxnSpPr>
          <p:nvPr/>
        </p:nvCxnSpPr>
        <p:spPr>
          <a:xfrm>
            <a:off x="4332724" y="3957787"/>
            <a:ext cx="577378" cy="2357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9" name="Рисунок 18"/>
          <p:cNvPicPr>
            <a:picLocks noChangeAspect="1"/>
          </p:cNvPicPr>
          <p:nvPr/>
        </p:nvPicPr>
        <p:blipFill>
          <a:blip r:embed="rId6"/>
          <a:stretch>
            <a:fillRect/>
          </a:stretch>
        </p:blipFill>
        <p:spPr>
          <a:xfrm>
            <a:off x="2517929" y="4763454"/>
            <a:ext cx="8576657" cy="2094546"/>
          </a:xfrm>
          <a:prstGeom prst="rect">
            <a:avLst/>
          </a:prstGeom>
          <a:solidFill>
            <a:schemeClr val="bg1">
              <a:lumMod val="95000"/>
            </a:schemeClr>
          </a:solidFill>
        </p:spPr>
      </p:pic>
    </p:spTree>
    <p:extLst>
      <p:ext uri="{BB962C8B-B14F-4D97-AF65-F5344CB8AC3E}">
        <p14:creationId xmlns:p14="http://schemas.microsoft.com/office/powerpoint/2010/main" val="319094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1E78B6-4845-8F4E-ABCC-73D7C0D28016}"/>
              </a:ext>
            </a:extLst>
          </p:cNvPr>
          <p:cNvSpPr>
            <a:spLocks noGrp="1"/>
          </p:cNvSpPr>
          <p:nvPr>
            <p:ph type="title"/>
          </p:nvPr>
        </p:nvSpPr>
        <p:spPr>
          <a:xfrm>
            <a:off x="849444" y="142711"/>
            <a:ext cx="10515600" cy="1325563"/>
          </a:xfrm>
        </p:spPr>
        <p:txBody>
          <a:bodyPr>
            <a:normAutofit/>
          </a:bodyPr>
          <a:lstStyle/>
          <a:p>
            <a:pPr algn="ctr"/>
            <a:r>
              <a:rPr lang="ru-RU" sz="4800" b="1" dirty="0">
                <a:solidFill>
                  <a:schemeClr val="bg1">
                    <a:lumMod val="95000"/>
                  </a:schemeClr>
                </a:solidFill>
              </a:rPr>
              <a:t>Цифровое изображение</a:t>
            </a:r>
          </a:p>
        </p:txBody>
      </p:sp>
      <p:sp>
        <p:nvSpPr>
          <p:cNvPr id="3" name="Объект 2">
            <a:extLst>
              <a:ext uri="{FF2B5EF4-FFF2-40B4-BE49-F238E27FC236}">
                <a16:creationId xmlns:a16="http://schemas.microsoft.com/office/drawing/2014/main" id="{50424095-4A8F-D44A-971F-0EDAEBCD9F72}"/>
              </a:ext>
            </a:extLst>
          </p:cNvPr>
          <p:cNvSpPr>
            <a:spLocks noGrp="1"/>
          </p:cNvSpPr>
          <p:nvPr>
            <p:ph idx="1"/>
          </p:nvPr>
        </p:nvSpPr>
        <p:spPr>
          <a:xfrm>
            <a:off x="468630" y="1345565"/>
            <a:ext cx="11418570" cy="2285909"/>
          </a:xfrm>
        </p:spPr>
        <p:txBody>
          <a:bodyPr>
            <a:normAutofit/>
          </a:bodyPr>
          <a:lstStyle/>
          <a:p>
            <a:r>
              <a:rPr lang="ru-RU" sz="2400" dirty="0">
                <a:solidFill>
                  <a:schemeClr val="bg1"/>
                </a:solidFill>
              </a:rPr>
              <a:t>Монохромное изображение: </a:t>
            </a:r>
            <a:br>
              <a:rPr lang="ru-RU" sz="2400" dirty="0">
                <a:solidFill>
                  <a:schemeClr val="bg1"/>
                </a:solidFill>
              </a:rPr>
            </a:br>
            <a:r>
              <a:rPr lang="ru-RU" sz="2400" dirty="0">
                <a:solidFill>
                  <a:schemeClr val="bg1"/>
                </a:solidFill>
              </a:rPr>
              <a:t>1 матрица, яркость интерпретируется в цветах серого </a:t>
            </a:r>
            <a:endParaRPr lang="ru-RU" dirty="0"/>
          </a:p>
        </p:txBody>
      </p:sp>
      <p:sp>
        <p:nvSpPr>
          <p:cNvPr id="20" name="Объект 2">
            <a:extLst>
              <a:ext uri="{FF2B5EF4-FFF2-40B4-BE49-F238E27FC236}">
                <a16:creationId xmlns:a16="http://schemas.microsoft.com/office/drawing/2014/main" id="{50424095-4A8F-D44A-971F-0EDAEBCD9F72}"/>
              </a:ext>
            </a:extLst>
          </p:cNvPr>
          <p:cNvSpPr txBox="1">
            <a:spLocks/>
          </p:cNvSpPr>
          <p:nvPr/>
        </p:nvSpPr>
        <p:spPr>
          <a:xfrm>
            <a:off x="663312" y="3314065"/>
            <a:ext cx="11418570" cy="2285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2400" dirty="0">
                <a:solidFill>
                  <a:schemeClr val="bg1"/>
                </a:solidFill>
              </a:rPr>
              <a:t>Цветное изображение: </a:t>
            </a:r>
            <a:br>
              <a:rPr lang="ru-RU" dirty="0"/>
            </a:br>
            <a:r>
              <a:rPr lang="ru-RU" dirty="0">
                <a:solidFill>
                  <a:schemeClr val="bg1"/>
                </a:solidFill>
              </a:rPr>
              <a:t>Каждый канал интерпретируется по своему.</a:t>
            </a:r>
            <a:endParaRPr lang="ru-RU" sz="2400" dirty="0">
              <a:solidFill>
                <a:schemeClr val="bg1"/>
              </a:solidFill>
            </a:endParaRPr>
          </a:p>
        </p:txBody>
      </p:sp>
      <p:pic>
        <p:nvPicPr>
          <p:cNvPr id="7" name="Рисунок 6"/>
          <p:cNvPicPr>
            <a:picLocks noChangeAspect="1"/>
          </p:cNvPicPr>
          <p:nvPr/>
        </p:nvPicPr>
        <p:blipFill>
          <a:blip r:embed="rId2"/>
          <a:stretch>
            <a:fillRect/>
          </a:stretch>
        </p:blipFill>
        <p:spPr>
          <a:xfrm>
            <a:off x="1246402" y="4234063"/>
            <a:ext cx="9594831" cy="2343199"/>
          </a:xfrm>
          <a:prstGeom prst="rect">
            <a:avLst/>
          </a:prstGeom>
          <a:solidFill>
            <a:schemeClr val="bg1">
              <a:lumMod val="95000"/>
            </a:schemeClr>
          </a:solidFill>
        </p:spPr>
      </p:pic>
      <p:pic>
        <p:nvPicPr>
          <p:cNvPr id="4" name="Рисунок 3"/>
          <p:cNvPicPr>
            <a:picLocks noChangeAspect="1"/>
          </p:cNvPicPr>
          <p:nvPr/>
        </p:nvPicPr>
        <p:blipFill>
          <a:blip r:embed="rId3"/>
          <a:stretch>
            <a:fillRect/>
          </a:stretch>
        </p:blipFill>
        <p:spPr>
          <a:xfrm>
            <a:off x="8025204" y="1383304"/>
            <a:ext cx="3534522" cy="2495815"/>
          </a:xfrm>
          <a:prstGeom prst="rect">
            <a:avLst/>
          </a:prstGeom>
          <a:solidFill>
            <a:schemeClr val="bg1">
              <a:lumMod val="95000"/>
            </a:schemeClr>
          </a:solidFill>
        </p:spPr>
      </p:pic>
    </p:spTree>
    <p:extLst>
      <p:ext uri="{BB962C8B-B14F-4D97-AF65-F5344CB8AC3E}">
        <p14:creationId xmlns:p14="http://schemas.microsoft.com/office/powerpoint/2010/main" val="145029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0497" y="175428"/>
            <a:ext cx="11571005" cy="1325563"/>
          </a:xfrm>
        </p:spPr>
        <p:txBody>
          <a:bodyPr/>
          <a:lstStyle/>
          <a:p>
            <a:pPr algn="ctr"/>
            <a:r>
              <a:rPr lang="ru-RU" sz="4800" b="1" dirty="0">
                <a:solidFill>
                  <a:schemeClr val="bg1">
                    <a:lumMod val="95000"/>
                  </a:schemeClr>
                </a:solidFill>
              </a:rPr>
              <a:t>Квантование цифрового изображения</a:t>
            </a:r>
            <a:r>
              <a:rPr lang="ru-RU" b="1" dirty="0">
                <a:solidFill>
                  <a:schemeClr val="bg1"/>
                </a:solidFill>
              </a:rPr>
              <a:t> </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92538" y="1154431"/>
                <a:ext cx="11220627" cy="3112769"/>
              </a:xfrm>
            </p:spPr>
            <p:txBody>
              <a:bodyPr>
                <a:noAutofit/>
              </a:bodyPr>
              <a:lstStyle/>
              <a:p>
                <a:pPr algn="just">
                  <a:lnSpc>
                    <a:spcPct val="110000"/>
                  </a:lnSpc>
                  <a:spcBef>
                    <a:spcPts val="0"/>
                  </a:spcBef>
                </a:pPr>
                <a:r>
                  <a:rPr lang="ru-RU" sz="2200" dirty="0">
                    <a:solidFill>
                      <a:schemeClr val="bg1"/>
                    </a:solidFill>
                  </a:rPr>
                  <a:t>Яркость цифрового изображения измеряется в битах</a:t>
                </a:r>
              </a:p>
              <a:p>
                <a:pPr algn="just">
                  <a:lnSpc>
                    <a:spcPct val="110000"/>
                  </a:lnSpc>
                  <a:spcBef>
                    <a:spcPts val="0"/>
                  </a:spcBef>
                </a:pPr>
                <a:r>
                  <a:rPr lang="ru-RU" sz="2200" dirty="0">
                    <a:solidFill>
                      <a:schemeClr val="bg1"/>
                    </a:solidFill>
                  </a:rPr>
                  <a:t>Каждый </a:t>
                </a:r>
                <a:r>
                  <a:rPr lang="ru-RU" sz="2200" dirty="0" err="1">
                    <a:solidFill>
                      <a:schemeClr val="bg1"/>
                    </a:solidFill>
                  </a:rPr>
                  <a:t>пискель</a:t>
                </a:r>
                <a:r>
                  <a:rPr lang="ru-RU" sz="2200" dirty="0">
                    <a:solidFill>
                      <a:schemeClr val="bg1"/>
                    </a:solidFill>
                  </a:rPr>
                  <a:t> - комбинация местоположения </a:t>
                </a:r>
                <a14:m>
                  <m:oMath xmlns:m="http://schemas.openxmlformats.org/officeDocument/2006/math">
                    <m:r>
                      <a:rPr lang="ru-RU" sz="2200" i="1" dirty="0" smtClean="0">
                        <a:solidFill>
                          <a:schemeClr val="bg1"/>
                        </a:solidFill>
                        <a:latin typeface="Cambria Math" panose="02040503050406030204" pitchFamily="18" charset="0"/>
                      </a:rPr>
                      <m:t>(</m:t>
                    </m:r>
                    <m:r>
                      <a:rPr lang="ru-RU" sz="2200" i="1" dirty="0" smtClean="0">
                        <a:solidFill>
                          <a:schemeClr val="bg1"/>
                        </a:solidFill>
                        <a:latin typeface="Cambria Math" panose="02040503050406030204" pitchFamily="18" charset="0"/>
                      </a:rPr>
                      <m:t>𝑥</m:t>
                    </m:r>
                    <m:r>
                      <a:rPr lang="ru-RU" sz="2200" i="1" dirty="0" smtClean="0">
                        <a:solidFill>
                          <a:schemeClr val="bg1"/>
                        </a:solidFill>
                        <a:latin typeface="Cambria Math" panose="02040503050406030204" pitchFamily="18" charset="0"/>
                      </a:rPr>
                      <m:t>, </m:t>
                    </m:r>
                    <m:r>
                      <a:rPr lang="ru-RU" sz="2200" i="1" dirty="0" smtClean="0">
                        <a:solidFill>
                          <a:schemeClr val="bg1"/>
                        </a:solidFill>
                        <a:latin typeface="Cambria Math" panose="02040503050406030204" pitchFamily="18" charset="0"/>
                      </a:rPr>
                      <m:t>𝑦</m:t>
                    </m:r>
                    <m:r>
                      <a:rPr lang="ru-RU" sz="2200" i="1" dirty="0" smtClean="0">
                        <a:solidFill>
                          <a:schemeClr val="bg1"/>
                        </a:solidFill>
                        <a:latin typeface="Cambria Math" panose="02040503050406030204" pitchFamily="18" charset="0"/>
                      </a:rPr>
                      <m:t>) </m:t>
                    </m:r>
                  </m:oMath>
                </a14:m>
                <a:r>
                  <a:rPr lang="ru-RU" sz="2200" dirty="0">
                    <a:solidFill>
                      <a:schemeClr val="bg1"/>
                    </a:solidFill>
                  </a:rPr>
                  <a:t>и значения интенсивности </a:t>
                </a:r>
                <a14:m>
                  <m:oMath xmlns:m="http://schemas.openxmlformats.org/officeDocument/2006/math">
                    <m:r>
                      <a:rPr lang="ru-RU" sz="2200" i="1" dirty="0" smtClean="0">
                        <a:solidFill>
                          <a:schemeClr val="bg1"/>
                        </a:solidFill>
                        <a:latin typeface="Cambria Math" panose="02040503050406030204" pitchFamily="18" charset="0"/>
                      </a:rPr>
                      <m:t>𝑢</m:t>
                    </m:r>
                  </m:oMath>
                </a14:m>
                <a:r>
                  <a:rPr lang="ru-RU" sz="2200" dirty="0">
                    <a:solidFill>
                      <a:schemeClr val="bg1"/>
                    </a:solidFill>
                  </a:rPr>
                  <a:t>.</a:t>
                </a:r>
              </a:p>
              <a:p>
                <a:pPr algn="just">
                  <a:lnSpc>
                    <a:spcPct val="110000"/>
                  </a:lnSpc>
                  <a:spcBef>
                    <a:spcPts val="0"/>
                  </a:spcBef>
                </a:pPr>
                <a:r>
                  <a:rPr lang="ru-RU" sz="2200" dirty="0">
                    <a:solidFill>
                      <a:schemeClr val="bg1"/>
                    </a:solidFill>
                  </a:rPr>
                  <a:t>Если изображение цветное, то имеется</a:t>
                </a:r>
                <a:r>
                  <a:rPr lang="en-US" sz="2200" dirty="0">
                    <a:solidFill>
                      <a:schemeClr val="bg1"/>
                    </a:solidFill>
                  </a:rPr>
                  <a:t>, </a:t>
                </a:r>
                <a:r>
                  <a:rPr lang="ru-RU" sz="2200" dirty="0">
                    <a:solidFill>
                      <a:schemeClr val="bg1"/>
                    </a:solidFill>
                  </a:rPr>
                  <a:t>несколько каналов</a:t>
                </a:r>
              </a:p>
              <a:p>
                <a:pPr lvl="1" algn="just">
                  <a:lnSpc>
                    <a:spcPct val="110000"/>
                  </a:lnSpc>
                  <a:spcBef>
                    <a:spcPts val="0"/>
                  </a:spcBef>
                </a:pPr>
                <a:r>
                  <a:rPr lang="ru-RU" sz="2200" dirty="0">
                    <a:solidFill>
                      <a:schemeClr val="bg1"/>
                    </a:solidFill>
                  </a:rPr>
                  <a:t>Каждый канал имеет свои значения яркости </a:t>
                </a:r>
                <a14:m>
                  <m:oMath xmlns:m="http://schemas.openxmlformats.org/officeDocument/2006/math">
                    <m:r>
                      <m:rPr>
                        <m:sty m:val="p"/>
                      </m:rPr>
                      <a:rPr lang="en-US" sz="2200" dirty="0">
                        <a:solidFill>
                          <a:schemeClr val="bg1"/>
                        </a:solidFill>
                        <a:latin typeface="Cambria Math" panose="02040503050406030204" pitchFamily="18" charset="0"/>
                      </a:rPr>
                      <m:t>u</m:t>
                    </m:r>
                  </m:oMath>
                </a14:m>
                <a:r>
                  <a:rPr lang="en-US" sz="2200" dirty="0">
                    <a:solidFill>
                      <a:schemeClr val="bg1"/>
                    </a:solidFill>
                  </a:rPr>
                  <a:t>.</a:t>
                </a:r>
                <a:endParaRPr lang="ru-RU" sz="2200" dirty="0">
                  <a:solidFill>
                    <a:schemeClr val="bg1"/>
                  </a:solidFill>
                </a:endParaRPr>
              </a:p>
              <a:p>
                <a:pPr lvl="1" algn="just">
                  <a:lnSpc>
                    <a:spcPct val="110000"/>
                  </a:lnSpc>
                  <a:spcBef>
                    <a:spcPts val="0"/>
                  </a:spcBef>
                </a:pPr>
                <a:r>
                  <a:rPr lang="ru-RU" sz="2200" dirty="0">
                    <a:solidFill>
                      <a:schemeClr val="bg1"/>
                    </a:solidFill>
                  </a:rPr>
                  <a:t>Как правило </a:t>
                </a:r>
                <a14:m>
                  <m:oMath xmlns:m="http://schemas.openxmlformats.org/officeDocument/2006/math">
                    <m:r>
                      <a:rPr lang="en-US" sz="2200" i="1" dirty="0" smtClean="0">
                        <a:solidFill>
                          <a:schemeClr val="bg1"/>
                        </a:solidFill>
                        <a:latin typeface="Cambria Math" panose="02040503050406030204" pitchFamily="18" charset="0"/>
                      </a:rPr>
                      <m:t>𝑢</m:t>
                    </m:r>
                    <m:r>
                      <a:rPr lang="en-US" sz="2200" b="0" i="1" smtClean="0">
                        <a:solidFill>
                          <a:schemeClr val="bg1"/>
                        </a:solidFill>
                        <a:latin typeface="Cambria Math" panose="02040503050406030204" pitchFamily="18" charset="0"/>
                      </a:rPr>
                      <m:t>∈</m:t>
                    </m:r>
                    <m:d>
                      <m:dPr>
                        <m:begChr m:val="["/>
                        <m:endChr m:val="]"/>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0,255</m:t>
                        </m:r>
                      </m:e>
                    </m:d>
                  </m:oMath>
                </a14:m>
                <a:r>
                  <a:rPr lang="ru-RU" sz="2200" b="0" dirty="0">
                    <a:solidFill>
                      <a:schemeClr val="bg1"/>
                    </a:solidFill>
                  </a:rPr>
                  <a:t> (8 бит</a:t>
                </a:r>
                <a:r>
                  <a:rPr lang="en-US" sz="2200" b="0" dirty="0">
                    <a:solidFill>
                      <a:schemeClr val="bg1"/>
                    </a:solidFill>
                  </a:rPr>
                  <a:t> </a:t>
                </a:r>
                <a:r>
                  <a:rPr lang="ru-RU" sz="2200" b="0" dirty="0">
                    <a:solidFill>
                      <a:schemeClr val="bg1"/>
                    </a:solidFill>
                  </a:rPr>
                  <a:t>квантования)</a:t>
                </a:r>
                <a:r>
                  <a:rPr lang="en-US" sz="2200" b="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92538" y="1154431"/>
                <a:ext cx="11220627" cy="3112769"/>
              </a:xfrm>
              <a:blipFill>
                <a:blip r:embed="rId2"/>
                <a:stretch>
                  <a:fillRect l="-598" t="-783"/>
                </a:stretch>
              </a:blipFill>
            </p:spPr>
            <p:txBody>
              <a:bodyPr/>
              <a:lstStyle/>
              <a:p>
                <a:r>
                  <a:rPr lang="ru-RU">
                    <a:noFill/>
                  </a:rPr>
                  <a:t> </a:t>
                </a:r>
              </a:p>
            </p:txBody>
          </p:sp>
        </mc:Fallback>
      </mc:AlternateContent>
      <p:pic>
        <p:nvPicPr>
          <p:cNvPr id="5" name="Рисунок 4"/>
          <p:cNvPicPr>
            <a:picLocks noChangeAspect="1"/>
          </p:cNvPicPr>
          <p:nvPr/>
        </p:nvPicPr>
        <p:blipFill>
          <a:blip r:embed="rId3"/>
          <a:stretch>
            <a:fillRect/>
          </a:stretch>
        </p:blipFill>
        <p:spPr>
          <a:xfrm>
            <a:off x="142192" y="3686226"/>
            <a:ext cx="11721318" cy="2104973"/>
          </a:xfrm>
          <a:prstGeom prst="rect">
            <a:avLst/>
          </a:prstGeom>
          <a:solidFill>
            <a:schemeClr val="bg1">
              <a:lumMod val="95000"/>
            </a:schemeClr>
          </a:solidFill>
        </p:spPr>
      </p:pic>
    </p:spTree>
    <p:extLst>
      <p:ext uri="{BB962C8B-B14F-4D97-AF65-F5344CB8AC3E}">
        <p14:creationId xmlns:p14="http://schemas.microsoft.com/office/powerpoint/2010/main" val="4174069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0497" y="175428"/>
            <a:ext cx="11571005" cy="1325563"/>
          </a:xfrm>
        </p:spPr>
        <p:txBody>
          <a:bodyPr/>
          <a:lstStyle/>
          <a:p>
            <a:pPr algn="ctr"/>
            <a:r>
              <a:rPr lang="ru-RU" sz="4800" b="1" dirty="0">
                <a:solidFill>
                  <a:schemeClr val="bg1">
                    <a:lumMod val="95000"/>
                  </a:schemeClr>
                </a:solidFill>
              </a:rPr>
              <a:t>Разрешение цифрового изображения</a:t>
            </a:r>
            <a:r>
              <a:rPr lang="ru-RU" b="1" dirty="0">
                <a:solidFill>
                  <a:schemeClr val="bg1"/>
                </a:solidFill>
              </a:rPr>
              <a:t> </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10497" y="1298589"/>
                <a:ext cx="11220627" cy="3112769"/>
              </a:xfrm>
            </p:spPr>
            <p:txBody>
              <a:bodyPr>
                <a:noAutofit/>
              </a:bodyPr>
              <a:lstStyle/>
              <a:p>
                <a:pPr algn="just">
                  <a:lnSpc>
                    <a:spcPct val="110000"/>
                  </a:lnSpc>
                  <a:spcBef>
                    <a:spcPts val="0"/>
                  </a:spcBef>
                </a:pPr>
                <a:r>
                  <a:rPr lang="ru-RU" sz="2200" dirty="0">
                    <a:solidFill>
                      <a:schemeClr val="bg1"/>
                    </a:solidFill>
                  </a:rPr>
                  <a:t>Каждый </a:t>
                </a:r>
                <a:r>
                  <a:rPr lang="ru-RU" sz="2200" dirty="0" err="1">
                    <a:solidFill>
                      <a:schemeClr val="bg1"/>
                    </a:solidFill>
                  </a:rPr>
                  <a:t>пискель</a:t>
                </a:r>
                <a:r>
                  <a:rPr lang="ru-RU" sz="2200" dirty="0">
                    <a:solidFill>
                      <a:schemeClr val="bg1"/>
                    </a:solidFill>
                  </a:rPr>
                  <a:t> - комбинация местоположения </a:t>
                </a:r>
                <a14:m>
                  <m:oMath xmlns:m="http://schemas.openxmlformats.org/officeDocument/2006/math">
                    <m:r>
                      <a:rPr lang="ru-RU" sz="2200" i="1" dirty="0" smtClean="0">
                        <a:solidFill>
                          <a:schemeClr val="bg1"/>
                        </a:solidFill>
                        <a:latin typeface="Cambria Math" panose="02040503050406030204" pitchFamily="18" charset="0"/>
                      </a:rPr>
                      <m:t>(</m:t>
                    </m:r>
                    <m:r>
                      <a:rPr lang="ru-RU" sz="2200" i="1" dirty="0" smtClean="0">
                        <a:solidFill>
                          <a:schemeClr val="bg1"/>
                        </a:solidFill>
                        <a:latin typeface="Cambria Math" panose="02040503050406030204" pitchFamily="18" charset="0"/>
                      </a:rPr>
                      <m:t>𝑥</m:t>
                    </m:r>
                    <m:r>
                      <a:rPr lang="ru-RU" sz="2200" i="1" dirty="0" smtClean="0">
                        <a:solidFill>
                          <a:schemeClr val="bg1"/>
                        </a:solidFill>
                        <a:latin typeface="Cambria Math" panose="02040503050406030204" pitchFamily="18" charset="0"/>
                      </a:rPr>
                      <m:t>, </m:t>
                    </m:r>
                    <m:r>
                      <a:rPr lang="ru-RU" sz="2200" i="1" dirty="0" smtClean="0">
                        <a:solidFill>
                          <a:schemeClr val="bg1"/>
                        </a:solidFill>
                        <a:latin typeface="Cambria Math" panose="02040503050406030204" pitchFamily="18" charset="0"/>
                      </a:rPr>
                      <m:t>𝑦</m:t>
                    </m:r>
                    <m:r>
                      <a:rPr lang="ru-RU" sz="2200" i="1" dirty="0" smtClean="0">
                        <a:solidFill>
                          <a:schemeClr val="bg1"/>
                        </a:solidFill>
                        <a:latin typeface="Cambria Math" panose="02040503050406030204" pitchFamily="18" charset="0"/>
                      </a:rPr>
                      <m:t>) </m:t>
                    </m:r>
                  </m:oMath>
                </a14:m>
                <a:r>
                  <a:rPr lang="ru-RU" sz="2200" dirty="0">
                    <a:solidFill>
                      <a:schemeClr val="bg1"/>
                    </a:solidFill>
                  </a:rPr>
                  <a:t>и значения интенсивности </a:t>
                </a:r>
                <a14:m>
                  <m:oMath xmlns:m="http://schemas.openxmlformats.org/officeDocument/2006/math">
                    <m:r>
                      <a:rPr lang="ru-RU" sz="2200" i="1" dirty="0" smtClean="0">
                        <a:solidFill>
                          <a:schemeClr val="bg1"/>
                        </a:solidFill>
                        <a:latin typeface="Cambria Math" panose="02040503050406030204" pitchFamily="18" charset="0"/>
                      </a:rPr>
                      <m:t>𝑢</m:t>
                    </m:r>
                  </m:oMath>
                </a14:m>
                <a:r>
                  <a:rPr lang="ru-RU" sz="2200" dirty="0">
                    <a:solidFill>
                      <a:schemeClr val="bg1"/>
                    </a:solidFill>
                  </a:rPr>
                  <a:t>.</a:t>
                </a:r>
              </a:p>
              <a:p>
                <a:pPr lvl="1" algn="just">
                  <a:lnSpc>
                    <a:spcPct val="110000"/>
                  </a:lnSpc>
                  <a:spcBef>
                    <a:spcPts val="0"/>
                  </a:spcBef>
                </a:pPr>
                <a:r>
                  <a:rPr lang="ru-RU" sz="2200" b="0" dirty="0">
                    <a:solidFill>
                      <a:schemeClr val="bg1"/>
                    </a:solidFill>
                  </a:rPr>
                  <a:t>Точки </a:t>
                </a:r>
                <a14:m>
                  <m:oMath xmlns:m="http://schemas.openxmlformats.org/officeDocument/2006/math">
                    <m:r>
                      <a:rPr lang="ru-RU" sz="2200" b="0" i="1" dirty="0" smtClean="0">
                        <a:solidFill>
                          <a:schemeClr val="bg1"/>
                        </a:solidFill>
                        <a:latin typeface="Cambria Math" panose="02040503050406030204" pitchFamily="18" charset="0"/>
                      </a:rPr>
                      <m:t>(</m:t>
                    </m:r>
                    <m:r>
                      <a:rPr lang="ru-RU" sz="2200" b="0" i="1" dirty="0" smtClean="0">
                        <a:solidFill>
                          <a:schemeClr val="bg1"/>
                        </a:solidFill>
                        <a:latin typeface="Cambria Math" panose="02040503050406030204" pitchFamily="18" charset="0"/>
                      </a:rPr>
                      <m:t>𝑥</m:t>
                    </m:r>
                    <m:r>
                      <a:rPr lang="ru-RU" sz="2200" b="0" i="1" dirty="0" smtClean="0">
                        <a:solidFill>
                          <a:schemeClr val="bg1"/>
                        </a:solidFill>
                        <a:latin typeface="Cambria Math" panose="02040503050406030204" pitchFamily="18" charset="0"/>
                      </a:rPr>
                      <m:t>, </m:t>
                    </m:r>
                    <m:r>
                      <a:rPr lang="ru-RU" sz="2200" b="0" i="1" dirty="0" smtClean="0">
                        <a:solidFill>
                          <a:schemeClr val="bg1"/>
                        </a:solidFill>
                        <a:latin typeface="Cambria Math" panose="02040503050406030204" pitchFamily="18" charset="0"/>
                      </a:rPr>
                      <m:t>𝑦</m:t>
                    </m:r>
                    <m:r>
                      <a:rPr lang="ru-RU" sz="2200" b="0" i="1" dirty="0" smtClean="0">
                        <a:solidFill>
                          <a:schemeClr val="bg1"/>
                        </a:solidFill>
                        <a:latin typeface="Cambria Math" panose="02040503050406030204" pitchFamily="18" charset="0"/>
                      </a:rPr>
                      <m:t>)  </m:t>
                    </m:r>
                  </m:oMath>
                </a14:m>
                <a:r>
                  <a:rPr lang="ru-RU" sz="2200" b="0" dirty="0">
                    <a:solidFill>
                      <a:schemeClr val="bg1"/>
                    </a:solidFill>
                  </a:rPr>
                  <a:t>образуют регулярную сетку (</a:t>
                </a:r>
                <a14:m>
                  <m:oMath xmlns:m="http://schemas.openxmlformats.org/officeDocument/2006/math">
                    <m:r>
                      <m:rPr>
                        <m:sty m:val="p"/>
                      </m:rPr>
                      <a:rPr lang="en-US" sz="2200" b="0" i="0" smtClean="0">
                        <a:solidFill>
                          <a:schemeClr val="bg1"/>
                        </a:solidFill>
                        <a:latin typeface="Cambria Math" panose="02040503050406030204" pitchFamily="18" charset="0"/>
                      </a:rPr>
                      <m:t>Δ</m:t>
                    </m:r>
                    <m:r>
                      <a:rPr lang="en-US" sz="2200" b="0" i="1" smtClean="0">
                        <a:solidFill>
                          <a:schemeClr val="bg1"/>
                        </a:solidFill>
                        <a:latin typeface="Cambria Math" panose="02040503050406030204" pitchFamily="18" charset="0"/>
                      </a:rPr>
                      <m:t>𝑥</m:t>
                    </m:r>
                    <m:r>
                      <a:rPr lang="en-US" sz="2200" b="0" i="1" smtClean="0">
                        <a:solidFill>
                          <a:schemeClr val="bg1"/>
                        </a:solidFill>
                        <a:latin typeface="Cambria Math" panose="02040503050406030204" pitchFamily="18" charset="0"/>
                      </a:rPr>
                      <m:t>=</m:t>
                    </m:r>
                    <m:r>
                      <m:rPr>
                        <m:sty m:val="p"/>
                      </m:rPr>
                      <a:rPr lang="en-US" sz="2200" b="0" i="0" smtClean="0">
                        <a:solidFill>
                          <a:schemeClr val="bg1"/>
                        </a:solidFill>
                        <a:latin typeface="Cambria Math" panose="02040503050406030204" pitchFamily="18" charset="0"/>
                      </a:rPr>
                      <m:t>Δ</m:t>
                    </m:r>
                    <m:r>
                      <a:rPr lang="en-US" sz="2200" b="0" i="1" smtClean="0">
                        <a:solidFill>
                          <a:schemeClr val="bg1"/>
                        </a:solidFill>
                        <a:latin typeface="Cambria Math" panose="02040503050406030204" pitchFamily="18" charset="0"/>
                      </a:rPr>
                      <m:t>𝑦</m:t>
                    </m:r>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𝑐𝑜𝑛𝑠𝑡</m:t>
                    </m:r>
                  </m:oMath>
                </a14:m>
                <a:r>
                  <a:rPr lang="ru-RU" sz="2200" b="0" dirty="0">
                    <a:solidFill>
                      <a:schemeClr val="bg1"/>
                    </a:solidFill>
                  </a:rPr>
                  <a:t>).</a:t>
                </a:r>
                <a:endParaRPr lang="en-US" sz="2200" b="0" dirty="0">
                  <a:solidFill>
                    <a:schemeClr val="bg1"/>
                  </a:solidFill>
                </a:endParaRPr>
              </a:p>
              <a:p>
                <a:pPr lvl="2" algn="just">
                  <a:lnSpc>
                    <a:spcPct val="110000"/>
                  </a:lnSpc>
                  <a:spcBef>
                    <a:spcPts val="0"/>
                  </a:spcBef>
                </a:pPr>
                <a:r>
                  <a:rPr lang="ru-RU" sz="2200" dirty="0">
                    <a:solidFill>
                      <a:schemeClr val="bg1"/>
                    </a:solidFill>
                  </a:rPr>
                  <a:t>Каждой точке соответствует т.н. пиксель.</a:t>
                </a:r>
              </a:p>
              <a:p>
                <a:pPr lvl="2" algn="just">
                  <a:lnSpc>
                    <a:spcPct val="110000"/>
                  </a:lnSpc>
                  <a:spcBef>
                    <a:spcPts val="0"/>
                  </a:spcBef>
                </a:pPr>
                <a:r>
                  <a:rPr lang="ru-RU" sz="2200" dirty="0">
                    <a:solidFill>
                      <a:schemeClr val="bg1"/>
                    </a:solidFill>
                  </a:rPr>
                  <a:t>Число  пикселей  = разрешение изображения.</a:t>
                </a:r>
                <a:endParaRPr lang="en-US" sz="2200" b="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10497" y="1298589"/>
                <a:ext cx="11220627" cy="3112769"/>
              </a:xfrm>
              <a:blipFill>
                <a:blip r:embed="rId2"/>
                <a:stretch>
                  <a:fillRect l="-652" t="-978"/>
                </a:stretch>
              </a:blipFill>
            </p:spPr>
            <p:txBody>
              <a:bodyPr/>
              <a:lstStyle/>
              <a:p>
                <a:r>
                  <a:rPr lang="ru-RU">
                    <a:noFill/>
                  </a:rPr>
                  <a:t> </a:t>
                </a:r>
              </a:p>
            </p:txBody>
          </p:sp>
        </mc:Fallback>
      </mc:AlternateContent>
      <p:grpSp>
        <p:nvGrpSpPr>
          <p:cNvPr id="12" name="Группа 11"/>
          <p:cNvGrpSpPr/>
          <p:nvPr/>
        </p:nvGrpSpPr>
        <p:grpSpPr>
          <a:xfrm>
            <a:off x="1402566" y="1991193"/>
            <a:ext cx="10344768" cy="4727815"/>
            <a:chOff x="1402566" y="1991193"/>
            <a:chExt cx="10344768" cy="4727815"/>
          </a:xfrm>
        </p:grpSpPr>
        <p:sp>
          <p:nvSpPr>
            <p:cNvPr id="11" name="Прямоугольник 10">
              <a:extLst>
                <a:ext uri="{FF2B5EF4-FFF2-40B4-BE49-F238E27FC236}">
                  <a16:creationId xmlns:a16="http://schemas.microsoft.com/office/drawing/2014/main" id="{2D5D0129-7074-77C2-F226-49FE5417CC63}"/>
                </a:ext>
              </a:extLst>
            </p:cNvPr>
            <p:cNvSpPr/>
            <p:nvPr/>
          </p:nvSpPr>
          <p:spPr>
            <a:xfrm>
              <a:off x="8416274" y="1991193"/>
              <a:ext cx="3331060" cy="47278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p:cNvPicPr>
              <a:picLocks noChangeAspect="1"/>
            </p:cNvPicPr>
            <p:nvPr/>
          </p:nvPicPr>
          <p:blipFill>
            <a:blip r:embed="rId3"/>
            <a:stretch>
              <a:fillRect/>
            </a:stretch>
          </p:blipFill>
          <p:spPr>
            <a:xfrm>
              <a:off x="1402566" y="4189699"/>
              <a:ext cx="10303747" cy="2516326"/>
            </a:xfrm>
            <a:prstGeom prst="rect">
              <a:avLst/>
            </a:prstGeom>
            <a:solidFill>
              <a:schemeClr val="bg1">
                <a:lumMod val="95000"/>
              </a:schemeClr>
            </a:solidFill>
          </p:spPr>
        </p:pic>
        <p:sp>
          <p:nvSpPr>
            <p:cNvPr id="4" name="TextBox 3"/>
            <p:cNvSpPr txBox="1"/>
            <p:nvPr/>
          </p:nvSpPr>
          <p:spPr>
            <a:xfrm>
              <a:off x="2998928" y="3916344"/>
              <a:ext cx="5024517" cy="369332"/>
            </a:xfrm>
            <a:prstGeom prst="rect">
              <a:avLst/>
            </a:prstGeom>
            <a:noFill/>
          </p:spPr>
          <p:txBody>
            <a:bodyPr wrap="none" rtlCol="0">
              <a:spAutoFit/>
            </a:bodyPr>
            <a:lstStyle/>
            <a:p>
              <a:r>
                <a:rPr lang="ru-RU" b="1" dirty="0">
                  <a:solidFill>
                    <a:schemeClr val="bg1"/>
                  </a:solidFill>
                </a:rPr>
                <a:t>Примеры изображений с разным разрешением</a:t>
              </a:r>
            </a:p>
          </p:txBody>
        </p:sp>
        <p:sp>
          <p:nvSpPr>
            <p:cNvPr id="10" name="Трапеция 9">
              <a:extLst>
                <a:ext uri="{FF2B5EF4-FFF2-40B4-BE49-F238E27FC236}">
                  <a16:creationId xmlns:a16="http://schemas.microsoft.com/office/drawing/2014/main" id="{84920BCA-0844-1288-2B26-377066C0DDBC}"/>
                </a:ext>
              </a:extLst>
            </p:cNvPr>
            <p:cNvSpPr/>
            <p:nvPr/>
          </p:nvSpPr>
          <p:spPr>
            <a:xfrm rot="10800000">
              <a:off x="9440331" y="3915296"/>
              <a:ext cx="2027393" cy="1678072"/>
            </a:xfrm>
            <a:prstGeom prst="trapezoid">
              <a:avLst>
                <a:gd name="adj" fmla="val 56083"/>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12">
              <a:extLst>
                <a:ext uri="{FF2B5EF4-FFF2-40B4-BE49-F238E27FC236}">
                  <a16:creationId xmlns:a16="http://schemas.microsoft.com/office/drawing/2014/main" id="{63C45E88-2F3B-FFE3-20DC-4BCA4861D900}"/>
                </a:ext>
              </a:extLst>
            </p:cNvPr>
            <p:cNvCxnSpPr/>
            <p:nvPr/>
          </p:nvCxnSpPr>
          <p:spPr>
            <a:xfrm flipH="1">
              <a:off x="9198517" y="3764646"/>
              <a:ext cx="24181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8862A8C3-8F75-2A23-73BE-6478503A22D2}"/>
                </a:ext>
              </a:extLst>
            </p:cNvPr>
            <p:cNvCxnSpPr/>
            <p:nvPr/>
          </p:nvCxnSpPr>
          <p:spPr>
            <a:xfrm flipH="1">
              <a:off x="9198517" y="3870231"/>
              <a:ext cx="24181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4348FF-D736-2FB1-4B69-F5E26E4241E5}"/>
                    </a:ext>
                  </a:extLst>
                </p:cNvPr>
                <p:cNvSpPr txBox="1"/>
                <p:nvPr/>
              </p:nvSpPr>
              <p:spPr>
                <a:xfrm>
                  <a:off x="8504626" y="3627489"/>
                  <a:ext cx="106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chemeClr val="tx1"/>
                            </a:solidFill>
                            <a:latin typeface="Cambria Math" panose="02040503050406030204" pitchFamily="18" charset="0"/>
                          </a:rPr>
                          <m:t>Δy</m:t>
                        </m:r>
                      </m:oMath>
                    </m:oMathPara>
                  </a14:m>
                  <a:endParaRPr lang="ru-RU" dirty="0">
                    <a:solidFill>
                      <a:schemeClr val="tx1"/>
                    </a:solidFill>
                  </a:endParaRPr>
                </a:p>
              </p:txBody>
            </p:sp>
          </mc:Choice>
          <mc:Fallback xmlns="">
            <p:sp>
              <p:nvSpPr>
                <p:cNvPr id="17" name="TextBox 16">
                  <a:extLst>
                    <a:ext uri="{FF2B5EF4-FFF2-40B4-BE49-F238E27FC236}">
                      <a16:creationId xmlns:a16="http://schemas.microsoft.com/office/drawing/2014/main" id="{DC4348FF-D736-2FB1-4B69-F5E26E4241E5}"/>
                    </a:ext>
                  </a:extLst>
                </p:cNvPr>
                <p:cNvSpPr txBox="1">
                  <a:spLocks noRot="1" noChangeAspect="1" noMove="1" noResize="1" noEditPoints="1" noAdjustHandles="1" noChangeArrowheads="1" noChangeShapeType="1" noTextEdit="1"/>
                </p:cNvSpPr>
                <p:nvPr/>
              </p:nvSpPr>
              <p:spPr>
                <a:xfrm>
                  <a:off x="8504626" y="3627489"/>
                  <a:ext cx="1064607" cy="369332"/>
                </a:xfrm>
                <a:prstGeom prst="rect">
                  <a:avLst/>
                </a:prstGeom>
                <a:blipFill>
                  <a:blip r:embed="rId4"/>
                  <a:stretch>
                    <a:fillRect b="-11475"/>
                  </a:stretch>
                </a:blipFill>
              </p:spPr>
              <p:txBody>
                <a:bodyPr/>
                <a:lstStyle/>
                <a:p>
                  <a:r>
                    <a:rPr lang="ru-RU">
                      <a:noFill/>
                    </a:rPr>
                    <a:t> </a:t>
                  </a:r>
                </a:p>
              </p:txBody>
            </p:sp>
          </mc:Fallback>
        </mc:AlternateContent>
        <p:cxnSp>
          <p:nvCxnSpPr>
            <p:cNvPr id="18" name="Прямая соединительная линия 17">
              <a:extLst>
                <a:ext uri="{FF2B5EF4-FFF2-40B4-BE49-F238E27FC236}">
                  <a16:creationId xmlns:a16="http://schemas.microsoft.com/office/drawing/2014/main" id="{E3AAC6D4-7BD6-0C31-7C26-20722E5F9910}"/>
                </a:ext>
              </a:extLst>
            </p:cNvPr>
            <p:cNvCxnSpPr>
              <a:cxnSpLocks/>
            </p:cNvCxnSpPr>
            <p:nvPr/>
          </p:nvCxnSpPr>
          <p:spPr>
            <a:xfrm>
              <a:off x="9818511" y="3903217"/>
              <a:ext cx="0" cy="14496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a:extLst>
                <a:ext uri="{FF2B5EF4-FFF2-40B4-BE49-F238E27FC236}">
                  <a16:creationId xmlns:a16="http://schemas.microsoft.com/office/drawing/2014/main" id="{5B047A44-9B19-5D3A-E0E1-A4CF472DE940}"/>
                </a:ext>
              </a:extLst>
            </p:cNvPr>
            <p:cNvCxnSpPr>
              <a:cxnSpLocks/>
            </p:cNvCxnSpPr>
            <p:nvPr/>
          </p:nvCxnSpPr>
          <p:spPr>
            <a:xfrm>
              <a:off x="9720063" y="3915297"/>
              <a:ext cx="0" cy="14496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BDE9921-FA20-4EB9-EDD4-A7E4A5C85827}"/>
                    </a:ext>
                  </a:extLst>
                </p:cNvPr>
                <p:cNvSpPr txBox="1"/>
                <p:nvPr/>
              </p:nvSpPr>
              <p:spPr>
                <a:xfrm>
                  <a:off x="9254016" y="3996822"/>
                  <a:ext cx="106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chemeClr val="tx1"/>
                            </a:solidFill>
                            <a:latin typeface="Cambria Math" panose="02040503050406030204" pitchFamily="18" charset="0"/>
                          </a:rPr>
                          <m:t>Δ</m:t>
                        </m:r>
                        <m:r>
                          <m:rPr>
                            <m:sty m:val="p"/>
                          </m:rPr>
                          <a:rPr lang="ru-RU" sz="1800" b="0" i="0" smtClean="0">
                            <a:solidFill>
                              <a:schemeClr val="tx1"/>
                            </a:solidFill>
                            <a:latin typeface="Cambria Math" panose="02040503050406030204" pitchFamily="18" charset="0"/>
                          </a:rPr>
                          <m:t>x</m:t>
                        </m:r>
                      </m:oMath>
                    </m:oMathPara>
                  </a14:m>
                  <a:endParaRPr lang="ru-RU" dirty="0">
                    <a:solidFill>
                      <a:schemeClr val="tx1"/>
                    </a:solidFill>
                  </a:endParaRPr>
                </a:p>
              </p:txBody>
            </p:sp>
          </mc:Choice>
          <mc:Fallback xmlns="">
            <p:sp>
              <p:nvSpPr>
                <p:cNvPr id="22" name="TextBox 21">
                  <a:extLst>
                    <a:ext uri="{FF2B5EF4-FFF2-40B4-BE49-F238E27FC236}">
                      <a16:creationId xmlns:a16="http://schemas.microsoft.com/office/drawing/2014/main" id="{8BDE9921-FA20-4EB9-EDD4-A7E4A5C85827}"/>
                    </a:ext>
                  </a:extLst>
                </p:cNvPr>
                <p:cNvSpPr txBox="1">
                  <a:spLocks noRot="1" noChangeAspect="1" noMove="1" noResize="1" noEditPoints="1" noAdjustHandles="1" noChangeArrowheads="1" noChangeShapeType="1" noTextEdit="1"/>
                </p:cNvSpPr>
                <p:nvPr/>
              </p:nvSpPr>
              <p:spPr>
                <a:xfrm>
                  <a:off x="9254016" y="3996822"/>
                  <a:ext cx="1064607" cy="369332"/>
                </a:xfrm>
                <a:prstGeom prst="rect">
                  <a:avLst/>
                </a:prstGeom>
                <a:blipFill>
                  <a:blip r:embed="rId5"/>
                  <a:stretch>
                    <a:fillRect/>
                  </a:stretch>
                </a:blipFill>
              </p:spPr>
              <p:txBody>
                <a:bodyPr/>
                <a:lstStyle/>
                <a:p>
                  <a:r>
                    <a:rPr lang="ru-RU">
                      <a:noFill/>
                    </a:rPr>
                    <a:t> </a:t>
                  </a:r>
                </a:p>
              </p:txBody>
            </p:sp>
          </mc:Fallback>
        </mc:AlternateContent>
        <p:pic>
          <p:nvPicPr>
            <p:cNvPr id="19" name="Рисунок 18"/>
            <p:cNvPicPr>
              <a:picLocks noChangeAspect="1"/>
            </p:cNvPicPr>
            <p:nvPr/>
          </p:nvPicPr>
          <p:blipFill rotWithShape="1">
            <a:blip r:embed="rId3"/>
            <a:srcRect l="82725" t="52437" r="8692" b="23336"/>
            <a:stretch/>
          </p:blipFill>
          <p:spPr>
            <a:xfrm>
              <a:off x="9387308" y="2446360"/>
              <a:ext cx="2113393" cy="1456857"/>
            </a:xfrm>
            <a:prstGeom prst="rect">
              <a:avLst/>
            </a:prstGeom>
            <a:solidFill>
              <a:schemeClr val="bg1">
                <a:lumMod val="95000"/>
              </a:schemeClr>
            </a:solidFill>
          </p:spPr>
        </p:pic>
      </p:grpSp>
    </p:spTree>
    <p:extLst>
      <p:ext uri="{BB962C8B-B14F-4D97-AF65-F5344CB8AC3E}">
        <p14:creationId xmlns:p14="http://schemas.microsoft.com/office/powerpoint/2010/main" val="303971604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4485</TotalTime>
  <Words>3050</Words>
  <Application>Microsoft Macintosh PowerPoint</Application>
  <PresentationFormat>Широкоэкранный</PresentationFormat>
  <Paragraphs>275</Paragraphs>
  <Slides>49</Slides>
  <Notes>0</Notes>
  <HiddenSlides>12</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49</vt:i4>
      </vt:variant>
    </vt:vector>
  </HeadingPairs>
  <TitlesOfParts>
    <vt:vector size="54" baseType="lpstr">
      <vt:lpstr>Arial</vt:lpstr>
      <vt:lpstr>Calibri</vt:lpstr>
      <vt:lpstr>Calibri Light</vt:lpstr>
      <vt:lpstr>Cambria Math</vt:lpstr>
      <vt:lpstr>Тема Office</vt:lpstr>
      <vt:lpstr>Презентация PowerPoint</vt:lpstr>
      <vt:lpstr>Цифровое изображение</vt:lpstr>
      <vt:lpstr>Цифровое изображение</vt:lpstr>
      <vt:lpstr>Цифровое изображение</vt:lpstr>
      <vt:lpstr>Цифровое изображение</vt:lpstr>
      <vt:lpstr>Цифровое изображение</vt:lpstr>
      <vt:lpstr>Цифровое изображение</vt:lpstr>
      <vt:lpstr>Квантование цифрового изображения </vt:lpstr>
      <vt:lpstr>Разрешение цифрового изображения </vt:lpstr>
      <vt:lpstr>Разрешение цифрового изображения </vt:lpstr>
      <vt:lpstr>Размер цифрового изображения </vt:lpstr>
      <vt:lpstr>Представление изображений</vt:lpstr>
      <vt:lpstr>Представление изображений</vt:lpstr>
      <vt:lpstr>Представление изображений</vt:lpstr>
      <vt:lpstr>Представление изображений</vt:lpstr>
      <vt:lpstr>Представление изображений</vt:lpstr>
      <vt:lpstr>Многоканальное представление изображений</vt:lpstr>
      <vt:lpstr>Технические проблемы получения изображений.</vt:lpstr>
      <vt:lpstr>Технические проблемы получения изображений.</vt:lpstr>
      <vt:lpstr>Технические проблемы получения изображений.</vt:lpstr>
      <vt:lpstr>Технические проблемы получения изображений.</vt:lpstr>
      <vt:lpstr>Технические проблемы получения изображений.</vt:lpstr>
      <vt:lpstr>Теорема Котельникова и проблема дискретизации</vt:lpstr>
      <vt:lpstr>Теорема Котельникова и проблема дискретизации</vt:lpstr>
      <vt:lpstr>Квантование и дискретизация</vt:lpstr>
      <vt:lpstr>Теорема Котельникова и проблема дискретизации</vt:lpstr>
      <vt:lpstr>Некоторые виды шумов изображений</vt:lpstr>
      <vt:lpstr>Некоторые виды шумов изображений</vt:lpstr>
      <vt:lpstr>Некоторые характеристики цифровых изображений</vt:lpstr>
      <vt:lpstr>Некоторые характеристики цифровых изображений</vt:lpstr>
      <vt:lpstr>Некоторые характеристики цифровых изображений</vt:lpstr>
      <vt:lpstr>Некоторые характеристики цифровых изображений</vt:lpstr>
      <vt:lpstr>Базовые вопросы:</vt:lpstr>
      <vt:lpstr>Базовые вопросы:</vt:lpstr>
      <vt:lpstr>Базовые вопросы:</vt:lpstr>
      <vt:lpstr>Вопросы повышенной сложности:</vt:lpstr>
      <vt:lpstr>Вопросы повышенной сложности:</vt:lpstr>
      <vt:lpstr>Представление изображений</vt:lpstr>
      <vt:lpstr>Многоканальное представление изображений</vt:lpstr>
      <vt:lpstr>Представление изображений</vt:lpstr>
      <vt:lpstr>Проблемы получения изображений.</vt:lpstr>
      <vt:lpstr>Характеристики изображения</vt:lpstr>
      <vt:lpstr>Примеры гистограмм изображений</vt:lpstr>
      <vt:lpstr>Примеры гистограмм изображений</vt:lpstr>
      <vt:lpstr>Примеры гистограмм изображений</vt:lpstr>
      <vt:lpstr>Частотное представление изображения</vt:lpstr>
      <vt:lpstr>Примеры спектров изображений</vt:lpstr>
      <vt:lpstr>Частотное представление изображения</vt:lpstr>
      <vt:lpstr>Частотное представление изображения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Современные подходы к задачам компьютерного зрения</dc:title>
  <dc:creator>Ronkin</dc:creator>
  <cp:lastModifiedBy>Ронкин Михаил Владимирович</cp:lastModifiedBy>
  <cp:revision>210</cp:revision>
  <dcterms:created xsi:type="dcterms:W3CDTF">2021-09-13T05:13:58Z</dcterms:created>
  <dcterms:modified xsi:type="dcterms:W3CDTF">2022-08-31T08:52:10Z</dcterms:modified>
</cp:coreProperties>
</file>